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sldIdLst>
    <p:sldId id="256" r:id="rId2"/>
    <p:sldId id="257" r:id="rId3"/>
    <p:sldId id="258" r:id="rId4"/>
    <p:sldId id="268" r:id="rId5"/>
    <p:sldId id="259" r:id="rId6"/>
    <p:sldId id="273" r:id="rId7"/>
    <p:sldId id="274" r:id="rId8"/>
    <p:sldId id="275" r:id="rId9"/>
    <p:sldId id="278" r:id="rId10"/>
    <p:sldId id="276" r:id="rId11"/>
    <p:sldId id="279" r:id="rId12"/>
    <p:sldId id="280" r:id="rId13"/>
    <p:sldId id="281" r:id="rId14"/>
    <p:sldId id="285" r:id="rId15"/>
    <p:sldId id="282" r:id="rId16"/>
    <p:sldId id="261" r:id="rId17"/>
    <p:sldId id="262" r:id="rId18"/>
    <p:sldId id="283" r:id="rId19"/>
    <p:sldId id="284" r:id="rId20"/>
    <p:sldId id="260" r:id="rId21"/>
    <p:sldId id="286" r:id="rId22"/>
    <p:sldId id="287" r:id="rId2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83" autoAdjust="0"/>
    <p:restoredTop sz="94660"/>
  </p:normalViewPr>
  <p:slideViewPr>
    <p:cSldViewPr snapToGrid="0">
      <p:cViewPr varScale="1">
        <p:scale>
          <a:sx n="247" d="100"/>
          <a:sy n="247" d="100"/>
        </p:scale>
        <p:origin x="80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1D50AA-B94F-49EE-8CC4-B77B243B15EA}" type="datetimeFigureOut">
              <a:rPr lang="el-GR" smtClean="0"/>
              <a:t>3/1/2022</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D4DFCD-7611-4162-8D5E-A25FB634C3F8}" type="slidenum">
              <a:rPr lang="el-GR" smtClean="0"/>
              <a:t>‹#›</a:t>
            </a:fld>
            <a:endParaRPr lang="el-GR"/>
          </a:p>
        </p:txBody>
      </p:sp>
    </p:spTree>
    <p:extLst>
      <p:ext uri="{BB962C8B-B14F-4D97-AF65-F5344CB8AC3E}">
        <p14:creationId xmlns:p14="http://schemas.microsoft.com/office/powerpoint/2010/main" val="1151801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B1D4DFCD-7611-4162-8D5E-A25FB634C3F8}" type="slidenum">
              <a:rPr lang="el-GR" smtClean="0"/>
              <a:t>2</a:t>
            </a:fld>
            <a:endParaRPr lang="el-GR"/>
          </a:p>
        </p:txBody>
      </p:sp>
    </p:spTree>
    <p:extLst>
      <p:ext uri="{BB962C8B-B14F-4D97-AF65-F5344CB8AC3E}">
        <p14:creationId xmlns:p14="http://schemas.microsoft.com/office/powerpoint/2010/main" val="1480095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F0667B-239C-4EC2-A51E-8EEF2FE77FFD}" type="slidenum">
              <a:rPr kumimoji="0" lang="el-G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l-G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688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5AD73-7F3E-441E-ADDA-F6847E29161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7EFE1AE-7FB9-4D8D-90CC-AD2C49DFB0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2947A3B-9F35-49DA-B17F-A83D146B6483}"/>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99432209-F566-4198-B29C-0BDF82A6F02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5C6F2A-19E0-4B87-9D5A-281FC4189961}"/>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1618210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500BCC-0963-4259-9ED1-AE5EA4FE102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A2C737-E56D-4CCA-9093-ACDF18A2DD6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DC5427F-A5C4-48DA-B7F5-2418D643DA7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92D52B4-DAE6-4A41-AC9A-BD3C8CB2A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716243-3232-4413-86BF-DC7A9AF6A8F4}"/>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0915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51F5B88-A0D7-41D5-B497-6C19D2B45FD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E64B8A7-1913-4719-81D6-4697EBF328C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679FCA-4FEB-4275-8B4C-CCACB4F16B4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805CFDAB-E794-465C-9BFD-F2CF3E8570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DE0E134-5B7D-44C2-B188-32F8C7AF2789}"/>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228713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C79B12-9B3A-46DB-AB23-56C5CCB5513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E59132-421A-4BDE-B63A-8DCE85386A2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CD0C2CA-6F4A-4B3B-A885-D861F0963CFA}"/>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D74684B0-8733-41E4-BBF0-B2A5074327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BBCB3A-E769-421F-908A-A8808DF45BFA}"/>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246187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D24642-C708-4A08-BB89-7739CDB5977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F73398A-90FA-4635-9E6F-B48DBEB51B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044603C-0873-48C1-BAFF-B5975EA391AD}"/>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31A1125C-5590-4489-9E77-323B80C70DB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15A7F0-52B1-49D8-95B7-88B57657CD52}"/>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78451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BBA14F-BBE8-4C98-AE94-483F88DCB5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C14214-32EE-4451-8F8C-EBD49BC1576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5917905-0EF9-4466-A176-95F26D9817D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3EF1922-54E5-458C-A5FD-71B995BBD85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46B1BF52-4021-4711-AFAE-4C3A69F1215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0D27C02-5949-477A-A76C-1E453941A867}"/>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286283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6F1B26-EF88-4339-B1CE-53E6DE05BCD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9D42997-8072-42F8-9ADF-C5E60DB5F2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A371FB2-76AA-418D-A4AD-0429CD3BB85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C77F8DB-2B16-4D45-8564-411F16692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41DA359-B3B5-4299-BF7D-7A41423BCC9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E5477DC-C3DB-44A8-AA6C-2CD18A64CEE7}"/>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8" name="Θέση υποσέλιδου 7">
            <a:extLst>
              <a:ext uri="{FF2B5EF4-FFF2-40B4-BE49-F238E27FC236}">
                <a16:creationId xmlns:a16="http://schemas.microsoft.com/office/drawing/2014/main" id="{0378CB31-6C24-46E9-96DB-C16DF5DA7E7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158B566E-EC03-4418-BDB8-54B4E06AB71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63555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2C0B1D-FA87-4087-9F36-61EA7974C7A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6FE4248-05F3-4E54-BBEA-D346235B2C24}"/>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4" name="Θέση υποσέλιδου 3">
            <a:extLst>
              <a:ext uri="{FF2B5EF4-FFF2-40B4-BE49-F238E27FC236}">
                <a16:creationId xmlns:a16="http://schemas.microsoft.com/office/drawing/2014/main" id="{2FFCAE52-CB27-469C-8362-508CB2AC89D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0D1547C-08C3-4CFE-89ED-775A5A492E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973223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12FCA822-82C6-40F6-B03D-3DD7E732BD21}"/>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3" name="Θέση υποσέλιδου 2">
            <a:extLst>
              <a:ext uri="{FF2B5EF4-FFF2-40B4-BE49-F238E27FC236}">
                <a16:creationId xmlns:a16="http://schemas.microsoft.com/office/drawing/2014/main" id="{16CE3F9C-FF49-4B4C-9285-50BF421112A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BAF7A02-C691-4EEA-B61B-D96AD7FEC176}"/>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233891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5AC5CE-9B04-4D8C-9264-2F4EDEF6617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7C1C041-0D26-41AF-95CF-A18F8E636E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CA00E12-11DC-4BDB-8571-2C593763B1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793EAE7-F80B-4E13-BE3B-83D4057A6E22}"/>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0CC23FDC-4106-421A-812E-C1814B9CBB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A30E908-5FF5-40AD-B628-017D3D90985B}"/>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4093716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190A85-E8AD-483E-89AC-27D19BA1C17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79BB400-6629-4BEC-B44A-3D1D2E3CD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9180424-7185-4BE9-820B-C518238A8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6ED827-3CC6-4800-8238-95CBBE3D12A9}"/>
              </a:ext>
            </a:extLst>
          </p:cNvPr>
          <p:cNvSpPr>
            <a:spLocks noGrp="1"/>
          </p:cNvSpPr>
          <p:nvPr>
            <p:ph type="dt" sz="half" idx="10"/>
          </p:nvPr>
        </p:nvSpPr>
        <p:spPr/>
        <p:txBody>
          <a:bodyPr/>
          <a:lstStyle/>
          <a:p>
            <a:fld id="{27E69394-F0E1-4039-BB1A-8A519D12287F}" type="datetimeFigureOut">
              <a:rPr lang="el-GR" smtClean="0"/>
              <a:t>3/1/2022</a:t>
            </a:fld>
            <a:endParaRPr lang="el-GR"/>
          </a:p>
        </p:txBody>
      </p:sp>
      <p:sp>
        <p:nvSpPr>
          <p:cNvPr id="6" name="Θέση υποσέλιδου 5">
            <a:extLst>
              <a:ext uri="{FF2B5EF4-FFF2-40B4-BE49-F238E27FC236}">
                <a16:creationId xmlns:a16="http://schemas.microsoft.com/office/drawing/2014/main" id="{CC91DD43-4405-485A-B3DB-A7CA7F89B67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E11D987-4F31-404D-B3AE-57C63CEB3EF0}"/>
              </a:ext>
            </a:extLst>
          </p:cNvPr>
          <p:cNvSpPr>
            <a:spLocks noGrp="1"/>
          </p:cNvSpPr>
          <p:nvPr>
            <p:ph type="sldNum" sz="quarter" idx="12"/>
          </p:nvPr>
        </p:nvSpPr>
        <p:spPr/>
        <p:txBody>
          <a:bodyPr/>
          <a:lstStyle/>
          <a:p>
            <a:fld id="{98E42429-338D-4A2A-BD08-C9CD74DA6430}" type="slidenum">
              <a:rPr lang="el-GR" smtClean="0"/>
              <a:t>‹#›</a:t>
            </a:fld>
            <a:endParaRPr lang="el-GR"/>
          </a:p>
        </p:txBody>
      </p:sp>
    </p:spTree>
    <p:extLst>
      <p:ext uri="{BB962C8B-B14F-4D97-AF65-F5344CB8AC3E}">
        <p14:creationId xmlns:p14="http://schemas.microsoft.com/office/powerpoint/2010/main" val="373607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512ACCC-5FF1-460D-B118-249C99A73C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FBA397A-91B1-468E-9CCE-EC3C17086D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952C4C-02B2-4A96-A23B-C7117E044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E69394-F0E1-4039-BB1A-8A519D12287F}" type="datetimeFigureOut">
              <a:rPr lang="el-GR" smtClean="0"/>
              <a:t>3/1/2022</a:t>
            </a:fld>
            <a:endParaRPr lang="el-GR"/>
          </a:p>
        </p:txBody>
      </p:sp>
      <p:sp>
        <p:nvSpPr>
          <p:cNvPr id="5" name="Θέση υποσέλιδου 4">
            <a:extLst>
              <a:ext uri="{FF2B5EF4-FFF2-40B4-BE49-F238E27FC236}">
                <a16:creationId xmlns:a16="http://schemas.microsoft.com/office/drawing/2014/main" id="{C8BBFAE4-7586-4809-87CE-3C889920D7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F1CFBE2-5000-45C2-AAAC-76A8CAC01F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42429-338D-4A2A-BD08-C9CD74DA6430}" type="slidenum">
              <a:rPr lang="el-GR" smtClean="0"/>
              <a:t>‹#›</a:t>
            </a:fld>
            <a:endParaRPr lang="el-GR"/>
          </a:p>
        </p:txBody>
      </p:sp>
    </p:spTree>
    <p:extLst>
      <p:ext uri="{BB962C8B-B14F-4D97-AF65-F5344CB8AC3E}">
        <p14:creationId xmlns:p14="http://schemas.microsoft.com/office/powerpoint/2010/main" val="41591545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0E9B2F-D2D5-41EC-905D-7BABDF37ACDD}"/>
              </a:ext>
            </a:extLst>
          </p:cNvPr>
          <p:cNvSpPr>
            <a:spLocks noGrp="1"/>
          </p:cNvSpPr>
          <p:nvPr>
            <p:ph type="ctrTitle"/>
          </p:nvPr>
        </p:nvSpPr>
        <p:spPr>
          <a:xfrm>
            <a:off x="360246" y="2909023"/>
            <a:ext cx="10871199" cy="2102619"/>
          </a:xfrm>
        </p:spPr>
        <p:txBody>
          <a:bodyPr>
            <a:normAutofit fontScale="90000"/>
          </a:bodyPr>
          <a:lstStyle/>
          <a:p>
            <a:r>
              <a:rPr lang="el-GR" b="1" u="none" strike="noStrike" dirty="0">
                <a:solidFill>
                  <a:srgbClr val="FEFEFF"/>
                </a:solidFill>
                <a:effectLst/>
              </a:rPr>
              <a:t>«</a:t>
            </a:r>
            <a:r>
              <a:rPr lang="el-GR" b="1" dirty="0">
                <a:solidFill>
                  <a:srgbClr val="FEFEFF"/>
                </a:solidFill>
              </a:rPr>
              <a:t>Κ</a:t>
            </a:r>
            <a:r>
              <a:rPr lang="el-GR" b="1" u="none" strike="noStrike" dirty="0">
                <a:solidFill>
                  <a:srgbClr val="FEFEFF"/>
                </a:solidFill>
                <a:effectLst/>
              </a:rPr>
              <a:t>αθαρός» Αθλητισμός </a:t>
            </a:r>
            <a:br>
              <a:rPr lang="el-GR" b="1" u="none" strike="noStrike" dirty="0">
                <a:solidFill>
                  <a:srgbClr val="FEFEFF"/>
                </a:solidFill>
                <a:effectLst/>
              </a:rPr>
            </a:br>
            <a:r>
              <a:rPr lang="en-US" b="1" dirty="0">
                <a:solidFill>
                  <a:srgbClr val="FEFEFF"/>
                </a:solidFill>
              </a:rPr>
              <a:t>vs </a:t>
            </a:r>
            <a:r>
              <a:rPr lang="el-GR" b="1" dirty="0">
                <a:solidFill>
                  <a:srgbClr val="FEFEFF"/>
                </a:solidFill>
              </a:rPr>
              <a:t/>
            </a:r>
            <a:br>
              <a:rPr lang="el-GR" b="1" dirty="0">
                <a:solidFill>
                  <a:srgbClr val="FEFEFF"/>
                </a:solidFill>
              </a:rPr>
            </a:br>
            <a:r>
              <a:rPr lang="el-GR" b="1" dirty="0">
                <a:solidFill>
                  <a:srgbClr val="FEFEFF"/>
                </a:solidFill>
              </a:rPr>
              <a:t>Ντόπινγκ</a:t>
            </a:r>
            <a:r>
              <a:rPr lang="en-US" b="1" dirty="0">
                <a:solidFill>
                  <a:srgbClr val="FEFEFF"/>
                </a:solidFill>
              </a:rPr>
              <a:t/>
            </a:r>
            <a:br>
              <a:rPr lang="en-US" b="1" dirty="0">
                <a:solidFill>
                  <a:srgbClr val="FEFEFF"/>
                </a:solidFill>
              </a:rPr>
            </a:br>
            <a:r>
              <a:rPr lang="en-US" i="1" dirty="0">
                <a:solidFill>
                  <a:srgbClr val="FEFEFF"/>
                </a:solidFill>
              </a:rPr>
              <a:t/>
            </a:r>
            <a:br>
              <a:rPr lang="en-US" i="1" dirty="0">
                <a:solidFill>
                  <a:srgbClr val="FEFEFF"/>
                </a:solidFill>
              </a:rPr>
            </a:br>
            <a:endParaRPr lang="el-GR" sz="4400" b="1" dirty="0"/>
          </a:p>
        </p:txBody>
      </p:sp>
      <p:pic>
        <p:nvPicPr>
          <p:cNvPr id="5" name="Εικόνα 4">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6" name="TextBox 5">
            <a:extLst>
              <a:ext uri="{FF2B5EF4-FFF2-40B4-BE49-F238E27FC236}">
                <a16:creationId xmlns:a16="http://schemas.microsoft.com/office/drawing/2014/main" id="{37C3ABF5-36C8-4C56-BF1F-76A26061B233}"/>
              </a:ext>
            </a:extLst>
          </p:cNvPr>
          <p:cNvSpPr txBox="1"/>
          <p:nvPr/>
        </p:nvSpPr>
        <p:spPr>
          <a:xfrm>
            <a:off x="360246" y="4306531"/>
            <a:ext cx="10360529" cy="553998"/>
          </a:xfrm>
          <a:prstGeom prst="rect">
            <a:avLst/>
          </a:prstGeom>
          <a:noFill/>
        </p:spPr>
        <p:txBody>
          <a:bodyPr wrap="none" rtlCol="0">
            <a:spAutoFit/>
          </a:bodyPr>
          <a:lstStyle/>
          <a:p>
            <a:r>
              <a:rPr lang="el-GR" sz="3000" b="1" dirty="0">
                <a:solidFill>
                  <a:srgbClr val="FEFEFF"/>
                </a:solidFill>
                <a:latin typeface="+mj-lt"/>
              </a:rPr>
              <a:t>Εκπαιδευτικό Πρόγραμμα: </a:t>
            </a:r>
            <a:r>
              <a:rPr lang="el-GR" sz="3000" b="1" i="1" dirty="0">
                <a:solidFill>
                  <a:srgbClr val="FEFEFF"/>
                </a:solidFill>
                <a:latin typeface="+mj-lt"/>
              </a:rPr>
              <a:t>« Αθλητισμός με Αξίες </a:t>
            </a:r>
            <a:r>
              <a:rPr lang="el-GR" sz="3000" b="1" i="1">
                <a:solidFill>
                  <a:srgbClr val="FEFEFF"/>
                </a:solidFill>
                <a:latin typeface="+mj-lt"/>
              </a:rPr>
              <a:t>χωρίς Ουσίες»</a:t>
            </a:r>
            <a:endParaRPr lang="en-US" sz="3000" dirty="0">
              <a:latin typeface="+mj-lt"/>
            </a:endParaRPr>
          </a:p>
        </p:txBody>
      </p:sp>
    </p:spTree>
    <p:extLst>
      <p:ext uri="{BB962C8B-B14F-4D97-AF65-F5344CB8AC3E}">
        <p14:creationId xmlns:p14="http://schemas.microsoft.com/office/powerpoint/2010/main" val="3881458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graphicFrame>
        <p:nvGraphicFramePr>
          <p:cNvPr id="2" name="Πίνακας 2">
            <a:extLst>
              <a:ext uri="{FF2B5EF4-FFF2-40B4-BE49-F238E27FC236}">
                <a16:creationId xmlns:a16="http://schemas.microsoft.com/office/drawing/2014/main" id="{658C1E27-9E1C-4551-BFF5-E59D656B0A2D}"/>
              </a:ext>
            </a:extLst>
          </p:cNvPr>
          <p:cNvGraphicFramePr>
            <a:graphicFrameLocks noGrp="1"/>
          </p:cNvGraphicFramePr>
          <p:nvPr>
            <p:ph idx="1"/>
            <p:extLst>
              <p:ext uri="{D42A27DB-BD31-4B8C-83A1-F6EECF244321}">
                <p14:modId xmlns:p14="http://schemas.microsoft.com/office/powerpoint/2010/main" val="218727491"/>
              </p:ext>
            </p:extLst>
          </p:nvPr>
        </p:nvGraphicFramePr>
        <p:xfrm>
          <a:off x="497144" y="1809135"/>
          <a:ext cx="11197712" cy="3245049"/>
        </p:xfrm>
        <a:graphic>
          <a:graphicData uri="http://schemas.openxmlformats.org/drawingml/2006/table">
            <a:tbl>
              <a:tblPr firstRow="1" bandRow="1">
                <a:tableStyleId>{5C22544A-7EE6-4342-B048-85BDC9FD1C3A}</a:tableStyleId>
              </a:tblPr>
              <a:tblGrid>
                <a:gridCol w="3819910">
                  <a:extLst>
                    <a:ext uri="{9D8B030D-6E8A-4147-A177-3AD203B41FA5}">
                      <a16:colId xmlns:a16="http://schemas.microsoft.com/office/drawing/2014/main" val="3658455755"/>
                    </a:ext>
                  </a:extLst>
                </a:gridCol>
                <a:gridCol w="3730035">
                  <a:extLst>
                    <a:ext uri="{9D8B030D-6E8A-4147-A177-3AD203B41FA5}">
                      <a16:colId xmlns:a16="http://schemas.microsoft.com/office/drawing/2014/main" val="3276247094"/>
                    </a:ext>
                  </a:extLst>
                </a:gridCol>
                <a:gridCol w="3647767">
                  <a:extLst>
                    <a:ext uri="{9D8B030D-6E8A-4147-A177-3AD203B41FA5}">
                      <a16:colId xmlns:a16="http://schemas.microsoft.com/office/drawing/2014/main" val="1331828773"/>
                    </a:ext>
                  </a:extLst>
                </a:gridCol>
              </a:tblGrid>
              <a:tr h="292536">
                <a:tc>
                  <a:txBody>
                    <a:bodyPr/>
                    <a:lstStyle/>
                    <a:p>
                      <a:r>
                        <a:rPr lang="el-GR" sz="2000" dirty="0"/>
                        <a:t>Κατηγορία Ουσιών</a:t>
                      </a:r>
                      <a:endParaRPr lang="en-US" sz="2000" dirty="0"/>
                    </a:p>
                  </a:txBody>
                  <a:tcPr/>
                </a:tc>
                <a:tc>
                  <a:txBody>
                    <a:bodyPr/>
                    <a:lstStyle/>
                    <a:p>
                      <a:r>
                        <a:rPr lang="el-GR" sz="2000" dirty="0"/>
                        <a:t>Χρήση </a:t>
                      </a:r>
                      <a:endParaRPr lang="en-US" sz="2000" dirty="0"/>
                    </a:p>
                  </a:txBody>
                  <a:tcPr/>
                </a:tc>
                <a:tc>
                  <a:txBody>
                    <a:bodyPr/>
                    <a:lstStyle/>
                    <a:p>
                      <a:r>
                        <a:rPr lang="el-GR" sz="2000" dirty="0"/>
                        <a:t>Παρενέργειες</a:t>
                      </a:r>
                      <a:endParaRPr lang="en-US" sz="2000" dirty="0"/>
                    </a:p>
                  </a:txBody>
                  <a:tcPr/>
                </a:tc>
                <a:extLst>
                  <a:ext uri="{0D108BD9-81ED-4DB2-BD59-A6C34878D82A}">
                    <a16:rowId xmlns:a16="http://schemas.microsoft.com/office/drawing/2014/main" val="2044486120"/>
                  </a:ext>
                </a:extLst>
              </a:tr>
              <a:tr h="1067250">
                <a:tc>
                  <a:txBody>
                    <a:bodyPr/>
                    <a:lstStyle/>
                    <a:p>
                      <a:r>
                        <a:rPr lang="el-GR" sz="1600" b="1" i="1" u="none" strike="noStrike" kern="1200" baseline="0" dirty="0">
                          <a:solidFill>
                            <a:schemeClr val="accent1">
                              <a:lumMod val="50000"/>
                            </a:schemeClr>
                          </a:solidFill>
                          <a:latin typeface="+mn-lt"/>
                          <a:ea typeface="+mn-ea"/>
                          <a:cs typeface="+mn-cs"/>
                        </a:rPr>
                        <a:t>Πεπτιδικές και γλυκοπρωτεϊνικές ορμόνες και παρόμοιες ουσίες</a:t>
                      </a:r>
                      <a:endParaRPr lang="en-US" sz="1600" dirty="0">
                        <a:solidFill>
                          <a:schemeClr val="accent1">
                            <a:lumMod val="50000"/>
                          </a:schemeClr>
                        </a:solidFill>
                      </a:endParaRPr>
                    </a:p>
                  </a:txBody>
                  <a:tcPr/>
                </a:tc>
                <a:tc>
                  <a:txBody>
                    <a:bodyPr/>
                    <a:lstStyle/>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Χημικά παρασκευασμένες ουσίες, σχεδιασμένες έτσι, ώστε να προκαλούν ίδιες ή παρόμοιες επιδράσεις με τις ήδη υπάρχουσες ορμόνες (π.χ. αυξητική ορμόνη)</a:t>
                      </a:r>
                      <a:endParaRPr lang="en-US" sz="1400" b="1" i="1" u="none" strike="noStrike" kern="1200" baseline="0" dirty="0">
                        <a:solidFill>
                          <a:schemeClr val="accent1">
                            <a:lumMod val="50000"/>
                          </a:schemeClr>
                        </a:solidFill>
                        <a:latin typeface="+mn-lt"/>
                        <a:ea typeface="+mn-ea"/>
                        <a:cs typeface="+mn-cs"/>
                      </a:endParaRPr>
                    </a:p>
                  </a:txBody>
                  <a:tcPr/>
                </a:tc>
                <a:tc>
                  <a:txBody>
                    <a:bodyPr/>
                    <a:lstStyle/>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Αύξηση του μεγέθους των οργάνων του σώματος, καρδιακές παθήσεις, μεγαλακρία, μεταβολή των χαρακτηριστικών του</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προσώπου, ανωμαλίες της εμμήνου ρύσεως,</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μεγέθυνση της γλώσσας, μειωμένη σεξουαλική διάθεση, μείωση στη διάρκεια ζωής</a:t>
                      </a:r>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744324107"/>
                  </a:ext>
                </a:extLst>
              </a:tr>
              <a:tr h="1263849">
                <a:tc>
                  <a:txBody>
                    <a:bodyPr/>
                    <a:lstStyle/>
                    <a:p>
                      <a:r>
                        <a:rPr lang="el-GR" sz="1600" b="1" i="1" u="none" strike="noStrike" kern="1200" baseline="0" dirty="0">
                          <a:solidFill>
                            <a:schemeClr val="accent1">
                              <a:lumMod val="50000"/>
                            </a:schemeClr>
                          </a:solidFill>
                          <a:latin typeface="+mn-lt"/>
                          <a:ea typeface="+mn-ea"/>
                          <a:cs typeface="+mn-cs"/>
                        </a:rPr>
                        <a:t>Κατηγορίες που υπόκεινται σε μερικό περιορισμό (π.χ. κανναβινοειδή,</a:t>
                      </a:r>
                    </a:p>
                    <a:p>
                      <a:r>
                        <a:rPr lang="el-GR" sz="1600" b="1" i="1" u="none" strike="noStrike" kern="1200" baseline="0" dirty="0">
                          <a:solidFill>
                            <a:schemeClr val="accent1">
                              <a:lumMod val="50000"/>
                            </a:schemeClr>
                          </a:solidFill>
                          <a:latin typeface="+mn-lt"/>
                          <a:ea typeface="+mn-ea"/>
                          <a:cs typeface="+mn-cs"/>
                        </a:rPr>
                        <a:t>ανταγωνιστές β-υποδοχέων,</a:t>
                      </a:r>
                    </a:p>
                    <a:p>
                      <a:r>
                        <a:rPr lang="el-GR" sz="1600" b="1" i="1" u="none" strike="noStrike" kern="1200" baseline="0" dirty="0">
                          <a:solidFill>
                            <a:schemeClr val="accent1">
                              <a:lumMod val="50000"/>
                            </a:schemeClr>
                          </a:solidFill>
                          <a:latin typeface="+mn-lt"/>
                          <a:ea typeface="+mn-ea"/>
                          <a:cs typeface="+mn-cs"/>
                        </a:rPr>
                        <a:t>κορτικοστεροειδή)</a:t>
                      </a:r>
                      <a:endParaRPr lang="en-US" sz="1600" dirty="0">
                        <a:solidFill>
                          <a:schemeClr val="accent1">
                            <a:lumMod val="50000"/>
                          </a:schemeClr>
                        </a:solidFill>
                      </a:endParaRPr>
                    </a:p>
                  </a:txBody>
                  <a:tcPr/>
                </a:tc>
                <a:tc>
                  <a:txBody>
                    <a:bodyPr/>
                    <a:lstStyle/>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Ουσίες που βοηθούν να χαλαρώσει ένας αθλητής και στον περιορισμό μιας φλεγμονής</a:t>
                      </a:r>
                    </a:p>
                  </a:txBody>
                  <a:tcPr/>
                </a:tc>
                <a:tc>
                  <a:txBody>
                    <a:bodyPr/>
                    <a:lstStyle/>
                    <a:p>
                      <a:r>
                        <a:rPr lang="el-GR" sz="1400" b="1" i="1" u="none" strike="noStrike" kern="1200" baseline="0" dirty="0">
                          <a:solidFill>
                            <a:schemeClr val="accent1">
                              <a:lumMod val="50000"/>
                            </a:schemeClr>
                          </a:solidFill>
                          <a:latin typeface="+mn-lt"/>
                          <a:ea typeface="+mn-ea"/>
                          <a:cs typeface="+mn-cs"/>
                        </a:rPr>
                        <a:t>Υπερβολική μείωση των καρδιακών χτύπων,</a:t>
                      </a:r>
                    </a:p>
                    <a:p>
                      <a:r>
                        <a:rPr lang="el-GR" sz="1400" b="1" i="1" u="none" strike="noStrike" kern="1200" baseline="0" dirty="0">
                          <a:solidFill>
                            <a:schemeClr val="accent1">
                              <a:lumMod val="50000"/>
                            </a:schemeClr>
                          </a:solidFill>
                          <a:latin typeface="+mn-lt"/>
                          <a:ea typeface="+mn-ea"/>
                          <a:cs typeface="+mn-cs"/>
                        </a:rPr>
                        <a:t>καρδιακή ανεπάρκεια, χαμηλή αρτηριακή πίεση, ημικρανίες, κατάθλιψη, αϋπνία, αδυναμία, ναυτία, κράμπες, διάρροια, ρίγη,</a:t>
                      </a:r>
                    </a:p>
                    <a:p>
                      <a:r>
                        <a:rPr lang="el-GR" sz="1400" b="1" i="1" u="none" strike="noStrike" kern="1200" baseline="0" dirty="0">
                          <a:solidFill>
                            <a:schemeClr val="accent1">
                              <a:lumMod val="50000"/>
                            </a:schemeClr>
                          </a:solidFill>
                          <a:latin typeface="+mn-lt"/>
                          <a:ea typeface="+mn-ea"/>
                          <a:cs typeface="+mn-cs"/>
                        </a:rPr>
                        <a:t>μούδιασμα, οστεοπόρωση</a:t>
                      </a:r>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2355390326"/>
                  </a:ext>
                </a:extLst>
              </a:tr>
            </a:tbl>
          </a:graphicData>
        </a:graphic>
      </p:graphicFrame>
      <p:sp>
        <p:nvSpPr>
          <p:cNvPr id="7" name="TextBox 6">
            <a:extLst>
              <a:ext uri="{FF2B5EF4-FFF2-40B4-BE49-F238E27FC236}">
                <a16:creationId xmlns:a16="http://schemas.microsoft.com/office/drawing/2014/main" id="{74B71207-C84A-46D2-A627-43EDB8892C90}"/>
              </a:ext>
            </a:extLst>
          </p:cNvPr>
          <p:cNvSpPr txBox="1"/>
          <p:nvPr/>
        </p:nvSpPr>
        <p:spPr>
          <a:xfrm>
            <a:off x="368555" y="571334"/>
            <a:ext cx="10294374"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3600" b="0" i="0" u="none" strike="noStrike" kern="1200" cap="none" spc="0" normalizeH="0" baseline="0" noProof="0" dirty="0">
                <a:ln>
                  <a:noFill/>
                </a:ln>
                <a:solidFill>
                  <a:srgbClr val="FDFDF9"/>
                </a:solidFill>
                <a:effectLst/>
                <a:uLnTx/>
                <a:uFillTx/>
                <a:latin typeface="Calibri" panose="020F0502020204030204"/>
                <a:ea typeface="+mn-ea"/>
                <a:cs typeface="+mn-cs"/>
              </a:rPr>
              <a:t>Ουσίες και Μέθοδοι της «</a:t>
            </a:r>
            <a:r>
              <a:rPr kumimoji="0" lang="el-GR" sz="3600" b="0" i="1" u="none" strike="noStrike" kern="1200" cap="none" spc="0" normalizeH="0" baseline="0" noProof="0" dirty="0">
                <a:ln>
                  <a:noFill/>
                </a:ln>
                <a:solidFill>
                  <a:srgbClr val="FDFDF9"/>
                </a:solidFill>
                <a:effectLst/>
                <a:uLnTx/>
                <a:uFillTx/>
                <a:latin typeface="Calibri" panose="020F0502020204030204"/>
                <a:ea typeface="+mn-ea"/>
                <a:cs typeface="+mn-cs"/>
              </a:rPr>
              <a:t>Απαγορευμένης Λίστας</a:t>
            </a:r>
            <a:r>
              <a:rPr kumimoji="0" lang="el-GR" sz="3600" b="0" i="0" u="none" strike="noStrike" kern="1200" cap="none" spc="0" normalizeH="0" baseline="0" noProof="0" dirty="0">
                <a:ln>
                  <a:noFill/>
                </a:ln>
                <a:solidFill>
                  <a:srgbClr val="FDFDF9"/>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2821908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1017483" y="1976185"/>
            <a:ext cx="9866825" cy="2689319"/>
          </a:xfrm>
        </p:spPr>
        <p:txBody>
          <a:bodyPr>
            <a:normAutofit fontScale="25000" lnSpcReduction="20000"/>
          </a:bodyPr>
          <a:lstStyle/>
          <a:p>
            <a:pPr marL="285750" indent="-285750" algn="l">
              <a:lnSpc>
                <a:spcPct val="170000"/>
              </a:lnSpc>
              <a:buFont typeface="Wingdings" panose="05000000000000000000" pitchFamily="2" charset="2"/>
              <a:buChar char="§"/>
            </a:pPr>
            <a:r>
              <a:rPr lang="en-US" sz="9600" dirty="0">
                <a:solidFill>
                  <a:srgbClr val="FDFDF9"/>
                </a:solidFill>
              </a:rPr>
              <a:t>H </a:t>
            </a:r>
            <a:r>
              <a:rPr lang="el-GR" sz="9600" dirty="0">
                <a:solidFill>
                  <a:srgbClr val="FDFDF9"/>
                </a:solidFill>
              </a:rPr>
              <a:t>χρήση αναβολικών ουσιών επηρεάζει σχεδόν όλα τα συστήματα του ανθρώπινου οργανισμού. Συγκεκριμένα παρατηρούνται προβλήματα: </a:t>
            </a:r>
          </a:p>
          <a:p>
            <a:pPr marL="461963" indent="285750" algn="l">
              <a:lnSpc>
                <a:spcPct val="120000"/>
              </a:lnSpc>
            </a:pPr>
            <a:r>
              <a:rPr lang="el-GR" sz="9600" dirty="0">
                <a:solidFill>
                  <a:srgbClr val="FDFDF9"/>
                </a:solidFill>
              </a:rPr>
              <a:t>στη λειτουργία της </a:t>
            </a:r>
            <a:r>
              <a:rPr lang="el-GR" sz="9600" dirty="0">
                <a:solidFill>
                  <a:srgbClr val="FFFF99"/>
                </a:solidFill>
              </a:rPr>
              <a:t>καρδιάς</a:t>
            </a:r>
            <a:endParaRPr lang="el-GR" sz="9600" dirty="0">
              <a:solidFill>
                <a:srgbClr val="FDFDF9"/>
              </a:solidFill>
            </a:endParaRPr>
          </a:p>
          <a:p>
            <a:pPr marL="461963" indent="285750" algn="l">
              <a:lnSpc>
                <a:spcPct val="120000"/>
              </a:lnSpc>
            </a:pPr>
            <a:r>
              <a:rPr lang="el-GR" sz="9600" dirty="0">
                <a:solidFill>
                  <a:srgbClr val="FDFDF9"/>
                </a:solidFill>
              </a:rPr>
              <a:t>στο </a:t>
            </a:r>
            <a:r>
              <a:rPr lang="el-GR" sz="9600" dirty="0">
                <a:solidFill>
                  <a:srgbClr val="FFFF99"/>
                </a:solidFill>
              </a:rPr>
              <a:t>νευρικό σύστημα</a:t>
            </a:r>
            <a:endParaRPr lang="el-GR" sz="9600" dirty="0">
              <a:solidFill>
                <a:srgbClr val="FDFDF9"/>
              </a:solidFill>
            </a:endParaRPr>
          </a:p>
          <a:p>
            <a:pPr marL="461963" indent="285750" algn="l">
              <a:lnSpc>
                <a:spcPct val="120000"/>
              </a:lnSpc>
            </a:pPr>
            <a:r>
              <a:rPr lang="el-GR" sz="9600" dirty="0">
                <a:solidFill>
                  <a:srgbClr val="FDFDF9"/>
                </a:solidFill>
              </a:rPr>
              <a:t>στο </a:t>
            </a:r>
            <a:r>
              <a:rPr lang="el-GR" sz="9600" dirty="0">
                <a:solidFill>
                  <a:srgbClr val="FFFF99"/>
                </a:solidFill>
              </a:rPr>
              <a:t>ήπαρ</a:t>
            </a:r>
            <a:r>
              <a:rPr lang="el-GR" sz="9600" dirty="0">
                <a:solidFill>
                  <a:srgbClr val="FDFDF9"/>
                </a:solidFill>
              </a:rPr>
              <a:t> </a:t>
            </a:r>
          </a:p>
          <a:p>
            <a:pPr marL="461963" indent="285750" algn="l">
              <a:lnSpc>
                <a:spcPct val="120000"/>
              </a:lnSpc>
            </a:pPr>
            <a:r>
              <a:rPr lang="el-GR" sz="9600" dirty="0">
                <a:solidFill>
                  <a:srgbClr val="FDFDF9"/>
                </a:solidFill>
              </a:rPr>
              <a:t>στο </a:t>
            </a:r>
            <a:r>
              <a:rPr lang="el-GR" sz="9600" dirty="0">
                <a:solidFill>
                  <a:srgbClr val="FFFF99"/>
                </a:solidFill>
              </a:rPr>
              <a:t>δέρμα</a:t>
            </a:r>
            <a:r>
              <a:rPr lang="el-GR" sz="9600" dirty="0">
                <a:solidFill>
                  <a:srgbClr val="FDFDF9"/>
                </a:solidFill>
              </a:rPr>
              <a:t> </a:t>
            </a:r>
          </a:p>
        </p:txBody>
      </p:sp>
      <p:sp>
        <p:nvSpPr>
          <p:cNvPr id="7" name="TextBox 6">
            <a:extLst>
              <a:ext uri="{FF2B5EF4-FFF2-40B4-BE49-F238E27FC236}">
                <a16:creationId xmlns:a16="http://schemas.microsoft.com/office/drawing/2014/main" id="{74B71207-C84A-46D2-A627-43EDB8892C90}"/>
              </a:ext>
            </a:extLst>
          </p:cNvPr>
          <p:cNvSpPr txBox="1"/>
          <p:nvPr/>
        </p:nvSpPr>
        <p:spPr>
          <a:xfrm>
            <a:off x="683187" y="644444"/>
            <a:ext cx="10294374" cy="1632242"/>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28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p>
          <a:p>
            <a:pPr marL="461963" marR="0" lvl="0" algn="l" defTabSz="914400" rtl="0" eaLnBrk="1" fontAlgn="auto" latinLnBrk="0" hangingPunct="1">
              <a:lnSpc>
                <a:spcPct val="90000"/>
              </a:lnSpc>
              <a:spcBef>
                <a:spcPts val="1000"/>
              </a:spcBef>
              <a:spcAft>
                <a:spcPts val="0"/>
              </a:spcAft>
              <a:buClrTx/>
              <a:buSzTx/>
              <a:tabLst/>
              <a:defRPr/>
            </a:pPr>
            <a:endParaRPr lang="el-GR" sz="1000" dirty="0">
              <a:solidFill>
                <a:srgbClr val="FDFDF9"/>
              </a:solidFill>
              <a:latin typeface="Calibri" panose="020F0502020204030204"/>
            </a:endParaRPr>
          </a:p>
          <a:p>
            <a:pPr marL="461963" marR="0" lvl="0" indent="-176213" algn="l" defTabSz="914400" rtl="0" eaLnBrk="1" fontAlgn="auto" latinLnBrk="0" hangingPunct="1">
              <a:lnSpc>
                <a:spcPct val="90000"/>
              </a:lnSpc>
              <a:spcBef>
                <a:spcPts val="1000"/>
              </a:spcBef>
              <a:spcAft>
                <a:spcPts val="0"/>
              </a:spcAft>
              <a:buClrTx/>
              <a:buSzTx/>
              <a:tabLst/>
              <a:defRPr/>
            </a:pP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Σωματική </a:t>
            </a:r>
            <a:r>
              <a:rPr kumimoji="0" lang="el-GR" sz="2800" b="0" i="0" u="none" strike="noStrike" kern="1200" cap="none" spc="0" normalizeH="0" baseline="0" noProof="0" dirty="0">
                <a:ln>
                  <a:noFill/>
                </a:ln>
                <a:solidFill>
                  <a:schemeClr val="bg1"/>
                </a:solidFill>
                <a:effectLst/>
                <a:uLnTx/>
                <a:uFillTx/>
                <a:latin typeface="Calibri" panose="020F0502020204030204"/>
                <a:ea typeface="+mn-ea"/>
                <a:cs typeface="+mn-cs"/>
              </a:rPr>
              <a:t>και</a:t>
            </a: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 </a:t>
            </a:r>
            <a:r>
              <a:rPr kumimoji="0" lang="el-GR" sz="2800" b="0" i="0" u="none" strike="noStrike" kern="1200" cap="none" spc="0" normalizeH="0" baseline="0" noProof="0" dirty="0">
                <a:ln>
                  <a:noFill/>
                </a:ln>
                <a:solidFill>
                  <a:schemeClr val="bg1"/>
                </a:solidFill>
                <a:effectLst/>
                <a:uLnTx/>
                <a:uFillTx/>
                <a:latin typeface="Calibri" panose="020F0502020204030204"/>
                <a:ea typeface="+mn-ea"/>
                <a:cs typeface="+mn-cs"/>
              </a:rPr>
              <a:t>ψυχική</a:t>
            </a: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 υγεία</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dirty="0">
              <a:solidFill>
                <a:srgbClr val="FDFDF9"/>
              </a:solidFill>
            </a:endParaRPr>
          </a:p>
        </p:txBody>
      </p:sp>
    </p:spTree>
    <p:extLst>
      <p:ext uri="{BB962C8B-B14F-4D97-AF65-F5344CB8AC3E}">
        <p14:creationId xmlns:p14="http://schemas.microsoft.com/office/powerpoint/2010/main" val="18205523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604529" y="2177131"/>
            <a:ext cx="9866825" cy="2689319"/>
          </a:xfrm>
        </p:spPr>
        <p:txBody>
          <a:bodyPr>
            <a:normAutofit fontScale="25000" lnSpcReduction="20000"/>
          </a:bodyPr>
          <a:lstStyle/>
          <a:p>
            <a:pPr marL="688975" indent="-227013" algn="l">
              <a:lnSpc>
                <a:spcPct val="120000"/>
              </a:lnSpc>
            </a:pPr>
            <a:r>
              <a:rPr lang="el-GR" sz="9600" dirty="0">
                <a:solidFill>
                  <a:srgbClr val="FDFDF9"/>
                </a:solidFill>
              </a:rPr>
              <a:t>αύξηση στην </a:t>
            </a:r>
            <a:r>
              <a:rPr lang="el-GR" sz="9600" dirty="0">
                <a:solidFill>
                  <a:srgbClr val="FFFF99"/>
                </a:solidFill>
              </a:rPr>
              <a:t>τριχοφυΐα</a:t>
            </a:r>
            <a:r>
              <a:rPr lang="el-GR" sz="9600" dirty="0">
                <a:solidFill>
                  <a:srgbClr val="FDFDF9"/>
                </a:solidFill>
              </a:rPr>
              <a:t> του προσώπου και μείωση της τριχοφυΐας της κεφαλής </a:t>
            </a:r>
          </a:p>
          <a:p>
            <a:pPr marL="688975" indent="-227013" algn="l">
              <a:lnSpc>
                <a:spcPct val="120000"/>
              </a:lnSpc>
            </a:pPr>
            <a:r>
              <a:rPr lang="el-GR" sz="9600" dirty="0">
                <a:solidFill>
                  <a:srgbClr val="FDFDF9"/>
                </a:solidFill>
              </a:rPr>
              <a:t>στην έκκριση των διαφόρων </a:t>
            </a:r>
            <a:r>
              <a:rPr lang="el-GR" sz="9600" dirty="0">
                <a:solidFill>
                  <a:srgbClr val="FFFF99"/>
                </a:solidFill>
              </a:rPr>
              <a:t>ορμονών</a:t>
            </a:r>
            <a:r>
              <a:rPr lang="el-GR" sz="9600" dirty="0">
                <a:solidFill>
                  <a:srgbClr val="FDFDF9"/>
                </a:solidFill>
              </a:rPr>
              <a:t> (π.χ. θυρεοειδικές)</a:t>
            </a:r>
            <a:r>
              <a:rPr lang="el-GR" sz="7400" dirty="0">
                <a:solidFill>
                  <a:srgbClr val="FDFDF9"/>
                </a:solidFill>
              </a:rPr>
              <a:t> </a:t>
            </a:r>
          </a:p>
          <a:p>
            <a:pPr marL="688975" indent="-227013" algn="l">
              <a:lnSpc>
                <a:spcPct val="120000"/>
              </a:lnSpc>
            </a:pPr>
            <a:r>
              <a:rPr lang="el-GR" sz="9600" dirty="0">
                <a:solidFill>
                  <a:srgbClr val="FDFDF9"/>
                </a:solidFill>
              </a:rPr>
              <a:t>στο </a:t>
            </a:r>
            <a:r>
              <a:rPr lang="el-GR" sz="9600" dirty="0">
                <a:solidFill>
                  <a:srgbClr val="FFFF99"/>
                </a:solidFill>
              </a:rPr>
              <a:t>γενετικό σύστημα </a:t>
            </a:r>
            <a:r>
              <a:rPr lang="el-GR" sz="9600" dirty="0">
                <a:solidFill>
                  <a:srgbClr val="FDFDF9"/>
                </a:solidFill>
              </a:rPr>
              <a:t>των ανδρών (μείωση σεξουαλικής ικανότητας μείωση του μεγέθους των όρχεων, μειωμένη παραγωγή σπέρματος και προσωρινή ή μόνιμη στειρότητα) </a:t>
            </a:r>
          </a:p>
          <a:p>
            <a:pPr marL="688975" indent="-227013">
              <a:lnSpc>
                <a:spcPct val="120000"/>
              </a:lnSpc>
            </a:pPr>
            <a:r>
              <a:rPr lang="el-GR" sz="9600" dirty="0">
                <a:solidFill>
                  <a:srgbClr val="FFFF99"/>
                </a:solidFill>
              </a:rPr>
              <a:t>γαστρεντερικές</a:t>
            </a:r>
            <a:r>
              <a:rPr lang="el-GR" sz="9600" dirty="0">
                <a:solidFill>
                  <a:srgbClr val="FDFDF9"/>
                </a:solidFill>
              </a:rPr>
              <a:t> ανωμαλίες</a:t>
            </a:r>
          </a:p>
          <a:p>
            <a:pPr marL="688975" indent="-227013">
              <a:lnSpc>
                <a:spcPct val="120000"/>
              </a:lnSpc>
            </a:pPr>
            <a:r>
              <a:rPr lang="el-GR" sz="9600" dirty="0">
                <a:solidFill>
                  <a:srgbClr val="FDFDF9"/>
                </a:solidFill>
              </a:rPr>
              <a:t>διαταραχές ύπνου</a:t>
            </a:r>
          </a:p>
          <a:p>
            <a:pPr marL="688975" indent="-227013" algn="l">
              <a:lnSpc>
                <a:spcPct val="120000"/>
              </a:lnSpc>
            </a:pPr>
            <a:endParaRPr lang="el-GR" sz="7400" dirty="0">
              <a:solidFill>
                <a:srgbClr val="FDFDF9"/>
              </a:solidFill>
            </a:endParaRPr>
          </a:p>
          <a:p>
            <a:pPr marL="688975" indent="-227013" algn="l">
              <a:lnSpc>
                <a:spcPct val="120000"/>
              </a:lnSpc>
            </a:pPr>
            <a:endParaRPr lang="el-GR" dirty="0">
              <a:solidFill>
                <a:srgbClr val="FDFDF9"/>
              </a:solidFill>
            </a:endParaRPr>
          </a:p>
        </p:txBody>
      </p:sp>
      <p:sp>
        <p:nvSpPr>
          <p:cNvPr id="7" name="TextBox 6">
            <a:extLst>
              <a:ext uri="{FF2B5EF4-FFF2-40B4-BE49-F238E27FC236}">
                <a16:creationId xmlns:a16="http://schemas.microsoft.com/office/drawing/2014/main" id="{74B71207-C84A-46D2-A627-43EDB8892C90}"/>
              </a:ext>
            </a:extLst>
          </p:cNvPr>
          <p:cNvSpPr txBox="1"/>
          <p:nvPr/>
        </p:nvSpPr>
        <p:spPr>
          <a:xfrm>
            <a:off x="506207" y="643546"/>
            <a:ext cx="10294374" cy="163224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28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p>
          <a:p>
            <a:pPr marL="461963" marR="0" lvl="0" indent="0" algn="l" defTabSz="914400" rtl="0" eaLnBrk="1" fontAlgn="auto" latinLnBrk="0" hangingPunct="1">
              <a:lnSpc>
                <a:spcPct val="90000"/>
              </a:lnSpc>
              <a:spcBef>
                <a:spcPts val="1000"/>
              </a:spcBef>
              <a:spcAft>
                <a:spcPts val="0"/>
              </a:spcAft>
              <a:buClrTx/>
              <a:buSzTx/>
              <a:buFontTx/>
              <a:buNone/>
              <a:tabLst/>
              <a:defRPr/>
            </a:pPr>
            <a:endParaRPr kumimoji="0" lang="el-GR" sz="1000" b="0" i="0" u="none" strike="noStrike" kern="1200" cap="none" spc="0" normalizeH="0" baseline="0" noProof="0" dirty="0">
              <a:ln>
                <a:noFill/>
              </a:ln>
              <a:solidFill>
                <a:srgbClr val="FDFDF9"/>
              </a:solidFill>
              <a:effectLst/>
              <a:uLnTx/>
              <a:uFillTx/>
              <a:latin typeface="Calibri" panose="020F0502020204030204"/>
              <a:ea typeface="+mn-ea"/>
              <a:cs typeface="+mn-cs"/>
            </a:endParaRPr>
          </a:p>
          <a:p>
            <a:pPr marL="461963" marR="0" lvl="0" indent="-403225" algn="l" defTabSz="914400" rtl="0" eaLnBrk="1" fontAlgn="auto" latinLnBrk="0" hangingPunct="1">
              <a:lnSpc>
                <a:spcPct val="90000"/>
              </a:lnSpc>
              <a:spcBef>
                <a:spcPts val="1000"/>
              </a:spcBef>
              <a:spcAft>
                <a:spcPts val="0"/>
              </a:spcAft>
              <a:buClrTx/>
              <a:buSzTx/>
              <a:buFontTx/>
              <a:buNone/>
              <a:tabLst/>
              <a:defRPr/>
            </a:pP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Σωματική </a:t>
            </a:r>
            <a:r>
              <a:rPr kumimoji="0" lang="el-GR" sz="2800" b="0" i="0" u="none" strike="noStrike" kern="1200" cap="none" spc="0" normalizeH="0" baseline="0" noProof="0" dirty="0">
                <a:ln>
                  <a:noFill/>
                </a:ln>
                <a:solidFill>
                  <a:schemeClr val="bg1"/>
                </a:solidFill>
                <a:effectLst/>
                <a:uLnTx/>
                <a:uFillTx/>
                <a:latin typeface="Calibri" panose="020F0502020204030204"/>
                <a:ea typeface="+mn-ea"/>
                <a:cs typeface="+mn-cs"/>
              </a:rPr>
              <a:t>και ψυχική</a:t>
            </a: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 υγεία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DFDF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9619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811006" y="1891996"/>
            <a:ext cx="9866825" cy="2689319"/>
          </a:xfrm>
        </p:spPr>
        <p:txBody>
          <a:bodyPr>
            <a:noAutofit/>
          </a:bodyPr>
          <a:lstStyle/>
          <a:p>
            <a:pPr marL="285750" indent="-285750" algn="l">
              <a:lnSpc>
                <a:spcPct val="170000"/>
              </a:lnSpc>
              <a:buFont typeface="Wingdings" panose="05000000000000000000" pitchFamily="2" charset="2"/>
              <a:buChar char="§"/>
            </a:pPr>
            <a:r>
              <a:rPr lang="el-GR" dirty="0">
                <a:solidFill>
                  <a:srgbClr val="FDFDF9"/>
                </a:solidFill>
              </a:rPr>
              <a:t>Συγκεκριμένα παρατηρούνται προβλήματα: </a:t>
            </a:r>
          </a:p>
          <a:p>
            <a:pPr marL="688975" indent="-227013" algn="l">
              <a:lnSpc>
                <a:spcPct val="120000"/>
              </a:lnSpc>
            </a:pPr>
            <a:r>
              <a:rPr lang="el-GR" dirty="0">
                <a:solidFill>
                  <a:srgbClr val="FDFDF9"/>
                </a:solidFill>
              </a:rPr>
              <a:t>Διαταραχές διάθεσης</a:t>
            </a:r>
          </a:p>
          <a:p>
            <a:pPr marL="688975" indent="-227013">
              <a:lnSpc>
                <a:spcPct val="120000"/>
              </a:lnSpc>
            </a:pPr>
            <a:r>
              <a:rPr lang="el-GR" dirty="0">
                <a:solidFill>
                  <a:schemeClr val="bg1"/>
                </a:solidFill>
              </a:rPr>
              <a:t>Σύγχυση, νοητικές αλλαγές, κυκλοθυμία </a:t>
            </a:r>
          </a:p>
          <a:p>
            <a:pPr marL="688975" indent="-227013">
              <a:lnSpc>
                <a:spcPct val="120000"/>
              </a:lnSpc>
            </a:pPr>
            <a:r>
              <a:rPr lang="el-GR" dirty="0">
                <a:solidFill>
                  <a:schemeClr val="bg1"/>
                </a:solidFill>
              </a:rPr>
              <a:t>Άγχος και επιθετικότητα</a:t>
            </a:r>
          </a:p>
          <a:p>
            <a:pPr marL="688975" indent="-227013">
              <a:lnSpc>
                <a:spcPct val="120000"/>
              </a:lnSpc>
            </a:pPr>
            <a:r>
              <a:rPr lang="el-GR" dirty="0">
                <a:solidFill>
                  <a:schemeClr val="bg1"/>
                </a:solidFill>
              </a:rPr>
              <a:t>Εξάρτηση</a:t>
            </a:r>
          </a:p>
          <a:p>
            <a:pPr marL="461962" indent="0" algn="l">
              <a:lnSpc>
                <a:spcPct val="120000"/>
              </a:lnSpc>
              <a:buNone/>
            </a:pPr>
            <a:endParaRPr lang="el-GR" sz="4000" dirty="0">
              <a:solidFill>
                <a:srgbClr val="FDFDF9"/>
              </a:solidFill>
            </a:endParaRPr>
          </a:p>
          <a:p>
            <a:pPr marL="688975" indent="-227013" algn="l">
              <a:lnSpc>
                <a:spcPct val="120000"/>
              </a:lnSpc>
            </a:pPr>
            <a:endParaRPr lang="el-GR" sz="4000" dirty="0">
              <a:solidFill>
                <a:srgbClr val="FDFDF9"/>
              </a:solidFill>
            </a:endParaRPr>
          </a:p>
          <a:p>
            <a:pPr marL="688975" indent="-227013" algn="l">
              <a:lnSpc>
                <a:spcPct val="120000"/>
              </a:lnSpc>
            </a:pPr>
            <a:endParaRPr lang="el-GR" sz="4000" dirty="0">
              <a:solidFill>
                <a:srgbClr val="FDFDF9"/>
              </a:solidFill>
            </a:endParaRPr>
          </a:p>
        </p:txBody>
      </p:sp>
      <p:sp>
        <p:nvSpPr>
          <p:cNvPr id="7" name="TextBox 6">
            <a:extLst>
              <a:ext uri="{FF2B5EF4-FFF2-40B4-BE49-F238E27FC236}">
                <a16:creationId xmlns:a16="http://schemas.microsoft.com/office/drawing/2014/main" id="{74B71207-C84A-46D2-A627-43EDB8892C90}"/>
              </a:ext>
            </a:extLst>
          </p:cNvPr>
          <p:cNvSpPr txBox="1"/>
          <p:nvPr/>
        </p:nvSpPr>
        <p:spPr>
          <a:xfrm>
            <a:off x="683187" y="644444"/>
            <a:ext cx="10294374" cy="163224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28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p>
          <a:p>
            <a:pPr marL="461963" marR="0" lvl="0" indent="0" algn="l" defTabSz="914400" rtl="0" eaLnBrk="1" fontAlgn="auto" latinLnBrk="0" hangingPunct="1">
              <a:lnSpc>
                <a:spcPct val="90000"/>
              </a:lnSpc>
              <a:spcBef>
                <a:spcPts val="1000"/>
              </a:spcBef>
              <a:spcAft>
                <a:spcPts val="0"/>
              </a:spcAft>
              <a:buClrTx/>
              <a:buSzTx/>
              <a:buFontTx/>
              <a:buNone/>
              <a:tabLst/>
              <a:defRPr/>
            </a:pPr>
            <a:endParaRPr kumimoji="0" lang="el-GR" sz="1000" b="0" i="0" u="none" strike="noStrike" kern="1200" cap="none" spc="0" normalizeH="0" baseline="0" noProof="0" dirty="0">
              <a:ln>
                <a:noFill/>
              </a:ln>
              <a:solidFill>
                <a:srgbClr val="FDFDF9"/>
              </a:solidFill>
              <a:effectLst/>
              <a:uLnTx/>
              <a:uFillTx/>
              <a:latin typeface="Calibri" panose="020F0502020204030204"/>
              <a:ea typeface="+mn-ea"/>
              <a:cs typeface="+mn-cs"/>
            </a:endParaRPr>
          </a:p>
          <a:p>
            <a:pPr marL="461963" marR="0" lvl="0" indent="-403225" algn="l" defTabSz="914400" rtl="0" eaLnBrk="1" fontAlgn="auto" latinLnBrk="0" hangingPunct="1">
              <a:lnSpc>
                <a:spcPct val="90000"/>
              </a:lnSpc>
              <a:spcBef>
                <a:spcPts val="1000"/>
              </a:spcBef>
              <a:spcAft>
                <a:spcPts val="0"/>
              </a:spcAft>
              <a:buClrTx/>
              <a:buSzTx/>
              <a:buFontTx/>
              <a:buNone/>
              <a:tabLst/>
              <a:defRPr/>
            </a:pPr>
            <a:r>
              <a:rPr kumimoji="0" lang="el-GR" sz="2800" b="0" i="0" u="none" strike="noStrike" kern="1200" cap="none" spc="0" normalizeH="0" baseline="0" noProof="0" dirty="0">
                <a:ln>
                  <a:noFill/>
                </a:ln>
                <a:solidFill>
                  <a:schemeClr val="bg1"/>
                </a:solidFill>
                <a:effectLst/>
                <a:uLnTx/>
                <a:uFillTx/>
                <a:latin typeface="Calibri" panose="020F0502020204030204"/>
                <a:ea typeface="+mn-ea"/>
                <a:cs typeface="+mn-cs"/>
              </a:rPr>
              <a:t>Σωματική και</a:t>
            </a:r>
            <a:r>
              <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rPr>
              <a:t> ψυχική υγεία</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DFDF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2043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887128" y="2000508"/>
            <a:ext cx="9554729" cy="2856984"/>
          </a:xfrm>
        </p:spPr>
        <p:txBody>
          <a:bodyPr>
            <a:noAutofit/>
          </a:bodyPr>
          <a:lstStyle/>
          <a:p>
            <a:pPr marL="285750" indent="-285750" algn="l">
              <a:lnSpc>
                <a:spcPct val="170000"/>
              </a:lnSpc>
              <a:buFont typeface="Wingdings" panose="05000000000000000000" pitchFamily="2" charset="2"/>
              <a:buChar char="§"/>
            </a:pPr>
            <a:r>
              <a:rPr lang="el-GR" dirty="0">
                <a:solidFill>
                  <a:srgbClr val="FDFDF9"/>
                </a:solidFill>
              </a:rPr>
              <a:t>Συγκεκριμένα παρατηρείται: </a:t>
            </a:r>
          </a:p>
          <a:p>
            <a:pPr marL="628650" indent="-166688" algn="l"/>
            <a:r>
              <a:rPr lang="el-GR" dirty="0">
                <a:solidFill>
                  <a:schemeClr val="bg1"/>
                </a:solidFill>
              </a:rPr>
              <a:t> </a:t>
            </a:r>
            <a:r>
              <a:rPr lang="el-GR" dirty="0">
                <a:solidFill>
                  <a:srgbClr val="FFFF99"/>
                </a:solidFill>
              </a:rPr>
              <a:t>πρώιμη</a:t>
            </a:r>
            <a:r>
              <a:rPr lang="el-GR" dirty="0">
                <a:solidFill>
                  <a:schemeClr val="bg1"/>
                </a:solidFill>
              </a:rPr>
              <a:t> είσοδος στην </a:t>
            </a:r>
            <a:r>
              <a:rPr lang="el-GR" dirty="0">
                <a:solidFill>
                  <a:srgbClr val="FFFF99"/>
                </a:solidFill>
              </a:rPr>
              <a:t>εφηβεία</a:t>
            </a:r>
          </a:p>
          <a:p>
            <a:pPr marL="747713" indent="-285750" algn="l"/>
            <a:r>
              <a:rPr lang="el-GR" dirty="0">
                <a:solidFill>
                  <a:srgbClr val="FFFF99"/>
                </a:solidFill>
              </a:rPr>
              <a:t>πρώιμη σύγκλιση των επιφύσεων </a:t>
            </a:r>
            <a:r>
              <a:rPr lang="el-GR" dirty="0">
                <a:solidFill>
                  <a:schemeClr val="bg1"/>
                </a:solidFill>
              </a:rPr>
              <a:t>με αποτέλεσμα να μη φτάνουν στο αναμενόμενο ύψος. Αυτό συμβαίνει, επειδή προκαλείται πρόωρη οστέωση του συζευκτικού χόνδρου με αποτέλεσμα να παύει η κατά μήκος αύξηση των οστών</a:t>
            </a:r>
          </a:p>
          <a:p>
            <a:pPr marL="461962" indent="0" algn="l">
              <a:lnSpc>
                <a:spcPct val="120000"/>
              </a:lnSpc>
              <a:buNone/>
            </a:pPr>
            <a:endParaRPr lang="el-GR" sz="4000" dirty="0">
              <a:solidFill>
                <a:srgbClr val="FDFDF9"/>
              </a:solidFill>
            </a:endParaRPr>
          </a:p>
          <a:p>
            <a:pPr marL="688975" indent="-227013" algn="l">
              <a:lnSpc>
                <a:spcPct val="120000"/>
              </a:lnSpc>
            </a:pPr>
            <a:endParaRPr lang="el-GR" sz="4000" dirty="0">
              <a:solidFill>
                <a:srgbClr val="FDFDF9"/>
              </a:solidFill>
            </a:endParaRPr>
          </a:p>
        </p:txBody>
      </p:sp>
      <p:sp>
        <p:nvSpPr>
          <p:cNvPr id="7" name="TextBox 6">
            <a:extLst>
              <a:ext uri="{FF2B5EF4-FFF2-40B4-BE49-F238E27FC236}">
                <a16:creationId xmlns:a16="http://schemas.microsoft.com/office/drawing/2014/main" id="{74B71207-C84A-46D2-A627-43EDB8892C90}"/>
              </a:ext>
            </a:extLst>
          </p:cNvPr>
          <p:cNvSpPr txBox="1"/>
          <p:nvPr/>
        </p:nvSpPr>
        <p:spPr>
          <a:xfrm>
            <a:off x="683188" y="477296"/>
            <a:ext cx="10294374" cy="163224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28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p>
          <a:p>
            <a:pPr marL="461963" marR="0" lvl="0" indent="0" algn="l" defTabSz="914400" rtl="0" eaLnBrk="1" fontAlgn="auto" latinLnBrk="0" hangingPunct="1">
              <a:lnSpc>
                <a:spcPct val="90000"/>
              </a:lnSpc>
              <a:spcBef>
                <a:spcPts val="1000"/>
              </a:spcBef>
              <a:spcAft>
                <a:spcPts val="0"/>
              </a:spcAft>
              <a:buClrTx/>
              <a:buSzTx/>
              <a:buFontTx/>
              <a:buNone/>
              <a:tabLst/>
              <a:defRPr/>
            </a:pPr>
            <a:endParaRPr kumimoji="0" lang="el-GR" sz="1000" b="0" i="0" u="none" strike="noStrike" kern="1200" cap="none" spc="0" normalizeH="0" baseline="0" noProof="0" dirty="0">
              <a:ln>
                <a:noFill/>
              </a:ln>
              <a:solidFill>
                <a:srgbClr val="FDFDF9"/>
              </a:solidFill>
              <a:effectLst/>
              <a:uLnTx/>
              <a:uFillTx/>
              <a:latin typeface="Calibri" panose="020F0502020204030204"/>
              <a:ea typeface="+mn-ea"/>
              <a:cs typeface="+mn-cs"/>
            </a:endParaRPr>
          </a:p>
          <a:p>
            <a:pPr marL="461963" marR="0" lvl="0" indent="-403225" algn="l" defTabSz="914400" rtl="0" eaLnBrk="1" fontAlgn="auto" latinLnBrk="0" hangingPunct="1">
              <a:lnSpc>
                <a:spcPct val="90000"/>
              </a:lnSpc>
              <a:spcBef>
                <a:spcPts val="1000"/>
              </a:spcBef>
              <a:spcAft>
                <a:spcPts val="0"/>
              </a:spcAft>
              <a:buClrTx/>
              <a:buSzTx/>
              <a:buFontTx/>
              <a:buNone/>
              <a:tabLst/>
              <a:defRPr/>
            </a:pPr>
            <a:r>
              <a:rPr lang="el-GR" sz="2800" dirty="0">
                <a:solidFill>
                  <a:prstClr val="white"/>
                </a:solidFill>
                <a:latin typeface="Calibri" panose="020F0502020204030204"/>
              </a:rPr>
              <a:t>ειδικότερα σε </a:t>
            </a:r>
            <a:r>
              <a:rPr lang="el-GR" sz="2800" dirty="0">
                <a:solidFill>
                  <a:srgbClr val="FFFF99"/>
                </a:solidFill>
                <a:latin typeface="Calibri" panose="020F0502020204030204"/>
              </a:rPr>
              <a:t>παιδιά</a:t>
            </a:r>
            <a:r>
              <a:rPr lang="el-GR" sz="2800" dirty="0">
                <a:solidFill>
                  <a:prstClr val="white"/>
                </a:solidFill>
                <a:latin typeface="Calibri" panose="020F0502020204030204"/>
              </a:rPr>
              <a:t> και </a:t>
            </a:r>
            <a:r>
              <a:rPr lang="el-GR" sz="2800" dirty="0">
                <a:solidFill>
                  <a:srgbClr val="FFFF99"/>
                </a:solidFill>
                <a:latin typeface="Calibri" panose="020F0502020204030204"/>
              </a:rPr>
              <a:t>εφήβους</a:t>
            </a:r>
            <a:endParaRPr kumimoji="0" lang="el-GR" sz="2800" b="0" i="0" u="none" strike="noStrike" kern="1200" cap="none" spc="0" normalizeH="0" baseline="0" noProof="0" dirty="0">
              <a:ln>
                <a:noFill/>
              </a:ln>
              <a:solidFill>
                <a:srgbClr val="FFFF99"/>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DFDF9"/>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5979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629C97E-B140-469F-AF26-13963B944211}"/>
              </a:ext>
            </a:extLst>
          </p:cNvPr>
          <p:cNvSpPr>
            <a:spLocks noGrp="1"/>
          </p:cNvSpPr>
          <p:nvPr>
            <p:ph idx="1"/>
          </p:nvPr>
        </p:nvSpPr>
        <p:spPr>
          <a:xfrm>
            <a:off x="973392" y="2082067"/>
            <a:ext cx="10245214" cy="3247017"/>
          </a:xfrm>
        </p:spPr>
        <p:txBody>
          <a:bodyPr>
            <a:normAutofit/>
          </a:bodyPr>
          <a:lstStyle/>
          <a:p>
            <a:pPr marL="285750" indent="-285750"/>
            <a:r>
              <a:rPr lang="el-GR" dirty="0">
                <a:solidFill>
                  <a:schemeClr val="bg1"/>
                </a:solidFill>
              </a:rPr>
              <a:t>Οι συνέπειες αφορούν στο </a:t>
            </a:r>
            <a:r>
              <a:rPr lang="el-GR" dirty="0">
                <a:solidFill>
                  <a:srgbClr val="FFFF99"/>
                </a:solidFill>
              </a:rPr>
              <a:t>κοινωνικό</a:t>
            </a:r>
            <a:r>
              <a:rPr lang="el-GR" dirty="0">
                <a:solidFill>
                  <a:schemeClr val="bg1"/>
                </a:solidFill>
              </a:rPr>
              <a:t>, </a:t>
            </a:r>
            <a:r>
              <a:rPr lang="el-GR" dirty="0">
                <a:solidFill>
                  <a:srgbClr val="FFFF99"/>
                </a:solidFill>
              </a:rPr>
              <a:t>οικονομικό</a:t>
            </a:r>
            <a:r>
              <a:rPr lang="el-GR" dirty="0">
                <a:solidFill>
                  <a:schemeClr val="bg1"/>
                </a:solidFill>
              </a:rPr>
              <a:t>, </a:t>
            </a:r>
            <a:r>
              <a:rPr lang="el-GR" dirty="0">
                <a:solidFill>
                  <a:srgbClr val="FFFF99"/>
                </a:solidFill>
              </a:rPr>
              <a:t>επαγγελματικό</a:t>
            </a:r>
            <a:r>
              <a:rPr lang="el-GR" dirty="0">
                <a:solidFill>
                  <a:schemeClr val="bg1"/>
                </a:solidFill>
              </a:rPr>
              <a:t> και </a:t>
            </a:r>
            <a:r>
              <a:rPr lang="el-GR" dirty="0">
                <a:solidFill>
                  <a:srgbClr val="FFFF99"/>
                </a:solidFill>
              </a:rPr>
              <a:t>νομικό</a:t>
            </a:r>
            <a:r>
              <a:rPr lang="el-GR" dirty="0">
                <a:solidFill>
                  <a:schemeClr val="bg1"/>
                </a:solidFill>
              </a:rPr>
              <a:t> επίπεδο </a:t>
            </a:r>
          </a:p>
          <a:p>
            <a:pPr marL="344488" indent="-344488"/>
            <a:r>
              <a:rPr lang="el-GR" dirty="0">
                <a:solidFill>
                  <a:schemeClr val="bg1"/>
                </a:solidFill>
              </a:rPr>
              <a:t>Είναι </a:t>
            </a:r>
            <a:r>
              <a:rPr lang="el-GR" dirty="0">
                <a:solidFill>
                  <a:srgbClr val="FFFF99"/>
                </a:solidFill>
              </a:rPr>
              <a:t>μακροχρόνιες</a:t>
            </a:r>
            <a:r>
              <a:rPr lang="el-GR" dirty="0">
                <a:solidFill>
                  <a:schemeClr val="bg1"/>
                </a:solidFill>
              </a:rPr>
              <a:t> καθώς ξεπερνούν κατά πολύ το χρόνο   αποκλεισμού συμμετοχής από αθλητικές διοργανώσεις και κατ’ επέκταση διακοπής από τον χώρο του ενεργού αθλητισμού</a:t>
            </a:r>
          </a:p>
          <a:p>
            <a:pPr marL="344488" indent="-344488"/>
            <a:r>
              <a:rPr lang="el-GR" dirty="0">
                <a:solidFill>
                  <a:schemeClr val="bg1"/>
                </a:solidFill>
              </a:rPr>
              <a:t>Στις περισσότερες περιπτώσεις παρατηρείται </a:t>
            </a:r>
            <a:r>
              <a:rPr lang="el-GR" dirty="0">
                <a:solidFill>
                  <a:srgbClr val="FFFF99"/>
                </a:solidFill>
              </a:rPr>
              <a:t>οριστική</a:t>
            </a:r>
            <a:r>
              <a:rPr lang="el-GR" dirty="0">
                <a:solidFill>
                  <a:schemeClr val="bg1"/>
                </a:solidFill>
              </a:rPr>
              <a:t> </a:t>
            </a:r>
            <a:r>
              <a:rPr lang="el-GR" dirty="0">
                <a:solidFill>
                  <a:srgbClr val="FFFF99"/>
                </a:solidFill>
              </a:rPr>
              <a:t>αποχώρηση</a:t>
            </a:r>
            <a:r>
              <a:rPr lang="el-GR" dirty="0">
                <a:solidFill>
                  <a:schemeClr val="bg1"/>
                </a:solidFill>
              </a:rPr>
              <a:t> των αθλητών από τον </a:t>
            </a:r>
            <a:r>
              <a:rPr lang="el-GR" dirty="0">
                <a:solidFill>
                  <a:srgbClr val="FFFF99"/>
                </a:solidFill>
              </a:rPr>
              <a:t>αθλητισμό</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5" name="TextBox 4">
            <a:extLst>
              <a:ext uri="{FF2B5EF4-FFF2-40B4-BE49-F238E27FC236}">
                <a16:creationId xmlns:a16="http://schemas.microsoft.com/office/drawing/2014/main" id="{F2165325-EC7C-4BDF-9ABD-766702577FE5}"/>
              </a:ext>
            </a:extLst>
          </p:cNvPr>
          <p:cNvSpPr txBox="1"/>
          <p:nvPr/>
        </p:nvSpPr>
        <p:spPr>
          <a:xfrm>
            <a:off x="432618" y="698123"/>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162275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9B75BFF-8A53-4213-B58D-A3B98D4D6FF2}"/>
              </a:ext>
            </a:extLst>
          </p:cNvPr>
          <p:cNvSpPr>
            <a:spLocks noGrp="1"/>
          </p:cNvSpPr>
          <p:nvPr>
            <p:ph idx="1"/>
          </p:nvPr>
        </p:nvSpPr>
        <p:spPr>
          <a:xfrm>
            <a:off x="966019" y="1771466"/>
            <a:ext cx="10515600" cy="3477895"/>
          </a:xfrm>
        </p:spPr>
        <p:txBody>
          <a:bodyPr>
            <a:noAutofit/>
          </a:bodyPr>
          <a:lstStyle/>
          <a:p>
            <a:r>
              <a:rPr lang="el-GR" sz="2400" dirty="0">
                <a:solidFill>
                  <a:schemeClr val="bg1"/>
                </a:solidFill>
              </a:rPr>
              <a:t>Η δημοσιοποίηση της χρήσης απαγορευμένων ουσιών και μεθόδων σχετίζεται με την </a:t>
            </a:r>
            <a:r>
              <a:rPr lang="el-GR" sz="2400" dirty="0">
                <a:solidFill>
                  <a:srgbClr val="FFFF99"/>
                </a:solidFill>
              </a:rPr>
              <a:t>απομόνωση</a:t>
            </a:r>
            <a:r>
              <a:rPr lang="el-GR" sz="2400" dirty="0">
                <a:solidFill>
                  <a:schemeClr val="bg1"/>
                </a:solidFill>
              </a:rPr>
              <a:t> από το φιλικό, οικογενειακό και ευρύτερο κοινωνικό περιβάλλον</a:t>
            </a:r>
          </a:p>
          <a:p>
            <a:r>
              <a:rPr lang="el-GR" sz="2400" dirty="0">
                <a:solidFill>
                  <a:schemeClr val="bg1"/>
                </a:solidFill>
              </a:rPr>
              <a:t>Η απομόνωση από το αθλητικό περιβάλλον είναι συνέπεια της προσπάθειας των συναθλητών και των όποιων αθλητικών συνεργατών να </a:t>
            </a:r>
            <a:r>
              <a:rPr lang="el-GR" sz="2400" dirty="0">
                <a:solidFill>
                  <a:srgbClr val="FFFF99"/>
                </a:solidFill>
              </a:rPr>
              <a:t>αποφύγουν</a:t>
            </a:r>
            <a:r>
              <a:rPr lang="el-GR" sz="2400" dirty="0">
                <a:solidFill>
                  <a:schemeClr val="bg1"/>
                </a:solidFill>
              </a:rPr>
              <a:t> την οποιαδήποτε άμεση ή έμμεση </a:t>
            </a:r>
            <a:r>
              <a:rPr lang="el-GR" sz="2400" dirty="0">
                <a:solidFill>
                  <a:srgbClr val="FFFF99"/>
                </a:solidFill>
              </a:rPr>
              <a:t>συσχέτισή</a:t>
            </a:r>
            <a:r>
              <a:rPr lang="el-GR" sz="2400" dirty="0">
                <a:solidFill>
                  <a:schemeClr val="bg1"/>
                </a:solidFill>
              </a:rPr>
              <a:t> τους με παράβαση κανονισμού αντί-ντόπινγκ</a:t>
            </a:r>
          </a:p>
          <a:p>
            <a:r>
              <a:rPr lang="el-GR" sz="2400" dirty="0">
                <a:solidFill>
                  <a:schemeClr val="bg1"/>
                </a:solidFill>
              </a:rPr>
              <a:t>Η </a:t>
            </a:r>
            <a:r>
              <a:rPr lang="el-GR" sz="2400" dirty="0">
                <a:solidFill>
                  <a:srgbClr val="FFFF99"/>
                </a:solidFill>
              </a:rPr>
              <a:t>αρνητική δημοσιότητα </a:t>
            </a:r>
            <a:r>
              <a:rPr lang="el-GR" sz="2400" dirty="0">
                <a:solidFill>
                  <a:schemeClr val="bg1"/>
                </a:solidFill>
              </a:rPr>
              <a:t>έχει σημαντικές και διαχρονικές συνέπειες καταστρέφοντας τη δημόσια εικόνα των αθλητών. Η δημοσιοποίηση της επιβολής ποινών για οποιαδήποτε παράβαση ντόπινγκ ενδέχεται να προκαλέσει μέχρι και κοινωνική κατακραυγή</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7" name="TextBox 6">
            <a:extLst>
              <a:ext uri="{FF2B5EF4-FFF2-40B4-BE49-F238E27FC236}">
                <a16:creationId xmlns:a16="http://schemas.microsoft.com/office/drawing/2014/main" id="{649B54E7-E8EB-44F9-BE22-C9F31F8C8414}"/>
              </a:ext>
            </a:extLst>
          </p:cNvPr>
          <p:cNvSpPr txBox="1"/>
          <p:nvPr/>
        </p:nvSpPr>
        <p:spPr>
          <a:xfrm>
            <a:off x="275302" y="432652"/>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652536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E2CB58D-872B-4D7E-B657-0B29F2257BE5}"/>
              </a:ext>
            </a:extLst>
          </p:cNvPr>
          <p:cNvSpPr>
            <a:spLocks noGrp="1"/>
          </p:cNvSpPr>
          <p:nvPr>
            <p:ph idx="1"/>
          </p:nvPr>
        </p:nvSpPr>
        <p:spPr>
          <a:xfrm>
            <a:off x="730045" y="1982897"/>
            <a:ext cx="10164097" cy="3778805"/>
          </a:xfrm>
        </p:spPr>
        <p:txBody>
          <a:bodyPr>
            <a:normAutofit/>
          </a:bodyPr>
          <a:lstStyle/>
          <a:p>
            <a:r>
              <a:rPr lang="el-GR" sz="2400" dirty="0">
                <a:solidFill>
                  <a:schemeClr val="bg1"/>
                </a:solidFill>
              </a:rPr>
              <a:t>Η </a:t>
            </a:r>
            <a:r>
              <a:rPr lang="el-GR" sz="2400" dirty="0">
                <a:solidFill>
                  <a:srgbClr val="FFFF99"/>
                </a:solidFill>
              </a:rPr>
              <a:t>απώλεια σεβασμού και αξιοπιστίας </a:t>
            </a:r>
            <a:r>
              <a:rPr lang="el-GR" sz="2400" dirty="0">
                <a:solidFill>
                  <a:schemeClr val="bg1"/>
                </a:solidFill>
              </a:rPr>
              <a:t>που συνοδεύουν τον αθλητή μετά την εμπλοκή του με παράβαση κανονισμού αντιντόπινγκ προκαλούν έντονες συναισθηματικές επιπτώσεις στον ψυχισμό του</a:t>
            </a:r>
          </a:p>
          <a:p>
            <a:r>
              <a:rPr lang="el-GR" sz="2400" dirty="0">
                <a:solidFill>
                  <a:schemeClr val="bg1"/>
                </a:solidFill>
              </a:rPr>
              <a:t>Η </a:t>
            </a:r>
            <a:r>
              <a:rPr lang="el-GR" sz="2400" dirty="0">
                <a:solidFill>
                  <a:srgbClr val="FFFF99"/>
                </a:solidFill>
              </a:rPr>
              <a:t>κοινωνική απομόνωση</a:t>
            </a:r>
            <a:r>
              <a:rPr lang="el-GR" sz="2400" dirty="0">
                <a:solidFill>
                  <a:schemeClr val="bg1"/>
                </a:solidFill>
              </a:rPr>
              <a:t> των αθλητών σχετίζεται με την ψυχική τους ισορροπία καθώς διαταράσσονται τα συναισθήματα και ο ψυχισμός τους</a:t>
            </a:r>
          </a:p>
          <a:p>
            <a:r>
              <a:rPr lang="el-GR" sz="2400" dirty="0">
                <a:solidFill>
                  <a:schemeClr val="bg1"/>
                </a:solidFill>
              </a:rPr>
              <a:t>Η πίεση που υφίστανται οι ντοπαρισμένοι αθλητές συχνά ασκείται και στο </a:t>
            </a:r>
            <a:r>
              <a:rPr lang="el-GR" sz="2400" dirty="0">
                <a:solidFill>
                  <a:srgbClr val="FFFF99"/>
                </a:solidFill>
              </a:rPr>
              <a:t>στενό οικογενειακό περιβάλλον </a:t>
            </a:r>
            <a:r>
              <a:rPr lang="el-GR" sz="2400" dirty="0">
                <a:solidFill>
                  <a:schemeClr val="bg1"/>
                </a:solidFill>
              </a:rPr>
              <a:t>τους. Συνεπώς, αποκτά έμμεση μορφή, αφορά περισσότερα άτομα και οι συνέπειές της ξεπερνούν τα όρια διαχείρισης</a:t>
            </a:r>
            <a:endParaRPr lang="el-GR" sz="2400" dirty="0"/>
          </a:p>
          <a:p>
            <a:endParaRPr lang="el-GR" sz="2400" dirty="0"/>
          </a:p>
          <a:p>
            <a:endParaRPr lang="el-GR" sz="2400" dirty="0"/>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7" name="TextBox 6">
            <a:extLst>
              <a:ext uri="{FF2B5EF4-FFF2-40B4-BE49-F238E27FC236}">
                <a16:creationId xmlns:a16="http://schemas.microsoft.com/office/drawing/2014/main" id="{CDB545CE-43B1-4E01-BDED-C32F59CDD984}"/>
              </a:ext>
            </a:extLst>
          </p:cNvPr>
          <p:cNvSpPr txBox="1"/>
          <p:nvPr/>
        </p:nvSpPr>
        <p:spPr>
          <a:xfrm>
            <a:off x="304799" y="540807"/>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1314805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3F98E1-7034-4536-A083-6642BEF8E90C}"/>
              </a:ext>
            </a:extLst>
          </p:cNvPr>
          <p:cNvSpPr txBox="1"/>
          <p:nvPr/>
        </p:nvSpPr>
        <p:spPr>
          <a:xfrm>
            <a:off x="814930" y="1736247"/>
            <a:ext cx="10922000" cy="4093428"/>
          </a:xfrm>
          <a:prstGeom prst="rect">
            <a:avLst/>
          </a:prstGeom>
          <a:noFill/>
        </p:spPr>
        <p:txBody>
          <a:bodyPr wrap="square">
            <a:spAutoFit/>
          </a:bodyPr>
          <a:lstStyle/>
          <a:p>
            <a:pPr marL="569913" marR="0" lvl="0" indent="-2841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rPr>
              <a:t>Οι </a:t>
            </a:r>
            <a:r>
              <a:rPr kumimoji="0" lang="el-GR" sz="2600" b="0" i="0" u="none" strike="noStrike" kern="1200" cap="none" spc="0" normalizeH="0" baseline="0" noProof="0" dirty="0">
                <a:ln>
                  <a:noFill/>
                </a:ln>
                <a:solidFill>
                  <a:srgbClr val="FFFF99"/>
                </a:solidFill>
                <a:effectLst/>
                <a:uLnTx/>
                <a:uFillTx/>
                <a:latin typeface="Calibri" panose="020F0502020204030204"/>
                <a:ea typeface="+mn-ea"/>
                <a:cs typeface="+mn-cs"/>
              </a:rPr>
              <a:t>χορηγοί</a:t>
            </a:r>
            <a:r>
              <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rPr>
              <a:t> επιδιώκουν να στηρίζουν αθλητές με πολύ συγκεκριμένα χαρακτηριστικά ως προς το δημόσιο προφίλ τους</a:t>
            </a:r>
          </a:p>
          <a:p>
            <a:pPr marL="4572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569913" marR="0" lvl="0" indent="-2841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rPr>
              <a:t>Κάθε αθλητής που διαγωνίζεται σε υψηλό επίπεδο μπορεί δυνητικά να αποτελέσει </a:t>
            </a:r>
            <a:r>
              <a:rPr kumimoji="0" lang="el-GR" sz="2600" b="0" i="0" u="none" strike="noStrike" kern="1200" cap="none" spc="0" normalizeH="0" baseline="0" noProof="0" dirty="0">
                <a:ln>
                  <a:noFill/>
                </a:ln>
                <a:solidFill>
                  <a:srgbClr val="FFFF99"/>
                </a:solidFill>
                <a:effectLst/>
                <a:uLnTx/>
                <a:uFillTx/>
                <a:latin typeface="Calibri" panose="020F0502020204030204"/>
                <a:ea typeface="+mn-ea"/>
                <a:cs typeface="+mn-cs"/>
              </a:rPr>
              <a:t>κοινωνικό πρότυπο </a:t>
            </a:r>
            <a:r>
              <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rPr>
              <a:t>και επιλέγεται ως τέτοιο από τους εκάστοτε χορηγούς</a:t>
            </a:r>
          </a:p>
          <a:p>
            <a:pPr marL="4572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511175" marR="0" lvl="0" indent="-2254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600" b="0" i="0" u="none" strike="noStrike" kern="1200" cap="none" spc="0" normalizeH="0" baseline="0" noProof="0" dirty="0">
                <a:ln>
                  <a:noFill/>
                </a:ln>
                <a:solidFill>
                  <a:prstClr val="white"/>
                </a:solidFill>
                <a:effectLst/>
                <a:uLnTx/>
                <a:uFillTx/>
                <a:latin typeface="Calibri" panose="020F0502020204030204"/>
                <a:ea typeface="+mn-ea"/>
                <a:cs typeface="+mn-cs"/>
              </a:rPr>
              <a:t>Όταν αποκλίνει από το πρότυπο του «ευ αγωνίζεσθαι» και τις αξίες του  αθλητισμού αυτόματα δεν πληροί τις προϋποθέσεις επιλογής του για οποιαδήποτε </a:t>
            </a:r>
            <a:r>
              <a:rPr kumimoji="0" lang="el-GR" sz="2600" b="0" i="0" u="none" strike="noStrike" kern="1200" cap="none" spc="0" normalizeH="0" baseline="0" noProof="0" dirty="0">
                <a:ln>
                  <a:noFill/>
                </a:ln>
                <a:solidFill>
                  <a:srgbClr val="FFFF99"/>
                </a:solidFill>
                <a:effectLst/>
                <a:uLnTx/>
                <a:uFillTx/>
                <a:latin typeface="Calibri" panose="020F0502020204030204"/>
                <a:ea typeface="+mn-ea"/>
                <a:cs typeface="+mn-cs"/>
              </a:rPr>
              <a:t>οικονομική υποστήριξη</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7" name="TextBox 6">
            <a:extLst>
              <a:ext uri="{FF2B5EF4-FFF2-40B4-BE49-F238E27FC236}">
                <a16:creationId xmlns:a16="http://schemas.microsoft.com/office/drawing/2014/main" id="{FFB62DC4-397A-43E6-A213-DC85E26DB919}"/>
              </a:ext>
            </a:extLst>
          </p:cNvPr>
          <p:cNvSpPr txBox="1"/>
          <p:nvPr/>
        </p:nvSpPr>
        <p:spPr>
          <a:xfrm>
            <a:off x="491611" y="496769"/>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2989964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41CF097-7F15-48E5-BCAC-4E72F64D0383}"/>
              </a:ext>
            </a:extLst>
          </p:cNvPr>
          <p:cNvSpPr>
            <a:spLocks noGrp="1"/>
          </p:cNvSpPr>
          <p:nvPr>
            <p:ph idx="1"/>
          </p:nvPr>
        </p:nvSpPr>
        <p:spPr>
          <a:xfrm>
            <a:off x="936522" y="1540611"/>
            <a:ext cx="10515600" cy="4351338"/>
          </a:xfrm>
        </p:spPr>
        <p:txBody>
          <a:bodyPr/>
          <a:lstStyle/>
          <a:p>
            <a:pPr marL="0" indent="0">
              <a:buNone/>
            </a:pPr>
            <a:r>
              <a:rPr lang="el-GR" dirty="0">
                <a:solidFill>
                  <a:schemeClr val="bg1"/>
                </a:solidFill>
              </a:rPr>
              <a:t> </a:t>
            </a:r>
          </a:p>
        </p:txBody>
      </p:sp>
      <p:sp>
        <p:nvSpPr>
          <p:cNvPr id="5" name="TextBox 4">
            <a:extLst>
              <a:ext uri="{FF2B5EF4-FFF2-40B4-BE49-F238E27FC236}">
                <a16:creationId xmlns:a16="http://schemas.microsoft.com/office/drawing/2014/main" id="{B55D60C9-DA78-4ACA-88AF-A2D8B96DD217}"/>
              </a:ext>
            </a:extLst>
          </p:cNvPr>
          <p:cNvSpPr txBox="1"/>
          <p:nvPr/>
        </p:nvSpPr>
        <p:spPr>
          <a:xfrm>
            <a:off x="861787" y="1638788"/>
            <a:ext cx="10106905" cy="4154984"/>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Οι </a:t>
            </a:r>
            <a:r>
              <a:rPr kumimoji="0" lang="el-GR" sz="2400" b="0" i="0" u="none" strike="noStrike" kern="1200" cap="none" spc="0" normalizeH="0" baseline="0" noProof="0" dirty="0">
                <a:ln>
                  <a:noFill/>
                </a:ln>
                <a:solidFill>
                  <a:srgbClr val="FFFF99"/>
                </a:solidFill>
                <a:effectLst/>
                <a:uLnTx/>
                <a:uFillTx/>
                <a:latin typeface="Calibri" panose="020F0502020204030204"/>
                <a:ea typeface="+mn-ea"/>
                <a:cs typeface="+mn-cs"/>
              </a:rPr>
              <a:t>αθλητές, προπονητές και το υποστηρικτικό προσωπικό των ομάδων  </a:t>
            </a: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που συνδέονται άμεσα ή έμμεσα με παράβαση κανονισμού  αντιντόπινγκ στερούνται επαγγελματικών συνεργασιών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Οποιαδήποτε παράβαση κανονισμού αντιντόπινγκ προστίθεται στο </a:t>
            </a:r>
            <a:r>
              <a:rPr kumimoji="0" lang="el-GR" sz="2400" b="0" i="0" u="none" strike="noStrike" kern="1200" cap="none" spc="0" normalizeH="0" baseline="0" noProof="0" dirty="0">
                <a:ln>
                  <a:noFill/>
                </a:ln>
                <a:solidFill>
                  <a:srgbClr val="FFFF99"/>
                </a:solidFill>
                <a:effectLst/>
                <a:uLnTx/>
                <a:uFillTx/>
                <a:latin typeface="Calibri" panose="020F0502020204030204"/>
                <a:ea typeface="+mn-ea"/>
                <a:cs typeface="+mn-cs"/>
              </a:rPr>
              <a:t>βιογραφικό</a:t>
            </a: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 του εμπλεκόμενου και τον </a:t>
            </a:r>
            <a:r>
              <a:rPr kumimoji="0" lang="el-GR" sz="2400" b="0" i="0" u="none" strike="noStrike" kern="1200" cap="none" spc="0" normalizeH="0" baseline="0" noProof="0" dirty="0">
                <a:ln>
                  <a:noFill/>
                </a:ln>
                <a:solidFill>
                  <a:srgbClr val="FFFF99"/>
                </a:solidFill>
                <a:effectLst/>
                <a:uLnTx/>
                <a:uFillTx/>
                <a:latin typeface="Calibri" panose="020F0502020204030204"/>
                <a:ea typeface="+mn-ea"/>
                <a:cs typeface="+mn-cs"/>
              </a:rPr>
              <a:t>συνοδεύει</a:t>
            </a: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 σε όλη την επαγγελματική του καριέρα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Οι απώλειες σε </a:t>
            </a:r>
            <a:r>
              <a:rPr kumimoji="0" lang="el-GR" sz="2400" b="0" i="0" u="none" strike="noStrike" kern="1200" cap="none" spc="0" normalizeH="0" baseline="0" noProof="0" dirty="0">
                <a:ln>
                  <a:noFill/>
                </a:ln>
                <a:solidFill>
                  <a:srgbClr val="FFFF99"/>
                </a:solidFill>
                <a:effectLst/>
                <a:uLnTx/>
                <a:uFillTx/>
                <a:latin typeface="Calibri" panose="020F0502020204030204"/>
                <a:ea typeface="+mn-ea"/>
                <a:cs typeface="+mn-cs"/>
              </a:rPr>
              <a:t>οικονομικό επίπεδο </a:t>
            </a:r>
            <a:r>
              <a:rPr kumimoji="0" lang="el-GR" sz="2400" b="0" i="0" u="none" strike="noStrike" kern="1200" cap="none" spc="0" normalizeH="0" baseline="0" noProof="0" dirty="0">
                <a:ln>
                  <a:noFill/>
                </a:ln>
                <a:solidFill>
                  <a:prstClr val="white"/>
                </a:solidFill>
                <a:effectLst/>
                <a:uLnTx/>
                <a:uFillTx/>
                <a:latin typeface="Calibri" panose="020F0502020204030204"/>
                <a:ea typeface="+mn-ea"/>
                <a:cs typeface="+mn-cs"/>
              </a:rPr>
              <a:t>αποτελούν λογική συνέπεια και συνοδεύουν την επαγγελματική πορεία των ατόμων που σχετίζονται με παραβάσεις ντόπινγκ</a:t>
            </a:r>
          </a:p>
        </p:txBody>
      </p:sp>
      <p:pic>
        <p:nvPicPr>
          <p:cNvPr id="6" name="Εικόνα 5">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8" name="TextBox 7">
            <a:extLst>
              <a:ext uri="{FF2B5EF4-FFF2-40B4-BE49-F238E27FC236}">
                <a16:creationId xmlns:a16="http://schemas.microsoft.com/office/drawing/2014/main" id="{6B15FD46-E06A-40A6-8F8F-8930A9E2C368}"/>
              </a:ext>
            </a:extLst>
          </p:cNvPr>
          <p:cNvSpPr txBox="1"/>
          <p:nvPr/>
        </p:nvSpPr>
        <p:spPr>
          <a:xfrm>
            <a:off x="275301" y="439953"/>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171991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D5F2FE-529D-4280-8E74-36BE844F6AE4}"/>
              </a:ext>
            </a:extLst>
          </p:cNvPr>
          <p:cNvSpPr>
            <a:spLocks noGrp="1"/>
          </p:cNvSpPr>
          <p:nvPr>
            <p:ph idx="1"/>
          </p:nvPr>
        </p:nvSpPr>
        <p:spPr>
          <a:xfrm>
            <a:off x="838200" y="490302"/>
            <a:ext cx="10515600" cy="5281465"/>
          </a:xfrm>
        </p:spPr>
        <p:txBody>
          <a:bodyPr>
            <a:normAutofit/>
          </a:bodyPr>
          <a:lstStyle/>
          <a:p>
            <a:pPr marL="0" indent="0">
              <a:buNone/>
            </a:pPr>
            <a:r>
              <a:rPr lang="el-GR" sz="4000" b="1" i="0" u="none" strike="noStrike" dirty="0">
                <a:solidFill>
                  <a:srgbClr val="FDFDF9"/>
                </a:solidFill>
                <a:effectLst/>
              </a:rPr>
              <a:t>Περιεχόμενα </a:t>
            </a:r>
            <a:endParaRPr lang="en-US" sz="4000" b="1" i="0" u="none" strike="noStrike" dirty="0">
              <a:solidFill>
                <a:srgbClr val="FDFDF9"/>
              </a:solidFill>
              <a:effectLst/>
            </a:endParaRPr>
          </a:p>
          <a:p>
            <a:pPr marL="0" indent="0">
              <a:buNone/>
            </a:pPr>
            <a:endParaRPr lang="el-GR" sz="4000" dirty="0">
              <a:solidFill>
                <a:srgbClr val="FDFDF9"/>
              </a:solidFill>
              <a:effectLst/>
            </a:endParaRPr>
          </a:p>
          <a:p>
            <a:pPr>
              <a:buFont typeface="Wingdings" panose="05000000000000000000" pitchFamily="2" charset="2"/>
              <a:buChar char="q"/>
            </a:pPr>
            <a:r>
              <a:rPr lang="el-GR" dirty="0">
                <a:solidFill>
                  <a:srgbClr val="FDFDF9"/>
                </a:solidFill>
              </a:rPr>
              <a:t> Τι είναι το Ντόπινγκ (φαρμακοδιέγερση)</a:t>
            </a:r>
          </a:p>
          <a:p>
            <a:pPr>
              <a:buFont typeface="Wingdings" panose="05000000000000000000" pitchFamily="2" charset="2"/>
              <a:buChar char="q"/>
            </a:pPr>
            <a:r>
              <a:rPr lang="el-GR" dirty="0">
                <a:solidFill>
                  <a:srgbClr val="FDFDF9"/>
                </a:solidFill>
              </a:rPr>
              <a:t> Αιτίες εμφάνισης και εξάπλωσης του φαινομένου στον αθλητισμό</a:t>
            </a:r>
          </a:p>
          <a:p>
            <a:pPr>
              <a:buFont typeface="Wingdings" panose="05000000000000000000" pitchFamily="2" charset="2"/>
              <a:buChar char="q"/>
            </a:pPr>
            <a:r>
              <a:rPr lang="el-GR" dirty="0">
                <a:solidFill>
                  <a:srgbClr val="FDFDF9"/>
                </a:solidFill>
              </a:rPr>
              <a:t> Ουσίες και Μέθοδοι της «</a:t>
            </a:r>
            <a:r>
              <a:rPr lang="el-GR" i="1" dirty="0">
                <a:solidFill>
                  <a:srgbClr val="FDFDF9"/>
                </a:solidFill>
              </a:rPr>
              <a:t>Απαγορευμένης Λίστας</a:t>
            </a:r>
            <a:r>
              <a:rPr lang="el-GR" dirty="0">
                <a:solidFill>
                  <a:srgbClr val="FDFDF9"/>
                </a:solidFill>
              </a:rPr>
              <a:t>»</a:t>
            </a:r>
          </a:p>
          <a:p>
            <a:pPr>
              <a:buFont typeface="Wingdings" panose="05000000000000000000" pitchFamily="2" charset="2"/>
              <a:buChar char="q"/>
            </a:pPr>
            <a:r>
              <a:rPr lang="el-GR" dirty="0">
                <a:solidFill>
                  <a:srgbClr val="FDFDF9"/>
                </a:solidFill>
              </a:rPr>
              <a:t> Κίνδυνοι και Συνέπειες από τη χρήση απαγορευμένων ουσιών:</a:t>
            </a:r>
          </a:p>
          <a:p>
            <a:pPr marL="461963" indent="49213"/>
            <a:r>
              <a:rPr lang="el-GR" dirty="0">
                <a:solidFill>
                  <a:srgbClr val="FDFDF9"/>
                </a:solidFill>
              </a:rPr>
              <a:t> Σωματική και ψυχική υγεία</a:t>
            </a:r>
          </a:p>
          <a:p>
            <a:pPr marL="461963" indent="49213"/>
            <a:r>
              <a:rPr lang="el-GR" dirty="0">
                <a:solidFill>
                  <a:srgbClr val="FDFDF9"/>
                </a:solidFill>
              </a:rPr>
              <a:t> Κοινωνικές και οικονομικές συνέπειες και κυρώσεις</a:t>
            </a:r>
          </a:p>
          <a:p>
            <a:pPr marL="461963" indent="49213"/>
            <a:endParaRPr lang="el-GR" dirty="0">
              <a:solidFill>
                <a:srgbClr val="FDFDF9"/>
              </a:solidFill>
              <a:latin typeface="YADK31-VBBc 1"/>
            </a:endParaRPr>
          </a:p>
          <a:p>
            <a:pPr marL="0" indent="0">
              <a:buNone/>
            </a:pPr>
            <a:endParaRPr lang="el-GR" dirty="0">
              <a:solidFill>
                <a:srgbClr val="FDFDF9"/>
              </a:solidFill>
              <a:latin typeface="YADK31-VBBc 1"/>
            </a:endParaRPr>
          </a:p>
        </p:txBody>
      </p:sp>
      <p:pic>
        <p:nvPicPr>
          <p:cNvPr id="4" name="Εικόνα 3">
            <a:extLst>
              <a:ext uri="{FF2B5EF4-FFF2-40B4-BE49-F238E27FC236}">
                <a16:creationId xmlns:a16="http://schemas.microsoft.com/office/drawing/2014/main" id="{B0186D3D-FD93-4817-BE5E-79363D5B49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421071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845FB5-B5D2-425F-B364-6AED5901ECE4}"/>
              </a:ext>
            </a:extLst>
          </p:cNvPr>
          <p:cNvSpPr>
            <a:spLocks noGrp="1"/>
          </p:cNvSpPr>
          <p:nvPr>
            <p:ph idx="1"/>
          </p:nvPr>
        </p:nvSpPr>
        <p:spPr>
          <a:xfrm>
            <a:off x="926690" y="1837648"/>
            <a:ext cx="10626213" cy="3805454"/>
          </a:xfrm>
        </p:spPr>
        <p:txBody>
          <a:bodyPr>
            <a:normAutofit/>
          </a:bodyPr>
          <a:lstStyle/>
          <a:p>
            <a:r>
              <a:rPr lang="el-GR" sz="2400" dirty="0">
                <a:solidFill>
                  <a:schemeClr val="bg1"/>
                </a:solidFill>
              </a:rPr>
              <a:t>Στερούνται τις </a:t>
            </a:r>
            <a:r>
              <a:rPr lang="el-GR" sz="2400" dirty="0">
                <a:solidFill>
                  <a:srgbClr val="FFFF99"/>
                </a:solidFill>
              </a:rPr>
              <a:t>προηγούμενες</a:t>
            </a:r>
            <a:r>
              <a:rPr lang="el-GR" sz="2400" dirty="0">
                <a:solidFill>
                  <a:schemeClr val="bg1"/>
                </a:solidFill>
              </a:rPr>
              <a:t> αθλητικές τους διακρίσεις</a:t>
            </a:r>
          </a:p>
          <a:p>
            <a:r>
              <a:rPr lang="el-GR" sz="2400" dirty="0">
                <a:solidFill>
                  <a:schemeClr val="bg1"/>
                </a:solidFill>
              </a:rPr>
              <a:t>Οποιαδήποτε </a:t>
            </a:r>
            <a:r>
              <a:rPr lang="el-GR" sz="2400" dirty="0">
                <a:solidFill>
                  <a:srgbClr val="FFFF99"/>
                </a:solidFill>
              </a:rPr>
              <a:t>προηγούμενη νίκη</a:t>
            </a:r>
            <a:r>
              <a:rPr lang="el-GR" sz="2400" dirty="0">
                <a:solidFill>
                  <a:schemeClr val="bg1"/>
                </a:solidFill>
              </a:rPr>
              <a:t> τους </a:t>
            </a:r>
            <a:r>
              <a:rPr lang="el-GR" sz="2400" dirty="0">
                <a:solidFill>
                  <a:srgbClr val="FFFF99"/>
                </a:solidFill>
              </a:rPr>
              <a:t>συνδέεται </a:t>
            </a:r>
            <a:r>
              <a:rPr lang="el-GR" sz="2400" dirty="0">
                <a:solidFill>
                  <a:schemeClr val="bg1"/>
                </a:solidFill>
              </a:rPr>
              <a:t>αυτόματα με τη χρήση  απαγορευμένων ουσιών και μεθόδων και όχι με τη δική τους προσπάθεια να προπονηθούν σύμφωνα με τους κανόνες</a:t>
            </a:r>
          </a:p>
          <a:p>
            <a:r>
              <a:rPr lang="el-GR" sz="2400" dirty="0">
                <a:solidFill>
                  <a:schemeClr val="bg1"/>
                </a:solidFill>
              </a:rPr>
              <a:t>Στα </a:t>
            </a:r>
            <a:r>
              <a:rPr lang="el-GR" sz="2400" dirty="0">
                <a:solidFill>
                  <a:srgbClr val="FFFF99"/>
                </a:solidFill>
              </a:rPr>
              <a:t>ομαδικά</a:t>
            </a:r>
            <a:r>
              <a:rPr lang="el-GR" sz="2400" dirty="0">
                <a:solidFill>
                  <a:schemeClr val="bg1"/>
                </a:solidFill>
              </a:rPr>
              <a:t> αθλήματα, στερούν και από τους </a:t>
            </a:r>
            <a:r>
              <a:rPr lang="el-GR" sz="2400" dirty="0">
                <a:solidFill>
                  <a:srgbClr val="FFFF99"/>
                </a:solidFill>
              </a:rPr>
              <a:t>συναθλητές</a:t>
            </a:r>
            <a:r>
              <a:rPr lang="el-GR" sz="2400" dirty="0">
                <a:solidFill>
                  <a:schemeClr val="bg1"/>
                </a:solidFill>
              </a:rPr>
              <a:t> τους τη δυνατότητα να εξελιχθούν αθλητικά και επαγγελματικά</a:t>
            </a:r>
          </a:p>
          <a:p>
            <a:r>
              <a:rPr lang="el-GR" sz="2400" dirty="0">
                <a:solidFill>
                  <a:schemeClr val="bg1"/>
                </a:solidFill>
              </a:rPr>
              <a:t>Οι αθλητές, προπονητές και το υποστηρικτικό προσωπικό που εμπλέκονται σε παράβαση κανονισμού αντιντόπινγκ βλάπτουν σοβαρά τη </a:t>
            </a:r>
            <a:r>
              <a:rPr lang="el-GR" sz="2400" dirty="0">
                <a:solidFill>
                  <a:srgbClr val="FFFF99"/>
                </a:solidFill>
              </a:rPr>
              <a:t>μελλοντική επαγγελματική τους πορεία</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9" name="TextBox 8">
            <a:extLst>
              <a:ext uri="{FF2B5EF4-FFF2-40B4-BE49-F238E27FC236}">
                <a16:creationId xmlns:a16="http://schemas.microsoft.com/office/drawing/2014/main" id="{F30AD460-C83D-4F12-9457-C02AA2BB1BC6}"/>
              </a:ext>
            </a:extLst>
          </p:cNvPr>
          <p:cNvSpPr txBox="1"/>
          <p:nvPr/>
        </p:nvSpPr>
        <p:spPr>
          <a:xfrm>
            <a:off x="275301" y="439953"/>
            <a:ext cx="10245214" cy="1051570"/>
          </a:xfrm>
          <a:prstGeom prst="rect">
            <a:avLst/>
          </a:prstGeom>
          <a:noFill/>
        </p:spPr>
        <p:txBody>
          <a:bodyPr wrap="square">
            <a:spAutoFit/>
          </a:bodyPr>
          <a:lstStyle/>
          <a:p>
            <a:pPr marR="0" lvl="0" algn="l" defTabSz="914400" rtl="0" eaLnBrk="1" fontAlgn="auto" latinLnBrk="0" hangingPunct="1">
              <a:lnSpc>
                <a:spcPct val="90000"/>
              </a:lnSpc>
              <a:spcBef>
                <a:spcPts val="1000"/>
              </a:spcBef>
              <a:spcAft>
                <a:spcPts val="0"/>
              </a:spcAft>
              <a:buClrTx/>
              <a:buSzTx/>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endParaRPr lang="el-GR" sz="3000" dirty="0">
              <a:solidFill>
                <a:srgbClr val="FDFDF9"/>
              </a:solidFill>
              <a:latin typeface="Calibri" panose="020F0502020204030204"/>
            </a:endParaRP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lang="el-GR" sz="3000" dirty="0">
                <a:solidFill>
                  <a:srgbClr val="FDFDF9"/>
                </a:solidFill>
                <a:latin typeface="Calibri" panose="020F0502020204030204"/>
              </a:rPr>
              <a:t> </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Κοινωνικές και οικονομικές συνέπειες και κυρώσεις</a:t>
            </a:r>
          </a:p>
        </p:txBody>
      </p:sp>
    </p:spTree>
    <p:extLst>
      <p:ext uri="{BB962C8B-B14F-4D97-AF65-F5344CB8AC3E}">
        <p14:creationId xmlns:p14="http://schemas.microsoft.com/office/powerpoint/2010/main" val="652368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845FB5-B5D2-425F-B364-6AED5901ECE4}"/>
              </a:ext>
            </a:extLst>
          </p:cNvPr>
          <p:cNvSpPr>
            <a:spLocks noGrp="1"/>
          </p:cNvSpPr>
          <p:nvPr>
            <p:ph idx="1"/>
          </p:nvPr>
        </p:nvSpPr>
        <p:spPr>
          <a:xfrm>
            <a:off x="926690" y="1837648"/>
            <a:ext cx="10626213" cy="3805454"/>
          </a:xfrm>
        </p:spPr>
        <p:txBody>
          <a:bodyPr>
            <a:normAutofit/>
          </a:bodyPr>
          <a:lstStyle/>
          <a:p>
            <a:r>
              <a:rPr lang="el-GR" sz="2400" dirty="0">
                <a:solidFill>
                  <a:schemeClr val="bg1"/>
                </a:solidFill>
              </a:rPr>
              <a:t>Στερούνται τις </a:t>
            </a:r>
            <a:r>
              <a:rPr lang="el-GR" sz="2400" dirty="0">
                <a:solidFill>
                  <a:srgbClr val="FFFF99"/>
                </a:solidFill>
              </a:rPr>
              <a:t>προηγούμενες</a:t>
            </a:r>
            <a:r>
              <a:rPr lang="el-GR" sz="2400" dirty="0">
                <a:solidFill>
                  <a:schemeClr val="bg1"/>
                </a:solidFill>
              </a:rPr>
              <a:t> αθλητικές τους διακρίσεις</a:t>
            </a:r>
          </a:p>
          <a:p>
            <a:r>
              <a:rPr lang="el-GR" sz="2400" dirty="0">
                <a:solidFill>
                  <a:schemeClr val="bg1"/>
                </a:solidFill>
              </a:rPr>
              <a:t>Οποιαδήποτε </a:t>
            </a:r>
            <a:r>
              <a:rPr lang="el-GR" sz="2400" dirty="0">
                <a:solidFill>
                  <a:srgbClr val="FFFF99"/>
                </a:solidFill>
              </a:rPr>
              <a:t>προηγούμενη νίκη</a:t>
            </a:r>
            <a:r>
              <a:rPr lang="el-GR" sz="2400" dirty="0">
                <a:solidFill>
                  <a:schemeClr val="bg1"/>
                </a:solidFill>
              </a:rPr>
              <a:t> τους </a:t>
            </a:r>
            <a:r>
              <a:rPr lang="el-GR" sz="2400" dirty="0">
                <a:solidFill>
                  <a:srgbClr val="FFFF99"/>
                </a:solidFill>
              </a:rPr>
              <a:t>συνδέεται </a:t>
            </a:r>
            <a:r>
              <a:rPr lang="el-GR" sz="2400" dirty="0">
                <a:solidFill>
                  <a:schemeClr val="bg1"/>
                </a:solidFill>
              </a:rPr>
              <a:t>αυτόματα με τη χρήση  απαγορευμένων ουσιών και μεθόδων και όχι με τη δική τους προσπάθεια να προπονηθούν σύμφωνα με τους κανόνες</a:t>
            </a:r>
          </a:p>
          <a:p>
            <a:r>
              <a:rPr lang="el-GR" sz="2400" dirty="0">
                <a:solidFill>
                  <a:schemeClr val="bg1"/>
                </a:solidFill>
              </a:rPr>
              <a:t>Στα </a:t>
            </a:r>
            <a:r>
              <a:rPr lang="el-GR" sz="2400" dirty="0">
                <a:solidFill>
                  <a:srgbClr val="FFFF99"/>
                </a:solidFill>
              </a:rPr>
              <a:t>ομαδικά</a:t>
            </a:r>
            <a:r>
              <a:rPr lang="el-GR" sz="2400" dirty="0">
                <a:solidFill>
                  <a:schemeClr val="bg1"/>
                </a:solidFill>
              </a:rPr>
              <a:t> αθλήματα, στερούν και από τους </a:t>
            </a:r>
            <a:r>
              <a:rPr lang="el-GR" sz="2400" dirty="0">
                <a:solidFill>
                  <a:srgbClr val="FFFF99"/>
                </a:solidFill>
              </a:rPr>
              <a:t>συναθλητές</a:t>
            </a:r>
            <a:r>
              <a:rPr lang="el-GR" sz="2400" dirty="0">
                <a:solidFill>
                  <a:schemeClr val="bg1"/>
                </a:solidFill>
              </a:rPr>
              <a:t> τους τη δυνατότητα να εξελιχθούν αθλητικά και επαγγελματικά</a:t>
            </a:r>
          </a:p>
          <a:p>
            <a:r>
              <a:rPr lang="el-GR" sz="2400" dirty="0">
                <a:solidFill>
                  <a:schemeClr val="bg1"/>
                </a:solidFill>
              </a:rPr>
              <a:t>Οι αθλητές, προπονητές και το υποστηρικτικό προσωπικό που εμπλέκονται σε παράβαση κανονισμού αντιντόπινγκ βλάπτουν σοβαρά τη </a:t>
            </a:r>
            <a:r>
              <a:rPr lang="el-GR" sz="2400" dirty="0">
                <a:solidFill>
                  <a:srgbClr val="FFFF99"/>
                </a:solidFill>
              </a:rPr>
              <a:t>μελλοντική επαγγελματική τους πορεία</a:t>
            </a: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9" name="TextBox 8">
            <a:extLst>
              <a:ext uri="{FF2B5EF4-FFF2-40B4-BE49-F238E27FC236}">
                <a16:creationId xmlns:a16="http://schemas.microsoft.com/office/drawing/2014/main" id="{F30AD460-C83D-4F12-9457-C02AA2BB1BC6}"/>
              </a:ext>
            </a:extLst>
          </p:cNvPr>
          <p:cNvSpPr txBox="1"/>
          <p:nvPr/>
        </p:nvSpPr>
        <p:spPr>
          <a:xfrm>
            <a:off x="275301" y="439953"/>
            <a:ext cx="10245214" cy="1051570"/>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Κίνδυνοι και Συνέπειες από τη χρήση απαγορευμένων ουσιών:</a:t>
            </a:r>
          </a:p>
          <a:p>
            <a:pPr marL="628650" marR="0" lvl="0" indent="-225425" algn="l" defTabSz="914400" rtl="0" eaLnBrk="1" fontAlgn="auto" latinLnBrk="0" hangingPunct="1">
              <a:lnSpc>
                <a:spcPct val="90000"/>
              </a:lnSpc>
              <a:spcBef>
                <a:spcPts val="1000"/>
              </a:spcBef>
              <a:spcAft>
                <a:spcPts val="0"/>
              </a:spcAft>
              <a:buClrTx/>
              <a:buSzTx/>
              <a:buFont typeface="Wingdings" panose="05000000000000000000" pitchFamily="2" charset="2"/>
              <a:buChar char="§"/>
              <a:tabLst/>
              <a:defRPr/>
            </a:pP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 Κοινωνικές και οικονομικές συνέπειες και κυρώσεις</a:t>
            </a:r>
          </a:p>
        </p:txBody>
      </p:sp>
    </p:spTree>
    <p:extLst>
      <p:ext uri="{BB962C8B-B14F-4D97-AF65-F5344CB8AC3E}">
        <p14:creationId xmlns:p14="http://schemas.microsoft.com/office/powerpoint/2010/main" val="1596022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845FB5-B5D2-425F-B364-6AED5901ECE4}"/>
              </a:ext>
            </a:extLst>
          </p:cNvPr>
          <p:cNvSpPr>
            <a:spLocks noGrp="1"/>
          </p:cNvSpPr>
          <p:nvPr>
            <p:ph idx="1"/>
          </p:nvPr>
        </p:nvSpPr>
        <p:spPr>
          <a:xfrm>
            <a:off x="196643" y="969203"/>
            <a:ext cx="9487824" cy="4919594"/>
          </a:xfrm>
        </p:spPr>
        <p:txBody>
          <a:bodyPr>
            <a:noAutofit/>
          </a:bodyPr>
          <a:lstStyle/>
          <a:p>
            <a:pPr marL="457200" lvl="1" indent="0">
              <a:lnSpc>
                <a:spcPct val="170000"/>
              </a:lnSpc>
              <a:spcBef>
                <a:spcPts val="1000"/>
              </a:spcBef>
              <a:buNone/>
              <a:defRPr/>
            </a:pPr>
            <a:r>
              <a:rPr lang="el-GR" dirty="0">
                <a:solidFill>
                  <a:schemeClr val="bg1"/>
                </a:solidFill>
                <a:latin typeface="+mj-lt"/>
              </a:rPr>
              <a:t>Οι τεράστιες </a:t>
            </a:r>
            <a:r>
              <a:rPr lang="el-GR" dirty="0">
                <a:solidFill>
                  <a:srgbClr val="FFFF99"/>
                </a:solidFill>
                <a:latin typeface="+mj-lt"/>
              </a:rPr>
              <a:t>συνέπειες</a:t>
            </a:r>
            <a:r>
              <a:rPr lang="el-GR" dirty="0">
                <a:solidFill>
                  <a:schemeClr val="bg1"/>
                </a:solidFill>
                <a:latin typeface="+mj-lt"/>
              </a:rPr>
              <a:t> που απορρέουν </a:t>
            </a:r>
            <a:r>
              <a:rPr kumimoji="0" lang="el-GR" b="0" i="0" u="none" strike="noStrike" kern="1200" cap="none" spc="0" normalizeH="0" baseline="0" noProof="0" dirty="0">
                <a:ln>
                  <a:noFill/>
                </a:ln>
                <a:solidFill>
                  <a:srgbClr val="FDFDF9"/>
                </a:solidFill>
                <a:effectLst/>
                <a:uLnTx/>
                <a:uFillTx/>
                <a:latin typeface="+mj-lt"/>
                <a:ea typeface="+mn-ea"/>
                <a:cs typeface="+mn-cs"/>
              </a:rPr>
              <a:t>από τη χρήση απαγορευμένων ουσιών στους αθλητές αλλά και στον οικογενειακό και επαγγελματικό τους κύκλο καθιστούν επιτακτική την ανάγκη για </a:t>
            </a:r>
            <a:r>
              <a:rPr kumimoji="0" lang="el-GR" b="0" i="0" u="none" strike="noStrike" kern="1200" cap="none" spc="0" normalizeH="0" baseline="0" noProof="0" dirty="0">
                <a:ln>
                  <a:noFill/>
                </a:ln>
                <a:solidFill>
                  <a:srgbClr val="FFFF99"/>
                </a:solidFill>
                <a:effectLst/>
                <a:uLnTx/>
                <a:uFillTx/>
                <a:latin typeface="+mj-lt"/>
                <a:ea typeface="+mn-ea"/>
                <a:cs typeface="+mn-cs"/>
              </a:rPr>
              <a:t>δράση</a:t>
            </a:r>
            <a:r>
              <a:rPr kumimoji="0" lang="el-GR" b="0" i="0" u="none" strike="noStrike" kern="1200" cap="none" spc="0" normalizeH="0" baseline="0" noProof="0" dirty="0">
                <a:ln>
                  <a:noFill/>
                </a:ln>
                <a:solidFill>
                  <a:srgbClr val="FDFDF9"/>
                </a:solidFill>
                <a:effectLst/>
                <a:uLnTx/>
                <a:uFillTx/>
                <a:latin typeface="+mj-lt"/>
                <a:ea typeface="+mn-ea"/>
                <a:cs typeface="+mn-cs"/>
              </a:rPr>
              <a:t> σε παγκόσμιο και εθνικό επίπεδο, διεθνών οργανισμών – ρυθμιστών αντιντόπινγκ (</a:t>
            </a:r>
            <a:r>
              <a:rPr kumimoji="0" lang="en-US" b="0" i="0" u="none" strike="noStrike" kern="1200" cap="none" spc="0" normalizeH="0" baseline="0" noProof="0" dirty="0">
                <a:ln>
                  <a:noFill/>
                </a:ln>
                <a:solidFill>
                  <a:srgbClr val="FFFF99"/>
                </a:solidFill>
                <a:effectLst/>
                <a:uLnTx/>
                <a:uFillTx/>
                <a:latin typeface="+mj-lt"/>
                <a:ea typeface="+mn-ea"/>
                <a:cs typeface="+mn-cs"/>
              </a:rPr>
              <a:t>WADA </a:t>
            </a:r>
            <a:r>
              <a:rPr kumimoji="0" lang="el-GR" b="0" i="0" u="none" strike="noStrike" kern="1200" cap="none" spc="0" normalizeH="0" baseline="0" noProof="0" dirty="0">
                <a:ln>
                  <a:noFill/>
                </a:ln>
                <a:solidFill>
                  <a:srgbClr val="FFFF99"/>
                </a:solidFill>
                <a:effectLst/>
                <a:uLnTx/>
                <a:uFillTx/>
                <a:latin typeface="+mj-lt"/>
                <a:ea typeface="+mn-ea"/>
                <a:cs typeface="+mn-cs"/>
              </a:rPr>
              <a:t>και Ε.Ο.Κ.Α.Ν</a:t>
            </a:r>
            <a:r>
              <a:rPr kumimoji="0" lang="el-GR" b="0" i="0" u="none" strike="noStrike" kern="1200" cap="none" spc="0" normalizeH="0" baseline="0" noProof="0" dirty="0">
                <a:ln>
                  <a:noFill/>
                </a:ln>
                <a:solidFill>
                  <a:srgbClr val="FDFDF9"/>
                </a:solidFill>
                <a:effectLst/>
                <a:uLnTx/>
                <a:uFillTx/>
                <a:latin typeface="+mj-lt"/>
                <a:ea typeface="+mn-ea"/>
                <a:cs typeface="+mn-cs"/>
              </a:rPr>
              <a:t>) που </a:t>
            </a:r>
            <a:r>
              <a:rPr kumimoji="0" lang="el-GR" b="0" i="0" u="none" strike="noStrike" kern="1200" cap="none" spc="0" normalizeH="0" baseline="0" noProof="0">
                <a:ln>
                  <a:noFill/>
                </a:ln>
                <a:solidFill>
                  <a:srgbClr val="FDFDF9"/>
                </a:solidFill>
                <a:effectLst/>
                <a:uLnTx/>
                <a:uFillTx/>
                <a:latin typeface="+mj-lt"/>
                <a:ea typeface="+mn-ea"/>
                <a:cs typeface="+mn-cs"/>
              </a:rPr>
              <a:t>θα τους </a:t>
            </a:r>
            <a:r>
              <a:rPr kumimoji="0" lang="el-GR" b="0" i="0" u="none" strike="noStrike" kern="1200" cap="none" spc="0" normalizeH="0" baseline="0" noProof="0" dirty="0">
                <a:ln>
                  <a:noFill/>
                </a:ln>
                <a:solidFill>
                  <a:srgbClr val="FDFDF9"/>
                </a:solidFill>
                <a:effectLst/>
                <a:uLnTx/>
                <a:uFillTx/>
                <a:latin typeface="+mj-lt"/>
                <a:ea typeface="+mn-ea"/>
                <a:cs typeface="+mn-cs"/>
              </a:rPr>
              <a:t>μελετήσουμε στο επόμενο μάθημα</a:t>
            </a:r>
          </a:p>
          <a:p>
            <a:pPr marL="457200" lvl="1" indent="0" algn="r">
              <a:lnSpc>
                <a:spcPct val="170000"/>
              </a:lnSpc>
              <a:spcBef>
                <a:spcPts val="1000"/>
              </a:spcBef>
              <a:buNone/>
              <a:defRPr/>
            </a:pPr>
            <a:r>
              <a:rPr lang="el-GR" sz="2400" dirty="0">
                <a:solidFill>
                  <a:schemeClr val="bg1"/>
                </a:solidFill>
                <a:latin typeface="+mj-lt"/>
              </a:rPr>
              <a:t> </a:t>
            </a:r>
            <a:r>
              <a:rPr lang="el-GR" sz="2800" dirty="0">
                <a:solidFill>
                  <a:schemeClr val="bg1"/>
                </a:solidFill>
                <a:latin typeface="+mj-lt"/>
              </a:rPr>
              <a:t>Σας ευχαριστώ!</a:t>
            </a:r>
            <a:endParaRPr lang="el-GR" sz="2800" dirty="0">
              <a:solidFill>
                <a:srgbClr val="FFFF99"/>
              </a:solidFill>
              <a:latin typeface="+mj-lt"/>
            </a:endParaRPr>
          </a:p>
        </p:txBody>
      </p:sp>
      <p:pic>
        <p:nvPicPr>
          <p:cNvPr id="4" name="Εικόνα 3">
            <a:extLst>
              <a:ext uri="{FF2B5EF4-FFF2-40B4-BE49-F238E27FC236}">
                <a16:creationId xmlns:a16="http://schemas.microsoft.com/office/drawing/2014/main" id="{C176B4DC-DA90-435D-B66F-77FCF9448E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
        <p:nvSpPr>
          <p:cNvPr id="9" name="TextBox 8">
            <a:extLst>
              <a:ext uri="{FF2B5EF4-FFF2-40B4-BE49-F238E27FC236}">
                <a16:creationId xmlns:a16="http://schemas.microsoft.com/office/drawing/2014/main" id="{F30AD460-C83D-4F12-9457-C02AA2BB1BC6}"/>
              </a:ext>
            </a:extLst>
          </p:cNvPr>
          <p:cNvSpPr txBox="1"/>
          <p:nvPr/>
        </p:nvSpPr>
        <p:spPr>
          <a:xfrm>
            <a:off x="275301" y="439953"/>
            <a:ext cx="10245214" cy="5078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l-GR" sz="3000" b="0" i="0" u="none" strike="noStrike" kern="1200" cap="none" spc="0" normalizeH="0" baseline="0" noProof="0" dirty="0">
                <a:ln>
                  <a:noFill/>
                </a:ln>
                <a:solidFill>
                  <a:srgbClr val="FDFDF9"/>
                </a:solidFill>
                <a:effectLst/>
                <a:uLnTx/>
                <a:uFillTx/>
                <a:latin typeface="Calibri Light" panose="020F0302020204030204" pitchFamily="34" charset="0"/>
                <a:cs typeface="Calibri Light" panose="020F0302020204030204" pitchFamily="34" charset="0"/>
              </a:rPr>
              <a:t>Κλείνοντας</a:t>
            </a:r>
            <a:r>
              <a:rPr kumimoji="0" lang="el-GR" sz="3000" b="0" i="0" u="none" strike="noStrike" kern="1200" cap="none" spc="0" normalizeH="0" baseline="0" noProof="0" dirty="0">
                <a:ln>
                  <a:noFill/>
                </a:ln>
                <a:solidFill>
                  <a:srgbClr val="FDFDF9"/>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433005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678426" y="894734"/>
            <a:ext cx="9232490" cy="4610715"/>
          </a:xfrm>
        </p:spPr>
        <p:txBody>
          <a:bodyPr>
            <a:normAutofit fontScale="77500" lnSpcReduction="20000"/>
          </a:bodyPr>
          <a:lstStyle/>
          <a:p>
            <a:pPr marL="0" indent="0">
              <a:buNone/>
            </a:pPr>
            <a:r>
              <a:rPr lang="el-GR" sz="3500" dirty="0">
                <a:solidFill>
                  <a:srgbClr val="FDFDF9"/>
                </a:solidFill>
              </a:rPr>
              <a:t>Τι είναι το Ντόπινγκ – φαρμακοδιέγερση</a:t>
            </a:r>
          </a:p>
          <a:p>
            <a:pPr>
              <a:buFont typeface="Wingdings" panose="05000000000000000000" pitchFamily="2" charset="2"/>
              <a:buChar char="q"/>
            </a:pPr>
            <a:endParaRPr lang="el-GR"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όρος </a:t>
            </a:r>
            <a:r>
              <a:rPr lang="el-GR" sz="3100" i="1" dirty="0">
                <a:solidFill>
                  <a:srgbClr val="FFFF99"/>
                </a:solidFill>
              </a:rPr>
              <a:t>Ντόπινγκ</a:t>
            </a:r>
            <a:r>
              <a:rPr lang="el-GR" sz="3100" dirty="0">
                <a:solidFill>
                  <a:srgbClr val="FDFDF9"/>
                </a:solidFill>
              </a:rPr>
              <a:t> αναφέρεται στη χρήση ή χορήγηση απαγορευμένων φαρμακευτικών ουσιών και απαγορευμένων μεθόδων με στόχο τη βελτίωση της απόδοσης</a:t>
            </a:r>
          </a:p>
          <a:p>
            <a:pPr marL="117475" indent="0" algn="just">
              <a:lnSpc>
                <a:spcPct val="120000"/>
              </a:lnSpc>
              <a:buNone/>
            </a:pPr>
            <a:endParaRPr lang="el-GR" sz="3100" dirty="0">
              <a:solidFill>
                <a:srgbClr val="FDFDF9"/>
              </a:solidFill>
            </a:endParaRPr>
          </a:p>
          <a:p>
            <a:pPr marL="403225" indent="-285750" algn="just">
              <a:lnSpc>
                <a:spcPct val="120000"/>
              </a:lnSpc>
              <a:buFont typeface="Wingdings" panose="05000000000000000000" pitchFamily="2" charset="2"/>
              <a:buChar char="§"/>
            </a:pPr>
            <a:r>
              <a:rPr lang="el-GR" sz="3100" dirty="0">
                <a:solidFill>
                  <a:srgbClr val="FDFDF9"/>
                </a:solidFill>
              </a:rPr>
              <a:t>Ο αθλητής δεν χρησιμοποιεί μόνο τα θεμιτά μέσα: </a:t>
            </a:r>
            <a:r>
              <a:rPr lang="el-GR" sz="3100" i="1" dirty="0">
                <a:solidFill>
                  <a:srgbClr val="FFFF99"/>
                </a:solidFill>
              </a:rPr>
              <a:t>κατάλληλη προπόνηση</a:t>
            </a:r>
            <a:r>
              <a:rPr lang="el-GR" sz="3100" dirty="0">
                <a:solidFill>
                  <a:srgbClr val="FDFDF9"/>
                </a:solidFill>
              </a:rPr>
              <a:t>, </a:t>
            </a:r>
            <a:r>
              <a:rPr lang="el-GR" sz="3100" i="1" dirty="0">
                <a:solidFill>
                  <a:srgbClr val="FFFF99"/>
                </a:solidFill>
              </a:rPr>
              <a:t>διατροφή</a:t>
            </a:r>
            <a:r>
              <a:rPr lang="el-GR" sz="3100" i="1" dirty="0">
                <a:solidFill>
                  <a:schemeClr val="bg1"/>
                </a:solidFill>
              </a:rPr>
              <a:t>,</a:t>
            </a:r>
            <a:r>
              <a:rPr lang="el-GR" sz="3100" dirty="0">
                <a:solidFill>
                  <a:srgbClr val="FDFDF9"/>
                </a:solidFill>
              </a:rPr>
              <a:t> </a:t>
            </a:r>
            <a:r>
              <a:rPr lang="el-GR" sz="3100" dirty="0">
                <a:solidFill>
                  <a:srgbClr val="FFFF99"/>
                </a:solidFill>
              </a:rPr>
              <a:t>πνευματική και</a:t>
            </a:r>
            <a:r>
              <a:rPr lang="el-GR" sz="3100" dirty="0">
                <a:solidFill>
                  <a:srgbClr val="FDFDF9"/>
                </a:solidFill>
              </a:rPr>
              <a:t> </a:t>
            </a:r>
            <a:r>
              <a:rPr lang="el-GR" sz="3100" i="1" dirty="0">
                <a:solidFill>
                  <a:srgbClr val="FFFF99"/>
                </a:solidFill>
              </a:rPr>
              <a:t>ψυχολογική προετοιμασία </a:t>
            </a:r>
            <a:r>
              <a:rPr lang="el-GR" sz="3100" dirty="0">
                <a:solidFill>
                  <a:srgbClr val="FDFDF9"/>
                </a:solidFill>
              </a:rPr>
              <a:t>για τη βελτίωση της απόδοσης, αλλά μέσα που αντιτίθενται στους κανόνες και τις ηθικές αρχές του αθλητικού ιδεώδους και του </a:t>
            </a:r>
            <a:r>
              <a:rPr lang="el-GR" sz="3100" i="1" dirty="0">
                <a:solidFill>
                  <a:srgbClr val="FFFF99"/>
                </a:solidFill>
              </a:rPr>
              <a:t>«ευ αγωνίζεσθαι»</a:t>
            </a: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217332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A208BB1-2550-4EB6-A850-85FD1571F924}"/>
              </a:ext>
            </a:extLst>
          </p:cNvPr>
          <p:cNvSpPr>
            <a:spLocks noGrp="1"/>
          </p:cNvSpPr>
          <p:nvPr>
            <p:ph idx="1"/>
          </p:nvPr>
        </p:nvSpPr>
        <p:spPr>
          <a:xfrm>
            <a:off x="727586" y="737418"/>
            <a:ext cx="9724103" cy="4680156"/>
          </a:xfrm>
        </p:spPr>
        <p:txBody>
          <a:bodyPr>
            <a:normAutofit fontScale="77500" lnSpcReduction="20000"/>
          </a:bodyPr>
          <a:lstStyle/>
          <a:p>
            <a:pPr marL="0" indent="0">
              <a:buNone/>
            </a:pPr>
            <a:r>
              <a:rPr lang="el-GR" sz="3500" dirty="0">
                <a:solidFill>
                  <a:srgbClr val="FDFDF9"/>
                </a:solidFill>
              </a:rPr>
              <a:t>Τι είναι το Ντόπινγκ – φαρμακοδιέγερση</a:t>
            </a:r>
          </a:p>
          <a:p>
            <a:pPr>
              <a:buFont typeface="Wingdings" panose="05000000000000000000" pitchFamily="2" charset="2"/>
              <a:buChar char="q"/>
            </a:pPr>
            <a:endParaRPr lang="el-GR" dirty="0">
              <a:solidFill>
                <a:srgbClr val="FDFDF9"/>
              </a:solidFill>
            </a:endParaRPr>
          </a:p>
          <a:p>
            <a:pPr algn="just">
              <a:lnSpc>
                <a:spcPct val="145000"/>
              </a:lnSpc>
              <a:buFont typeface="Wingdings" panose="05000000000000000000" pitchFamily="2" charset="2"/>
              <a:buChar char="§"/>
            </a:pPr>
            <a:r>
              <a:rPr lang="el-GR" dirty="0">
                <a:solidFill>
                  <a:srgbClr val="FDFDF9"/>
                </a:solidFill>
              </a:rPr>
              <a:t>Ο </a:t>
            </a:r>
            <a:r>
              <a:rPr lang="en-US" dirty="0">
                <a:solidFill>
                  <a:srgbClr val="FFFF99"/>
                </a:solidFill>
              </a:rPr>
              <a:t>WADA</a:t>
            </a:r>
            <a:r>
              <a:rPr lang="el-GR">
                <a:solidFill>
                  <a:srgbClr val="FFFF99"/>
                </a:solidFill>
              </a:rPr>
              <a:t> </a:t>
            </a:r>
            <a:r>
              <a:rPr lang="el-GR">
                <a:solidFill>
                  <a:srgbClr val="FDFDF9"/>
                </a:solidFill>
              </a:rPr>
              <a:t>είναι </a:t>
            </a:r>
            <a:r>
              <a:rPr lang="el-GR" dirty="0">
                <a:solidFill>
                  <a:srgbClr val="FDFDF9"/>
                </a:solidFill>
              </a:rPr>
              <a:t>ο οργανισμός που κρίνει εάν ένα φάρμακο ανήκει σε κάποια από τις κατηγορίες των απαγορευμένων ουσιών. Τα κριτήρια που θέτουν οι ειδικοί για να αξιολογήσουν εάν μία φαρμακευτική ουσία αποτελεί στοιχείο ντοπαρίσματος είναι η </a:t>
            </a:r>
            <a:r>
              <a:rPr lang="el-GR" dirty="0">
                <a:solidFill>
                  <a:srgbClr val="FFFF99"/>
                </a:solidFill>
              </a:rPr>
              <a:t>δράση</a:t>
            </a:r>
            <a:r>
              <a:rPr lang="el-GR" dirty="0">
                <a:solidFill>
                  <a:srgbClr val="FDFDF9"/>
                </a:solidFill>
              </a:rPr>
              <a:t> και η </a:t>
            </a:r>
            <a:r>
              <a:rPr lang="el-GR" dirty="0">
                <a:solidFill>
                  <a:srgbClr val="FFFF99"/>
                </a:solidFill>
              </a:rPr>
              <a:t>χημική της δομή</a:t>
            </a:r>
          </a:p>
          <a:p>
            <a:pPr marL="0" indent="0" algn="just">
              <a:lnSpc>
                <a:spcPct val="145000"/>
              </a:lnSpc>
              <a:buNone/>
            </a:pPr>
            <a:endParaRPr lang="el-GR" dirty="0">
              <a:solidFill>
                <a:srgbClr val="FDFDF9"/>
              </a:solidFill>
            </a:endParaRPr>
          </a:p>
          <a:p>
            <a:pPr algn="just">
              <a:lnSpc>
                <a:spcPct val="145000"/>
              </a:lnSpc>
              <a:buFont typeface="Wingdings" panose="05000000000000000000" pitchFamily="2" charset="2"/>
              <a:buChar char="§"/>
            </a:pPr>
            <a:r>
              <a:rPr lang="el-GR" dirty="0">
                <a:solidFill>
                  <a:srgbClr val="FDFDF9"/>
                </a:solidFill>
              </a:rPr>
              <a:t>Ο συστηματικός έλεγχος αντιντόπινγκ ξεκίνησε τη δεκαετία του 1960 και αφού ήδη είχαν προηγηθεί αρκετοί θάνατοι οι οποίοι σχετίζονταν με τη λήψη φαρμακευτικών ουσιών</a:t>
            </a:r>
            <a:endParaRPr lang="el-GR" i="1" dirty="0">
              <a:solidFill>
                <a:srgbClr val="FFFF99"/>
              </a:solidFill>
            </a:endParaRPr>
          </a:p>
        </p:txBody>
      </p:sp>
      <p:pic>
        <p:nvPicPr>
          <p:cNvPr id="4" name="Εικόνα 3">
            <a:extLst>
              <a:ext uri="{FF2B5EF4-FFF2-40B4-BE49-F238E27FC236}">
                <a16:creationId xmlns:a16="http://schemas.microsoft.com/office/drawing/2014/main" id="{C65F4DE1-929D-4DBA-94E5-017DE116F5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05450"/>
            <a:ext cx="2428875" cy="1352550"/>
          </a:xfrm>
          <a:prstGeom prst="rect">
            <a:avLst/>
          </a:prstGeom>
        </p:spPr>
      </p:pic>
    </p:spTree>
    <p:extLst>
      <p:ext uri="{BB962C8B-B14F-4D97-AF65-F5344CB8AC3E}">
        <p14:creationId xmlns:p14="http://schemas.microsoft.com/office/powerpoint/2010/main" val="3327592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766916" y="2130363"/>
            <a:ext cx="10478729" cy="3385472"/>
          </a:xfrm>
        </p:spPr>
        <p:txBody>
          <a:bodyPr>
            <a:normAutofit fontScale="92500"/>
          </a:bodyPr>
          <a:lstStyle/>
          <a:p>
            <a:pPr algn="just">
              <a:lnSpc>
                <a:spcPct val="130000"/>
              </a:lnSpc>
              <a:buFont typeface="Wingdings" panose="05000000000000000000" pitchFamily="2" charset="2"/>
              <a:buChar char="§"/>
            </a:pPr>
            <a:r>
              <a:rPr lang="el-GR" sz="2400" dirty="0">
                <a:solidFill>
                  <a:srgbClr val="FDFDF9"/>
                </a:solidFill>
              </a:rPr>
              <a:t>Η μεγάλη ανάπτυξη και </a:t>
            </a:r>
            <a:r>
              <a:rPr lang="el-GR" sz="2400" dirty="0">
                <a:solidFill>
                  <a:srgbClr val="FFFF99"/>
                </a:solidFill>
              </a:rPr>
              <a:t>εμπορευματοποίηση</a:t>
            </a:r>
            <a:r>
              <a:rPr lang="el-GR" sz="2400" dirty="0">
                <a:solidFill>
                  <a:srgbClr val="FDFDF9"/>
                </a:solidFill>
              </a:rPr>
              <a:t> του αθλητισμού στη σύγχρονη εποχή είχε ως επακόλουθο την αναζήτηση φαρμακευτικών τρόπων ενίσχυσης των επιδόσεων</a:t>
            </a:r>
          </a:p>
          <a:p>
            <a:pPr algn="just">
              <a:lnSpc>
                <a:spcPct val="130000"/>
              </a:lnSpc>
              <a:buFont typeface="Wingdings" panose="05000000000000000000" pitchFamily="2" charset="2"/>
              <a:buChar char="§"/>
            </a:pPr>
            <a:r>
              <a:rPr lang="el-GR" sz="2400" dirty="0">
                <a:solidFill>
                  <a:srgbClr val="FDFDF9"/>
                </a:solidFill>
              </a:rPr>
              <a:t>Το ντόπινγκ είναι μια μάστιγα του σύγχρονου αθλητικού οικοδομήματος. Το πρόβλημα δεν είναι μόνο ηθικό αλλά και </a:t>
            </a:r>
            <a:r>
              <a:rPr lang="el-GR" sz="2400" dirty="0">
                <a:solidFill>
                  <a:srgbClr val="FFFF99"/>
                </a:solidFill>
              </a:rPr>
              <a:t>ιατρικό</a:t>
            </a:r>
            <a:r>
              <a:rPr lang="el-GR" sz="2400" dirty="0">
                <a:solidFill>
                  <a:srgbClr val="FDFDF9"/>
                </a:solidFill>
              </a:rPr>
              <a:t>, καθώς κρύβει πολλούς κινδύνους για την υγεία των αθλητών που λαμβάνουν τις ουσίες </a:t>
            </a:r>
          </a:p>
          <a:p>
            <a:pPr algn="just">
              <a:lnSpc>
                <a:spcPct val="130000"/>
              </a:lnSpc>
              <a:buFont typeface="Wingdings" panose="05000000000000000000" pitchFamily="2" charset="2"/>
              <a:buChar char="§"/>
            </a:pPr>
            <a:r>
              <a:rPr lang="el-GR" sz="2400" dirty="0">
                <a:solidFill>
                  <a:srgbClr val="FDFDF9"/>
                </a:solidFill>
              </a:rPr>
              <a:t>Δυστυχώς οι τρόποι φαρμακοδιέγερσης </a:t>
            </a:r>
            <a:r>
              <a:rPr lang="el-GR" sz="2400" dirty="0">
                <a:solidFill>
                  <a:srgbClr val="FFFF99"/>
                </a:solidFill>
              </a:rPr>
              <a:t>αυξάνονται </a:t>
            </a:r>
            <a:r>
              <a:rPr lang="el-GR" sz="2400" dirty="0">
                <a:solidFill>
                  <a:srgbClr val="FDFDF9"/>
                </a:solidFill>
              </a:rPr>
              <a:t>με μεγάλη ταχύτητα</a:t>
            </a:r>
            <a:endParaRPr lang="en-US" sz="2400" dirty="0">
              <a:solidFill>
                <a:srgbClr val="FDFDF9"/>
              </a:solidFill>
            </a:endParaRPr>
          </a:p>
        </p:txBody>
      </p:sp>
      <p:sp>
        <p:nvSpPr>
          <p:cNvPr id="7" name="TextBox 6">
            <a:extLst>
              <a:ext uri="{FF2B5EF4-FFF2-40B4-BE49-F238E27FC236}">
                <a16:creationId xmlns:a16="http://schemas.microsoft.com/office/drawing/2014/main" id="{74B71207-C84A-46D2-A627-43EDB8892C90}"/>
              </a:ext>
            </a:extLst>
          </p:cNvPr>
          <p:cNvSpPr txBox="1"/>
          <p:nvPr/>
        </p:nvSpPr>
        <p:spPr>
          <a:xfrm>
            <a:off x="766916" y="678426"/>
            <a:ext cx="10294374" cy="1077218"/>
          </a:xfrm>
          <a:prstGeom prst="rect">
            <a:avLst/>
          </a:prstGeom>
          <a:noFill/>
        </p:spPr>
        <p:txBody>
          <a:bodyPr wrap="square">
            <a:spAutoFit/>
          </a:bodyPr>
          <a:lstStyle/>
          <a:p>
            <a:r>
              <a:rPr lang="el-GR" sz="3200" dirty="0">
                <a:solidFill>
                  <a:srgbClr val="FDFDF9"/>
                </a:solidFill>
              </a:rPr>
              <a:t>Αιτίες εμφάνισης και εξάπλωσης του Ντόπινγκ στον αθλητισμό</a:t>
            </a:r>
            <a:endParaRPr lang="en-US" sz="3200" dirty="0"/>
          </a:p>
        </p:txBody>
      </p:sp>
    </p:spTree>
    <p:extLst>
      <p:ext uri="{BB962C8B-B14F-4D97-AF65-F5344CB8AC3E}">
        <p14:creationId xmlns:p14="http://schemas.microsoft.com/office/powerpoint/2010/main" val="1725560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777977" y="2126995"/>
            <a:ext cx="10460294" cy="2921666"/>
          </a:xfrm>
        </p:spPr>
        <p:txBody>
          <a:bodyPr>
            <a:noAutofit/>
          </a:bodyPr>
          <a:lstStyle/>
          <a:p>
            <a:pPr algn="l">
              <a:lnSpc>
                <a:spcPct val="120000"/>
              </a:lnSpc>
              <a:buFont typeface="Wingdings" panose="05000000000000000000" pitchFamily="2" charset="2"/>
              <a:buChar char="§"/>
            </a:pPr>
            <a:r>
              <a:rPr lang="el-GR" sz="2400" dirty="0">
                <a:solidFill>
                  <a:srgbClr val="FDFDF9"/>
                </a:solidFill>
              </a:rPr>
              <a:t>Για να  βελτιώσουν την </a:t>
            </a:r>
            <a:r>
              <a:rPr lang="el-GR" sz="2400" dirty="0">
                <a:solidFill>
                  <a:srgbClr val="FFFF99"/>
                </a:solidFill>
              </a:rPr>
              <a:t>απόδοσή</a:t>
            </a:r>
            <a:r>
              <a:rPr lang="el-GR" sz="2400" dirty="0">
                <a:solidFill>
                  <a:srgbClr val="FDFDF9"/>
                </a:solidFill>
              </a:rPr>
              <a:t> τους (αύξηση της δύναμης, της αντοχής, όλων των φυσικών ικανοτήτων που απαιτεί το άθλημά τους)</a:t>
            </a:r>
          </a:p>
          <a:p>
            <a:pPr algn="l">
              <a:buFont typeface="Wingdings" panose="05000000000000000000" pitchFamily="2" charset="2"/>
              <a:buChar char="§"/>
            </a:pPr>
            <a:endParaRPr lang="el-GR" sz="2400" dirty="0">
              <a:solidFill>
                <a:srgbClr val="FDFDF9"/>
              </a:solidFill>
            </a:endParaRPr>
          </a:p>
          <a:p>
            <a:pPr algn="l">
              <a:buFont typeface="Wingdings" panose="05000000000000000000" pitchFamily="2" charset="2"/>
              <a:buChar char="§"/>
            </a:pPr>
            <a:r>
              <a:rPr lang="el-GR" sz="2400" dirty="0">
                <a:solidFill>
                  <a:srgbClr val="FDFDF9"/>
                </a:solidFill>
              </a:rPr>
              <a:t>Για να μειώσουν την </a:t>
            </a:r>
            <a:r>
              <a:rPr lang="el-GR" sz="2400" dirty="0">
                <a:solidFill>
                  <a:srgbClr val="FFFF99"/>
                </a:solidFill>
              </a:rPr>
              <a:t>κούραση</a:t>
            </a:r>
            <a:r>
              <a:rPr lang="el-GR" sz="2400" dirty="0">
                <a:solidFill>
                  <a:srgbClr val="FDFDF9"/>
                </a:solidFill>
              </a:rPr>
              <a:t> και το </a:t>
            </a:r>
            <a:r>
              <a:rPr lang="el-GR" sz="2400" dirty="0">
                <a:solidFill>
                  <a:srgbClr val="FFFF99"/>
                </a:solidFill>
              </a:rPr>
              <a:t>άγχος</a:t>
            </a:r>
          </a:p>
          <a:p>
            <a:pPr algn="l">
              <a:buFont typeface="Wingdings" panose="05000000000000000000" pitchFamily="2" charset="2"/>
              <a:buChar char="§"/>
            </a:pPr>
            <a:endParaRPr lang="el-GR" sz="2400" dirty="0">
              <a:solidFill>
                <a:srgbClr val="FDFDF9"/>
              </a:solidFill>
            </a:endParaRPr>
          </a:p>
          <a:p>
            <a:pPr algn="l">
              <a:buFont typeface="Wingdings" panose="05000000000000000000" pitchFamily="2" charset="2"/>
              <a:buChar char="§"/>
            </a:pPr>
            <a:r>
              <a:rPr lang="el-GR" sz="2400" dirty="0">
                <a:solidFill>
                  <a:srgbClr val="FDFDF9"/>
                </a:solidFill>
              </a:rPr>
              <a:t>Για να έχουν πιο γρήγορη </a:t>
            </a:r>
            <a:r>
              <a:rPr lang="el-GR" sz="2400" dirty="0">
                <a:solidFill>
                  <a:srgbClr val="FFFF99"/>
                </a:solidFill>
              </a:rPr>
              <a:t>αποκατάσταση</a:t>
            </a:r>
            <a:r>
              <a:rPr lang="el-GR" sz="2400" dirty="0">
                <a:solidFill>
                  <a:srgbClr val="FDFDF9"/>
                </a:solidFill>
              </a:rPr>
              <a:t> από τραυματισμούς</a:t>
            </a:r>
          </a:p>
          <a:p>
            <a:pPr algn="l">
              <a:buFont typeface="Wingdings" panose="05000000000000000000" pitchFamily="2" charset="2"/>
              <a:buChar char="§"/>
            </a:pPr>
            <a:endParaRPr lang="el-GR" sz="2400" dirty="0">
              <a:solidFill>
                <a:srgbClr val="FDFDF9"/>
              </a:solidFill>
            </a:endParaRPr>
          </a:p>
          <a:p>
            <a:pPr algn="l">
              <a:buFont typeface="Wingdings" panose="05000000000000000000" pitchFamily="2" charset="2"/>
              <a:buChar char="§"/>
            </a:pPr>
            <a:r>
              <a:rPr lang="el-GR" sz="2400" dirty="0">
                <a:solidFill>
                  <a:srgbClr val="FDFDF9"/>
                </a:solidFill>
              </a:rPr>
              <a:t>Για να βελτιώσουν την </a:t>
            </a:r>
            <a:r>
              <a:rPr lang="el-GR" sz="2400" dirty="0">
                <a:solidFill>
                  <a:srgbClr val="FFFF99"/>
                </a:solidFill>
              </a:rPr>
              <a:t>εικόνα του σώματός </a:t>
            </a:r>
            <a:r>
              <a:rPr lang="el-GR" sz="2400" dirty="0">
                <a:solidFill>
                  <a:srgbClr val="FDFDF9"/>
                </a:solidFill>
              </a:rPr>
              <a:t>τους (</a:t>
            </a:r>
            <a:r>
              <a:rPr lang="en-US" sz="2400" dirty="0">
                <a:solidFill>
                  <a:srgbClr val="FDFDF9"/>
                </a:solidFill>
              </a:rPr>
              <a:t>body building</a:t>
            </a:r>
            <a:r>
              <a:rPr lang="el-GR" sz="2400" dirty="0">
                <a:solidFill>
                  <a:srgbClr val="FDFDF9"/>
                </a:solidFill>
              </a:rPr>
              <a:t>)</a:t>
            </a:r>
          </a:p>
        </p:txBody>
      </p:sp>
      <p:sp>
        <p:nvSpPr>
          <p:cNvPr id="7" name="TextBox 6">
            <a:extLst>
              <a:ext uri="{FF2B5EF4-FFF2-40B4-BE49-F238E27FC236}">
                <a16:creationId xmlns:a16="http://schemas.microsoft.com/office/drawing/2014/main" id="{74B71207-C84A-46D2-A627-43EDB8892C90}"/>
              </a:ext>
            </a:extLst>
          </p:cNvPr>
          <p:cNvSpPr txBox="1"/>
          <p:nvPr/>
        </p:nvSpPr>
        <p:spPr>
          <a:xfrm>
            <a:off x="486543" y="323748"/>
            <a:ext cx="10294374" cy="1569660"/>
          </a:xfrm>
          <a:prstGeom prst="rect">
            <a:avLst/>
          </a:prstGeom>
          <a:noFill/>
        </p:spPr>
        <p:txBody>
          <a:bodyPr wrap="square">
            <a:spAutoFit/>
          </a:bodyPr>
          <a:lstStyle/>
          <a:p>
            <a:r>
              <a:rPr lang="el-GR" sz="3200" dirty="0">
                <a:solidFill>
                  <a:srgbClr val="FDFDF9"/>
                </a:solidFill>
              </a:rPr>
              <a:t>Γιατί οι αθλητές κάνουν χρήση απαγορευμένων και επικίνδυνων ουσιών</a:t>
            </a:r>
            <a:r>
              <a:rPr lang="en-US" sz="3200" dirty="0">
                <a:solidFill>
                  <a:srgbClr val="FDFDF9"/>
                </a:solidFill>
              </a:rPr>
              <a:t> </a:t>
            </a:r>
            <a:r>
              <a:rPr lang="el-GR" sz="3200" dirty="0">
                <a:solidFill>
                  <a:srgbClr val="FDFDF9"/>
                </a:solidFill>
              </a:rPr>
              <a:t>για την υγεία</a:t>
            </a:r>
            <a:r>
              <a:rPr lang="en-US" sz="3200" dirty="0">
                <a:solidFill>
                  <a:srgbClr val="FDFDF9"/>
                </a:solidFill>
              </a:rPr>
              <a:t>;</a:t>
            </a:r>
            <a:endParaRPr lang="el-GR" sz="3200" dirty="0">
              <a:solidFill>
                <a:srgbClr val="FDFDF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2298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sp>
        <p:nvSpPr>
          <p:cNvPr id="5" name="Θέση περιεχομένου 4">
            <a:extLst>
              <a:ext uri="{FF2B5EF4-FFF2-40B4-BE49-F238E27FC236}">
                <a16:creationId xmlns:a16="http://schemas.microsoft.com/office/drawing/2014/main" id="{45F4E560-EB16-4A3C-9036-9D78C64F1398}"/>
              </a:ext>
            </a:extLst>
          </p:cNvPr>
          <p:cNvSpPr>
            <a:spLocks noGrp="1"/>
          </p:cNvSpPr>
          <p:nvPr>
            <p:ph idx="1"/>
          </p:nvPr>
        </p:nvSpPr>
        <p:spPr>
          <a:xfrm>
            <a:off x="683188" y="1931904"/>
            <a:ext cx="9724103" cy="4016611"/>
          </a:xfrm>
        </p:spPr>
        <p:txBody>
          <a:bodyPr>
            <a:normAutofit/>
          </a:bodyPr>
          <a:lstStyle/>
          <a:p>
            <a:pPr algn="just">
              <a:lnSpc>
                <a:spcPct val="100000"/>
              </a:lnSpc>
              <a:buFont typeface="Wingdings" panose="05000000000000000000" pitchFamily="2" charset="2"/>
              <a:buChar char="§"/>
            </a:pPr>
            <a:r>
              <a:rPr lang="el-GR" sz="2400" dirty="0">
                <a:solidFill>
                  <a:srgbClr val="FDFDF9"/>
                </a:solidFill>
              </a:rPr>
              <a:t>Ο σημαντικότερος λόγος για τον αγωνιστικό αθλητισμό είναι η </a:t>
            </a:r>
            <a:r>
              <a:rPr lang="el-GR" sz="2400" dirty="0">
                <a:solidFill>
                  <a:srgbClr val="FFFF99"/>
                </a:solidFill>
              </a:rPr>
              <a:t>οικονομική εξασφάλιση </a:t>
            </a:r>
            <a:r>
              <a:rPr lang="el-GR" sz="2400" dirty="0">
                <a:solidFill>
                  <a:srgbClr val="FDFDF9"/>
                </a:solidFill>
              </a:rPr>
              <a:t>και η </a:t>
            </a:r>
            <a:r>
              <a:rPr lang="el-GR" sz="2400" dirty="0">
                <a:solidFill>
                  <a:srgbClr val="FFFF99"/>
                </a:solidFill>
              </a:rPr>
              <a:t>κοινωνική καταξίωση</a:t>
            </a:r>
            <a:r>
              <a:rPr lang="el-GR" sz="2400" dirty="0">
                <a:solidFill>
                  <a:srgbClr val="FDFDF9"/>
                </a:solidFill>
              </a:rPr>
              <a:t> που απορρέει από κάθε μεγάλη νίκη </a:t>
            </a:r>
          </a:p>
          <a:p>
            <a:pPr marL="0" indent="0" algn="just">
              <a:lnSpc>
                <a:spcPct val="100000"/>
              </a:lnSpc>
              <a:buNone/>
            </a:pPr>
            <a:endParaRPr lang="el-GR" sz="2400" dirty="0">
              <a:solidFill>
                <a:srgbClr val="FDFDF9"/>
              </a:solidFill>
            </a:endParaRPr>
          </a:p>
          <a:p>
            <a:pPr algn="just">
              <a:lnSpc>
                <a:spcPct val="100000"/>
              </a:lnSpc>
              <a:buFont typeface="Wingdings" panose="05000000000000000000" pitchFamily="2" charset="2"/>
              <a:buChar char="§"/>
            </a:pPr>
            <a:r>
              <a:rPr lang="el-GR" sz="2400" dirty="0">
                <a:solidFill>
                  <a:srgbClr val="FDFDF9"/>
                </a:solidFill>
              </a:rPr>
              <a:t>Η προβολή των </a:t>
            </a:r>
            <a:r>
              <a:rPr lang="el-GR" sz="2400" dirty="0">
                <a:solidFill>
                  <a:srgbClr val="FFFF99"/>
                </a:solidFill>
              </a:rPr>
              <a:t>‘υπεραθλητών’ </a:t>
            </a:r>
            <a:r>
              <a:rPr lang="el-GR" sz="2400" dirty="0">
                <a:solidFill>
                  <a:srgbClr val="FDFDF9"/>
                </a:solidFill>
              </a:rPr>
              <a:t>από τα </a:t>
            </a:r>
            <a:r>
              <a:rPr lang="el-GR" sz="2400" dirty="0">
                <a:solidFill>
                  <a:srgbClr val="FFFF99"/>
                </a:solidFill>
              </a:rPr>
              <a:t>Μ.Μ.Ε</a:t>
            </a:r>
            <a:r>
              <a:rPr lang="el-GR" sz="2400" dirty="0">
                <a:solidFill>
                  <a:srgbClr val="FDFDF9"/>
                </a:solidFill>
              </a:rPr>
              <a:t> συντελούν στην εύρεση χορηγών και σε υψηλές οικονομικές απολαβές που διασφαλίζουν το </a:t>
            </a:r>
            <a:r>
              <a:rPr lang="el-GR" sz="2400" dirty="0">
                <a:solidFill>
                  <a:srgbClr val="FFFF99"/>
                </a:solidFill>
              </a:rPr>
              <a:t>«ευ ζην»</a:t>
            </a:r>
            <a:r>
              <a:rPr lang="el-GR" sz="2400" dirty="0">
                <a:solidFill>
                  <a:srgbClr val="FDFDF9"/>
                </a:solidFill>
              </a:rPr>
              <a:t> κάνοντας πιο εύκολη την απόφαση που εμπεριέχει σοβαρούς κινδύνους για την υγεία</a:t>
            </a:r>
          </a:p>
          <a:p>
            <a:pPr algn="just">
              <a:lnSpc>
                <a:spcPct val="100000"/>
              </a:lnSpc>
              <a:buFont typeface="Wingdings" panose="05000000000000000000" pitchFamily="2" charset="2"/>
              <a:buChar char="§"/>
            </a:pPr>
            <a:endParaRPr lang="el-GR" dirty="0">
              <a:solidFill>
                <a:srgbClr val="FDFDF9"/>
              </a:solidFill>
            </a:endParaRPr>
          </a:p>
        </p:txBody>
      </p:sp>
      <p:sp>
        <p:nvSpPr>
          <p:cNvPr id="7" name="TextBox 6">
            <a:extLst>
              <a:ext uri="{FF2B5EF4-FFF2-40B4-BE49-F238E27FC236}">
                <a16:creationId xmlns:a16="http://schemas.microsoft.com/office/drawing/2014/main" id="{74B71207-C84A-46D2-A627-43EDB8892C90}"/>
              </a:ext>
            </a:extLst>
          </p:cNvPr>
          <p:cNvSpPr txBox="1"/>
          <p:nvPr/>
        </p:nvSpPr>
        <p:spPr>
          <a:xfrm>
            <a:off x="683188" y="362245"/>
            <a:ext cx="10294374" cy="15696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3200" b="0" i="0" u="none" strike="noStrike" kern="1200" cap="none" spc="0" normalizeH="0" baseline="0" noProof="0" dirty="0">
                <a:ln>
                  <a:noFill/>
                </a:ln>
                <a:solidFill>
                  <a:srgbClr val="FDFDF9"/>
                </a:solidFill>
                <a:effectLst/>
                <a:uLnTx/>
                <a:uFillTx/>
                <a:latin typeface="Calibri" panose="020F0502020204030204"/>
                <a:ea typeface="+mn-ea"/>
                <a:cs typeface="+mn-cs"/>
              </a:rPr>
              <a:t>Γιατί οι αθλητές κάνουν χρήση απαγορευμένων και επικίνδυνων ουσιών</a:t>
            </a:r>
            <a:r>
              <a:rPr kumimoji="0" lang="en-US" sz="3200" b="0" i="0" u="none" strike="noStrike" kern="1200" cap="none" spc="0" normalizeH="0" baseline="0" noProof="0" dirty="0">
                <a:ln>
                  <a:noFill/>
                </a:ln>
                <a:solidFill>
                  <a:srgbClr val="FDFDF9"/>
                </a:solidFill>
                <a:effectLst/>
                <a:uLnTx/>
                <a:uFillTx/>
                <a:latin typeface="Calibri" panose="020F0502020204030204"/>
                <a:ea typeface="+mn-ea"/>
                <a:cs typeface="+mn-cs"/>
              </a:rPr>
              <a:t> </a:t>
            </a:r>
            <a:r>
              <a:rPr kumimoji="0" lang="el-GR" sz="3200" b="0" i="0" u="none" strike="noStrike" kern="1200" cap="none" spc="0" normalizeH="0" baseline="0" noProof="0" dirty="0">
                <a:ln>
                  <a:noFill/>
                </a:ln>
                <a:solidFill>
                  <a:srgbClr val="FDFDF9"/>
                </a:solidFill>
                <a:effectLst/>
                <a:uLnTx/>
                <a:uFillTx/>
                <a:latin typeface="Calibri" panose="020F0502020204030204"/>
                <a:ea typeface="+mn-ea"/>
                <a:cs typeface="+mn-cs"/>
              </a:rPr>
              <a:t>για την υγεία</a:t>
            </a:r>
            <a:r>
              <a:rPr kumimoji="0" lang="en-US" sz="3200" b="0" i="0" u="none" strike="noStrike" kern="1200" cap="none" spc="0" normalizeH="0" baseline="0" noProof="0" dirty="0">
                <a:ln>
                  <a:noFill/>
                </a:ln>
                <a:solidFill>
                  <a:srgbClr val="FDFDF9"/>
                </a:solidFill>
                <a:effectLst/>
                <a:uLnTx/>
                <a:uFillTx/>
                <a:latin typeface="Calibri" panose="020F0502020204030204"/>
                <a:ea typeface="+mn-ea"/>
                <a:cs typeface="+mn-cs"/>
              </a:rPr>
              <a:t>;</a:t>
            </a:r>
            <a:endParaRPr kumimoji="0" lang="el-GR" sz="3200" b="0" i="0" u="none" strike="noStrike" kern="1200" cap="none" spc="0" normalizeH="0" baseline="0" noProof="0" dirty="0">
              <a:ln>
                <a:noFill/>
              </a:ln>
              <a:solidFill>
                <a:srgbClr val="FDFDF9"/>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6412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graphicFrame>
        <p:nvGraphicFramePr>
          <p:cNvPr id="2" name="Πίνακας 2">
            <a:extLst>
              <a:ext uri="{FF2B5EF4-FFF2-40B4-BE49-F238E27FC236}">
                <a16:creationId xmlns:a16="http://schemas.microsoft.com/office/drawing/2014/main" id="{658C1E27-9E1C-4551-BFF5-E59D656B0A2D}"/>
              </a:ext>
            </a:extLst>
          </p:cNvPr>
          <p:cNvGraphicFramePr>
            <a:graphicFrameLocks noGrp="1"/>
          </p:cNvGraphicFramePr>
          <p:nvPr>
            <p:ph idx="1"/>
            <p:extLst>
              <p:ext uri="{D42A27DB-BD31-4B8C-83A1-F6EECF244321}">
                <p14:modId xmlns:p14="http://schemas.microsoft.com/office/powerpoint/2010/main" val="1662365252"/>
              </p:ext>
            </p:extLst>
          </p:nvPr>
        </p:nvGraphicFramePr>
        <p:xfrm>
          <a:off x="683956" y="1589721"/>
          <a:ext cx="11104922" cy="3287079"/>
        </p:xfrm>
        <a:graphic>
          <a:graphicData uri="http://schemas.openxmlformats.org/drawingml/2006/table">
            <a:tbl>
              <a:tblPr firstRow="1" bandRow="1">
                <a:tableStyleId>{5C22544A-7EE6-4342-B048-85BDC9FD1C3A}</a:tableStyleId>
              </a:tblPr>
              <a:tblGrid>
                <a:gridCol w="3868754">
                  <a:extLst>
                    <a:ext uri="{9D8B030D-6E8A-4147-A177-3AD203B41FA5}">
                      <a16:colId xmlns:a16="http://schemas.microsoft.com/office/drawing/2014/main" val="3658455755"/>
                    </a:ext>
                  </a:extLst>
                </a:gridCol>
                <a:gridCol w="3691842">
                  <a:extLst>
                    <a:ext uri="{9D8B030D-6E8A-4147-A177-3AD203B41FA5}">
                      <a16:colId xmlns:a16="http://schemas.microsoft.com/office/drawing/2014/main" val="3276247094"/>
                    </a:ext>
                  </a:extLst>
                </a:gridCol>
                <a:gridCol w="3544326">
                  <a:extLst>
                    <a:ext uri="{9D8B030D-6E8A-4147-A177-3AD203B41FA5}">
                      <a16:colId xmlns:a16="http://schemas.microsoft.com/office/drawing/2014/main" val="1331828773"/>
                    </a:ext>
                  </a:extLst>
                </a:gridCol>
              </a:tblGrid>
              <a:tr h="500089">
                <a:tc>
                  <a:txBody>
                    <a:bodyPr/>
                    <a:lstStyle/>
                    <a:p>
                      <a:r>
                        <a:rPr lang="el-GR" sz="2000" dirty="0"/>
                        <a:t>Κατηγορία Ουσιών</a:t>
                      </a:r>
                      <a:endParaRPr lang="en-US" sz="2000" dirty="0"/>
                    </a:p>
                  </a:txBody>
                  <a:tcPr/>
                </a:tc>
                <a:tc>
                  <a:txBody>
                    <a:bodyPr/>
                    <a:lstStyle/>
                    <a:p>
                      <a:r>
                        <a:rPr lang="el-GR" sz="2000" dirty="0"/>
                        <a:t>Χρήση </a:t>
                      </a:r>
                      <a:endParaRPr lang="en-US" sz="2000" dirty="0"/>
                    </a:p>
                  </a:txBody>
                  <a:tcPr/>
                </a:tc>
                <a:tc>
                  <a:txBody>
                    <a:bodyPr/>
                    <a:lstStyle/>
                    <a:p>
                      <a:r>
                        <a:rPr lang="el-GR" sz="2000" dirty="0"/>
                        <a:t>Παρενέργειες</a:t>
                      </a:r>
                      <a:endParaRPr lang="en-US" sz="2000" dirty="0"/>
                    </a:p>
                  </a:txBody>
                  <a:tcPr/>
                </a:tc>
                <a:extLst>
                  <a:ext uri="{0D108BD9-81ED-4DB2-BD59-A6C34878D82A}">
                    <a16:rowId xmlns:a16="http://schemas.microsoft.com/office/drawing/2014/main" val="2044486120"/>
                  </a:ext>
                </a:extLst>
              </a:tr>
              <a:tr h="1511019">
                <a:tc>
                  <a:txBody>
                    <a:bodyPr/>
                    <a:lstStyle/>
                    <a:p>
                      <a:pPr algn="l"/>
                      <a:r>
                        <a:rPr lang="el-GR" sz="1800" b="1" i="1" u="none" strike="noStrike" kern="1200" baseline="0" dirty="0">
                          <a:solidFill>
                            <a:schemeClr val="accent1">
                              <a:lumMod val="50000"/>
                            </a:schemeClr>
                          </a:solidFill>
                          <a:latin typeface="+mn-lt"/>
                          <a:ea typeface="+mn-ea"/>
                          <a:cs typeface="+mn-cs"/>
                        </a:rPr>
                        <a:t>Αναβολικοί παράγοντες </a:t>
                      </a:r>
                    </a:p>
                    <a:p>
                      <a:pPr algn="l"/>
                      <a:r>
                        <a:rPr lang="el-GR" sz="1800" b="1" i="1" u="none" strike="noStrike" kern="1200" baseline="0" dirty="0">
                          <a:solidFill>
                            <a:schemeClr val="accent1">
                              <a:lumMod val="50000"/>
                            </a:schemeClr>
                          </a:solidFill>
                          <a:latin typeface="+mn-lt"/>
                          <a:ea typeface="+mn-ea"/>
                          <a:cs typeface="+mn-cs"/>
                        </a:rPr>
                        <a:t>(αναβολικά στεροειδή ανδρογόνα και β2 αγωνιστές)</a:t>
                      </a:r>
                      <a:endParaRPr lang="en-US" dirty="0">
                        <a:solidFill>
                          <a:schemeClr val="accent1">
                            <a:lumMod val="50000"/>
                          </a:schemeClr>
                        </a:solidFill>
                      </a:endParaRPr>
                    </a:p>
                  </a:txBody>
                  <a:tcPr/>
                </a:tc>
                <a:tc>
                  <a:txBody>
                    <a:bodyPr/>
                    <a:lstStyle/>
                    <a:p>
                      <a:r>
                        <a:rPr lang="el-GR" sz="1400" b="1" i="1" u="none" strike="noStrike" kern="1200" baseline="0" dirty="0">
                          <a:solidFill>
                            <a:schemeClr val="accent1">
                              <a:lumMod val="50000"/>
                            </a:schemeClr>
                          </a:solidFill>
                          <a:latin typeface="+mn-lt"/>
                          <a:ea typeface="+mn-ea"/>
                          <a:cs typeface="+mn-cs"/>
                        </a:rPr>
                        <a:t>Ουσίες που ενισχύουν τον αναβολισμό. Η πρώτη κατηγορία περιλαμβάνει την ανδρική ορμόνη τεστοστερόνη και άλλες συνθετικές ενώσεις με παρόμοια δομή και βιολογική δράση</a:t>
                      </a:r>
                      <a:endParaRPr lang="en-US" sz="1400" b="1" dirty="0">
                        <a:solidFill>
                          <a:schemeClr val="accent1">
                            <a:lumMod val="50000"/>
                          </a:schemeClr>
                        </a:solidFill>
                      </a:endParaRPr>
                    </a:p>
                  </a:txBody>
                  <a:tcPr/>
                </a:tc>
                <a:tc>
                  <a:txBody>
                    <a:bodyPr/>
                    <a:lstStyle/>
                    <a:p>
                      <a:r>
                        <a:rPr lang="el-GR" sz="1400" b="1" i="1" u="none" strike="noStrike" kern="1200" baseline="0" dirty="0">
                          <a:solidFill>
                            <a:schemeClr val="accent1">
                              <a:lumMod val="50000"/>
                            </a:schemeClr>
                          </a:solidFill>
                          <a:latin typeface="+mn-lt"/>
                          <a:ea typeface="+mn-ea"/>
                          <a:cs typeface="+mn-cs"/>
                        </a:rPr>
                        <a:t>Πιθανότητα εμφάνισης ασθενειών του ήπατος και της καρδιάς, ορμονικές διαταραχές, αυξημένη επιθετικότητα, αλωπεκία (φαλάκρα), στειρότητα στους άνδρες, ανάπτυξη ανδρικών χαρακτηριστικών στις γυναίκες</a:t>
                      </a:r>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008416209"/>
                  </a:ext>
                </a:extLst>
              </a:tr>
              <a:tr h="1275971">
                <a:tc>
                  <a:txBody>
                    <a:bodyPr/>
                    <a:lstStyle/>
                    <a:p>
                      <a:r>
                        <a:rPr lang="el-GR" sz="1800" b="1" i="1" u="none" strike="noStrike" kern="1200" baseline="0" dirty="0">
                          <a:solidFill>
                            <a:schemeClr val="accent1">
                              <a:lumMod val="50000"/>
                            </a:schemeClr>
                          </a:solidFill>
                          <a:latin typeface="+mn-lt"/>
                          <a:ea typeface="+mn-ea"/>
                          <a:cs typeface="+mn-cs"/>
                        </a:rPr>
                        <a:t>Διεγερτικά</a:t>
                      </a:r>
                      <a:endParaRPr lang="en-US" dirty="0">
                        <a:solidFill>
                          <a:schemeClr val="accent1">
                            <a:lumMod val="50000"/>
                          </a:schemeClr>
                        </a:solidFill>
                      </a:endParaRPr>
                    </a:p>
                  </a:txBody>
                  <a:tcPr/>
                </a:tc>
                <a:tc>
                  <a:txBody>
                    <a:bodyPr/>
                    <a:lstStyle/>
                    <a:p>
                      <a:r>
                        <a:rPr lang="en-US" sz="1400" b="1" i="1" u="none" strike="noStrike" kern="1200" baseline="0" dirty="0">
                          <a:solidFill>
                            <a:schemeClr val="accent1">
                              <a:lumMod val="50000"/>
                            </a:schemeClr>
                          </a:solidFill>
                          <a:latin typeface="+mn-lt"/>
                          <a:ea typeface="+mn-ea"/>
                          <a:cs typeface="+mn-cs"/>
                        </a:rPr>
                        <a:t>O</a:t>
                      </a:r>
                      <a:r>
                        <a:rPr lang="el-GR" sz="1400" b="1" i="1" u="none" strike="noStrike" kern="1200" baseline="0" dirty="0">
                          <a:solidFill>
                            <a:schemeClr val="accent1">
                              <a:lumMod val="50000"/>
                            </a:schemeClr>
                          </a:solidFill>
                          <a:latin typeface="+mn-lt"/>
                          <a:ea typeface="+mn-ea"/>
                          <a:cs typeface="+mn-cs"/>
                        </a:rPr>
                        <a:t>υσίες που διεγείρουν το Κεντρικό Νευρικό Σύστημα κρατώντας σε εγρήγορση τον οργανισμό, μειώνουν την κούραση και αυξάνουν την πνευματική και σωματική απόδοση</a:t>
                      </a:r>
                      <a:endParaRPr lang="en-US" sz="1400" b="1" i="1" u="none" strike="noStrike" kern="1200" baseline="0" dirty="0">
                        <a:solidFill>
                          <a:schemeClr val="accent1">
                            <a:lumMod val="50000"/>
                          </a:schemeClr>
                        </a:solidFill>
                        <a:latin typeface="+mn-lt"/>
                        <a:ea typeface="+mn-ea"/>
                        <a:cs typeface="+mn-cs"/>
                      </a:endParaRPr>
                    </a:p>
                  </a:txBody>
                  <a:tcPr/>
                </a:tc>
                <a:tc>
                  <a:txBody>
                    <a:bodyPr/>
                    <a:lstStyle/>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Υψηλή πίεση του αίματος, τρέμουλο, άγχος, αϋπνία, αυξημένη επιθετικότητα, αυξημένος αριθμός και ένταση των καρδιακών χτύπων,</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αφυδάτωση, εγκεφαλικό, καρδιακές αρρυθμίες, θάνατος</a:t>
                      </a:r>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744324107"/>
                  </a:ext>
                </a:extLst>
              </a:tr>
            </a:tbl>
          </a:graphicData>
        </a:graphic>
      </p:graphicFrame>
      <p:sp>
        <p:nvSpPr>
          <p:cNvPr id="7" name="TextBox 6">
            <a:extLst>
              <a:ext uri="{FF2B5EF4-FFF2-40B4-BE49-F238E27FC236}">
                <a16:creationId xmlns:a16="http://schemas.microsoft.com/office/drawing/2014/main" id="{74B71207-C84A-46D2-A627-43EDB8892C90}"/>
              </a:ext>
            </a:extLst>
          </p:cNvPr>
          <p:cNvSpPr txBox="1"/>
          <p:nvPr/>
        </p:nvSpPr>
        <p:spPr>
          <a:xfrm>
            <a:off x="497144" y="482845"/>
            <a:ext cx="10294374" cy="646331"/>
          </a:xfrm>
          <a:prstGeom prst="rect">
            <a:avLst/>
          </a:prstGeom>
          <a:noFill/>
        </p:spPr>
        <p:txBody>
          <a:bodyPr wrap="square">
            <a:spAutoFit/>
          </a:bodyPr>
          <a:lstStyle/>
          <a:p>
            <a:r>
              <a:rPr lang="el-GR" sz="3600" dirty="0">
                <a:solidFill>
                  <a:srgbClr val="FDFDF9"/>
                </a:solidFill>
              </a:rPr>
              <a:t>Ουσίες και Μέθοδοι της «</a:t>
            </a:r>
            <a:r>
              <a:rPr lang="el-GR" sz="3600" i="1" dirty="0">
                <a:solidFill>
                  <a:srgbClr val="FDFDF9"/>
                </a:solidFill>
              </a:rPr>
              <a:t>Απαγορευμένης Λίστας</a:t>
            </a:r>
            <a:r>
              <a:rPr lang="el-GR" sz="3600" dirty="0">
                <a:solidFill>
                  <a:srgbClr val="FDFDF9"/>
                </a:solidFill>
              </a:rPr>
              <a:t>»</a:t>
            </a:r>
          </a:p>
        </p:txBody>
      </p:sp>
    </p:spTree>
    <p:extLst>
      <p:ext uri="{BB962C8B-B14F-4D97-AF65-F5344CB8AC3E}">
        <p14:creationId xmlns:p14="http://schemas.microsoft.com/office/powerpoint/2010/main" val="103462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4553FB95-6427-422C-B9A2-62733ABC8F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3125" y="5515835"/>
            <a:ext cx="2428875" cy="1352550"/>
          </a:xfrm>
          <a:prstGeom prst="rect">
            <a:avLst/>
          </a:prstGeom>
        </p:spPr>
      </p:pic>
      <p:graphicFrame>
        <p:nvGraphicFramePr>
          <p:cNvPr id="2" name="Πίνακας 2">
            <a:extLst>
              <a:ext uri="{FF2B5EF4-FFF2-40B4-BE49-F238E27FC236}">
                <a16:creationId xmlns:a16="http://schemas.microsoft.com/office/drawing/2014/main" id="{658C1E27-9E1C-4551-BFF5-E59D656B0A2D}"/>
              </a:ext>
            </a:extLst>
          </p:cNvPr>
          <p:cNvGraphicFramePr>
            <a:graphicFrameLocks noGrp="1"/>
          </p:cNvGraphicFramePr>
          <p:nvPr>
            <p:ph idx="1"/>
            <p:extLst>
              <p:ext uri="{D42A27DB-BD31-4B8C-83A1-F6EECF244321}">
                <p14:modId xmlns:p14="http://schemas.microsoft.com/office/powerpoint/2010/main" val="3777010785"/>
              </p:ext>
            </p:extLst>
          </p:nvPr>
        </p:nvGraphicFramePr>
        <p:xfrm>
          <a:off x="610829" y="1465408"/>
          <a:ext cx="11197712" cy="3623867"/>
        </p:xfrm>
        <a:graphic>
          <a:graphicData uri="http://schemas.openxmlformats.org/drawingml/2006/table">
            <a:tbl>
              <a:tblPr firstRow="1" bandRow="1">
                <a:tableStyleId>{5C22544A-7EE6-4342-B048-85BDC9FD1C3A}</a:tableStyleId>
              </a:tblPr>
              <a:tblGrid>
                <a:gridCol w="3819910">
                  <a:extLst>
                    <a:ext uri="{9D8B030D-6E8A-4147-A177-3AD203B41FA5}">
                      <a16:colId xmlns:a16="http://schemas.microsoft.com/office/drawing/2014/main" val="3658455755"/>
                    </a:ext>
                  </a:extLst>
                </a:gridCol>
                <a:gridCol w="3645231">
                  <a:extLst>
                    <a:ext uri="{9D8B030D-6E8A-4147-A177-3AD203B41FA5}">
                      <a16:colId xmlns:a16="http://schemas.microsoft.com/office/drawing/2014/main" val="3276247094"/>
                    </a:ext>
                  </a:extLst>
                </a:gridCol>
                <a:gridCol w="3732571">
                  <a:extLst>
                    <a:ext uri="{9D8B030D-6E8A-4147-A177-3AD203B41FA5}">
                      <a16:colId xmlns:a16="http://schemas.microsoft.com/office/drawing/2014/main" val="1331828773"/>
                    </a:ext>
                  </a:extLst>
                </a:gridCol>
              </a:tblGrid>
              <a:tr h="453947">
                <a:tc>
                  <a:txBody>
                    <a:bodyPr/>
                    <a:lstStyle/>
                    <a:p>
                      <a:r>
                        <a:rPr lang="el-GR" sz="2000" dirty="0"/>
                        <a:t>Κατηγορία Ουσιών</a:t>
                      </a:r>
                      <a:endParaRPr lang="en-US" sz="2000" dirty="0"/>
                    </a:p>
                  </a:txBody>
                  <a:tcPr/>
                </a:tc>
                <a:tc>
                  <a:txBody>
                    <a:bodyPr/>
                    <a:lstStyle/>
                    <a:p>
                      <a:r>
                        <a:rPr lang="el-GR" sz="2000" dirty="0"/>
                        <a:t>Χρήση </a:t>
                      </a:r>
                      <a:endParaRPr lang="en-US" sz="2000" dirty="0"/>
                    </a:p>
                  </a:txBody>
                  <a:tcPr/>
                </a:tc>
                <a:tc>
                  <a:txBody>
                    <a:bodyPr/>
                    <a:lstStyle/>
                    <a:p>
                      <a:r>
                        <a:rPr lang="el-GR" sz="2000" dirty="0"/>
                        <a:t>Παρενέργειες</a:t>
                      </a:r>
                      <a:endParaRPr lang="en-US" sz="2000" dirty="0"/>
                    </a:p>
                  </a:txBody>
                  <a:tcPr/>
                </a:tc>
                <a:extLst>
                  <a:ext uri="{0D108BD9-81ED-4DB2-BD59-A6C34878D82A}">
                    <a16:rowId xmlns:a16="http://schemas.microsoft.com/office/drawing/2014/main" val="2044486120"/>
                  </a:ext>
                </a:extLst>
              </a:tr>
              <a:tr h="1263849">
                <a:tc>
                  <a:txBody>
                    <a:bodyPr/>
                    <a:lstStyle/>
                    <a:p>
                      <a:r>
                        <a:rPr lang="el-GR" sz="1800" b="1" i="1" u="none" strike="noStrike" kern="1200" baseline="0" dirty="0">
                          <a:solidFill>
                            <a:schemeClr val="accent1">
                              <a:lumMod val="50000"/>
                            </a:schemeClr>
                          </a:solidFill>
                          <a:latin typeface="+mn-lt"/>
                          <a:ea typeface="+mn-ea"/>
                          <a:cs typeface="+mn-cs"/>
                        </a:rPr>
                        <a:t>Διουρητικά</a:t>
                      </a:r>
                      <a:endParaRPr lang="en-US" dirty="0">
                        <a:solidFill>
                          <a:schemeClr val="accent1">
                            <a:lumMod val="50000"/>
                          </a:schemeClr>
                        </a:solidFill>
                      </a:endParaRPr>
                    </a:p>
                  </a:txBody>
                  <a:tcPr/>
                </a:tc>
                <a:tc>
                  <a:txBody>
                    <a:bodyPr/>
                    <a:lstStyle/>
                    <a:p>
                      <a:r>
                        <a:rPr lang="el-GR" sz="1400" b="1" i="1" u="none" strike="noStrike" kern="1200" baseline="0" dirty="0">
                          <a:solidFill>
                            <a:schemeClr val="accent1">
                              <a:lumMod val="50000"/>
                            </a:schemeClr>
                          </a:solidFill>
                          <a:latin typeface="+mn-lt"/>
                          <a:ea typeface="+mn-ea"/>
                          <a:cs typeface="+mn-cs"/>
                        </a:rPr>
                        <a:t>Χρησιμοποιούνται για να αυξήσουν την αποβολή ούρων από τους αθλητές.</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Χρησιμοποιούνται για αθλήματα όπου το βάρος παίζει σημαντικό ρόλο (π.χ. πάλη) και για την πρόκληση αραίωσης των ούρων διαμέσου της υπερπαραγωγής αυτών</a:t>
                      </a:r>
                    </a:p>
                    <a:p>
                      <a:pPr marL="0" algn="l" defTabSz="914400" rtl="0" eaLnBrk="1" latinLnBrk="0" hangingPunct="1"/>
                      <a:endParaRPr lang="el-GR" sz="1400" b="1" i="1" u="none" strike="noStrike" kern="1200" baseline="0" dirty="0">
                        <a:solidFill>
                          <a:schemeClr val="accent1">
                            <a:lumMod val="50000"/>
                          </a:schemeClr>
                        </a:solidFill>
                        <a:latin typeface="+mn-lt"/>
                        <a:ea typeface="+mn-ea"/>
                        <a:cs typeface="+mn-cs"/>
                      </a:endParaRPr>
                    </a:p>
                  </a:txBody>
                  <a:tcPr/>
                </a:tc>
                <a:tc>
                  <a:txBody>
                    <a:bodyPr/>
                    <a:lstStyle/>
                    <a:p>
                      <a:r>
                        <a:rPr lang="el-GR" sz="1400" b="1" i="1" u="none" strike="noStrike" kern="1200" baseline="0" dirty="0">
                          <a:solidFill>
                            <a:schemeClr val="accent1">
                              <a:lumMod val="50000"/>
                            </a:schemeClr>
                          </a:solidFill>
                          <a:latin typeface="+mn-lt"/>
                          <a:ea typeface="+mn-ea"/>
                          <a:cs typeface="+mn-cs"/>
                        </a:rPr>
                        <a:t>Αύξηση της χοληστερόλης, στομαχικοί πόνοι, ζάλη, αδυναμία, διαταραχές του κυκλοφορικού συστήματος διαταραχές στην ισορροπία νερού και ηλεκτρολυτών</a:t>
                      </a:r>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008416209"/>
                  </a:ext>
                </a:extLst>
              </a:tr>
              <a:tr h="1067250">
                <a:tc>
                  <a:txBody>
                    <a:bodyPr/>
                    <a:lstStyle/>
                    <a:p>
                      <a:r>
                        <a:rPr lang="el-GR" sz="1800" b="1" i="1" u="none" strike="noStrike" kern="1200" baseline="0" dirty="0">
                          <a:solidFill>
                            <a:schemeClr val="accent1">
                              <a:lumMod val="50000"/>
                            </a:schemeClr>
                          </a:solidFill>
                          <a:latin typeface="+mn-lt"/>
                          <a:ea typeface="+mn-ea"/>
                          <a:cs typeface="+mn-cs"/>
                        </a:rPr>
                        <a:t>Αναλγητικά ναρκωτικά</a:t>
                      </a:r>
                      <a:endParaRPr lang="en-US" sz="1800" dirty="0">
                        <a:solidFill>
                          <a:schemeClr val="accent1">
                            <a:lumMod val="50000"/>
                          </a:schemeClr>
                        </a:solidFill>
                      </a:endParaRPr>
                    </a:p>
                  </a:txBody>
                  <a:tcPr/>
                </a:tc>
                <a:tc>
                  <a:txBody>
                    <a:bodyPr/>
                    <a:lstStyle/>
                    <a:p>
                      <a:r>
                        <a:rPr lang="el-GR" sz="1400" b="1" i="1" u="none" strike="noStrike" kern="1200" baseline="0" dirty="0">
                          <a:solidFill>
                            <a:schemeClr val="accent1">
                              <a:lumMod val="50000"/>
                            </a:schemeClr>
                          </a:solidFill>
                          <a:latin typeface="+mn-lt"/>
                          <a:ea typeface="+mn-ea"/>
                          <a:cs typeface="+mn-cs"/>
                        </a:rPr>
                        <a:t>Φαρμακευτικές ουσίες που καταστέλλουν τον</a:t>
                      </a:r>
                    </a:p>
                    <a:p>
                      <a:r>
                        <a:rPr lang="el-GR" sz="1400" b="1" i="1" u="none" strike="noStrike" kern="1200" baseline="0" dirty="0">
                          <a:solidFill>
                            <a:schemeClr val="accent1">
                              <a:lumMod val="50000"/>
                            </a:schemeClr>
                          </a:solidFill>
                          <a:latin typeface="+mn-lt"/>
                          <a:ea typeface="+mn-ea"/>
                          <a:cs typeface="+mn-cs"/>
                        </a:rPr>
                        <a:t>πόνο. Οδηγούν σε αισθήματα ευφορίας και</a:t>
                      </a:r>
                    </a:p>
                    <a:p>
                      <a:r>
                        <a:rPr lang="el-GR" sz="1400" b="1" i="1" u="none" strike="noStrike" kern="1200" baseline="0" dirty="0">
                          <a:solidFill>
                            <a:schemeClr val="accent1">
                              <a:lumMod val="50000"/>
                            </a:schemeClr>
                          </a:solidFill>
                          <a:latin typeface="+mn-lt"/>
                          <a:ea typeface="+mn-ea"/>
                          <a:cs typeface="+mn-cs"/>
                        </a:rPr>
                        <a:t>ψυχικής διέγερσης</a:t>
                      </a:r>
                      <a:endParaRPr lang="en-US" sz="1400" b="1" i="1" u="none" strike="noStrike" kern="1200" baseline="0" dirty="0">
                        <a:solidFill>
                          <a:schemeClr val="accent1">
                            <a:lumMod val="50000"/>
                          </a:schemeClr>
                        </a:solidFill>
                        <a:latin typeface="+mn-lt"/>
                        <a:ea typeface="+mn-ea"/>
                        <a:cs typeface="+mn-cs"/>
                      </a:endParaRPr>
                    </a:p>
                  </a:txBody>
                  <a:tcPr/>
                </a:tc>
                <a:tc>
                  <a:txBody>
                    <a:bodyPr/>
                    <a:lstStyle/>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Ξηροστομία, φαγούρα δέρματος, καταστολή της πείνας, δυσκοιλιότητα, πιθανότητα τραυματισμού από την έλλειψη του</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προστατευτικού μηχανισμού του πόνου,</a:t>
                      </a:r>
                    </a:p>
                    <a:p>
                      <a:pPr marL="0" algn="l" defTabSz="914400" rtl="0" eaLnBrk="1" latinLnBrk="0" hangingPunct="1"/>
                      <a:r>
                        <a:rPr lang="el-GR" sz="1400" b="1" i="1" u="none" strike="noStrike" kern="1200" baseline="0" dirty="0">
                          <a:solidFill>
                            <a:schemeClr val="accent1">
                              <a:lumMod val="50000"/>
                            </a:schemeClr>
                          </a:solidFill>
                          <a:latin typeface="+mn-lt"/>
                          <a:ea typeface="+mn-ea"/>
                          <a:cs typeface="+mn-cs"/>
                        </a:rPr>
                        <a:t>αδυναμία συγκέντρωσης, υπνηλία, φυσιολογική και ψυχολογική εξάρτηση</a:t>
                      </a:r>
                    </a:p>
                    <a:p>
                      <a:pPr marL="0" algn="l" defTabSz="914400" rtl="0" eaLnBrk="1" latinLnBrk="0" hangingPunct="1"/>
                      <a:endParaRPr lang="en-US" sz="1400" b="1" i="1" u="none" strike="noStrike" kern="1200" baseline="0" dirty="0">
                        <a:solidFill>
                          <a:schemeClr val="accent1">
                            <a:lumMod val="50000"/>
                          </a:schemeClr>
                        </a:solidFill>
                        <a:latin typeface="+mn-lt"/>
                        <a:ea typeface="+mn-ea"/>
                        <a:cs typeface="+mn-cs"/>
                      </a:endParaRPr>
                    </a:p>
                  </a:txBody>
                  <a:tcPr/>
                </a:tc>
                <a:extLst>
                  <a:ext uri="{0D108BD9-81ED-4DB2-BD59-A6C34878D82A}">
                    <a16:rowId xmlns:a16="http://schemas.microsoft.com/office/drawing/2014/main" val="3744324107"/>
                  </a:ext>
                </a:extLst>
              </a:tr>
            </a:tbl>
          </a:graphicData>
        </a:graphic>
      </p:graphicFrame>
      <p:sp>
        <p:nvSpPr>
          <p:cNvPr id="7" name="TextBox 6">
            <a:extLst>
              <a:ext uri="{FF2B5EF4-FFF2-40B4-BE49-F238E27FC236}">
                <a16:creationId xmlns:a16="http://schemas.microsoft.com/office/drawing/2014/main" id="{74B71207-C84A-46D2-A627-43EDB8892C90}"/>
              </a:ext>
            </a:extLst>
          </p:cNvPr>
          <p:cNvSpPr txBox="1"/>
          <p:nvPr/>
        </p:nvSpPr>
        <p:spPr>
          <a:xfrm>
            <a:off x="447214" y="296032"/>
            <a:ext cx="10294374"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3600" b="0" i="0" u="none" strike="noStrike" kern="1200" cap="none" spc="0" normalizeH="0" baseline="0" noProof="0" dirty="0">
                <a:ln>
                  <a:noFill/>
                </a:ln>
                <a:solidFill>
                  <a:srgbClr val="FDFDF9"/>
                </a:solidFill>
                <a:effectLst/>
                <a:uLnTx/>
                <a:uFillTx/>
                <a:latin typeface="Calibri" panose="020F0502020204030204"/>
                <a:ea typeface="+mn-ea"/>
                <a:cs typeface="+mn-cs"/>
              </a:rPr>
              <a:t>Ουσίες και Μέθοδοι της «</a:t>
            </a:r>
            <a:r>
              <a:rPr kumimoji="0" lang="el-GR" sz="3600" b="0" i="1" u="none" strike="noStrike" kern="1200" cap="none" spc="0" normalizeH="0" baseline="0" noProof="0" dirty="0">
                <a:ln>
                  <a:noFill/>
                </a:ln>
                <a:solidFill>
                  <a:srgbClr val="FDFDF9"/>
                </a:solidFill>
                <a:effectLst/>
                <a:uLnTx/>
                <a:uFillTx/>
                <a:latin typeface="Calibri" panose="020F0502020204030204"/>
                <a:ea typeface="+mn-ea"/>
                <a:cs typeface="+mn-cs"/>
              </a:rPr>
              <a:t>Απαγορευμένης Λίστας</a:t>
            </a:r>
            <a:r>
              <a:rPr kumimoji="0" lang="el-GR" sz="3600" b="0" i="0" u="none" strike="noStrike" kern="1200" cap="none" spc="0" normalizeH="0" baseline="0" noProof="0" dirty="0">
                <a:ln>
                  <a:noFill/>
                </a:ln>
                <a:solidFill>
                  <a:srgbClr val="FDFDF9"/>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74887127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2248</TotalTime>
  <Words>1621</Words>
  <Application>Microsoft Office PowerPoint</Application>
  <PresentationFormat>Ευρεία οθόνη</PresentationFormat>
  <Paragraphs>157</Paragraphs>
  <Slides>22</Slides>
  <Notes>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Arial</vt:lpstr>
      <vt:lpstr>Calibri</vt:lpstr>
      <vt:lpstr>Calibri Light</vt:lpstr>
      <vt:lpstr>Wingdings</vt:lpstr>
      <vt:lpstr>YADK31-VBBc 1</vt:lpstr>
      <vt:lpstr>Θέμα του Office</vt:lpstr>
      <vt:lpstr>«Καθαρός» Αθλητισμός  vs  Ντόπινγκ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 αγωνιζεσθαι»</dc:title>
  <dc:creator>EDUCATION EOKAN</dc:creator>
  <cp:lastModifiedBy>user</cp:lastModifiedBy>
  <cp:revision>122</cp:revision>
  <dcterms:created xsi:type="dcterms:W3CDTF">2021-08-29T08:13:52Z</dcterms:created>
  <dcterms:modified xsi:type="dcterms:W3CDTF">2022-01-03T13:31:53Z</dcterms:modified>
</cp:coreProperties>
</file>