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fhYRM9p4CrstwBIlNBlZDrEd4V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7" d="100"/>
          <a:sy n="247" d="100"/>
        </p:scale>
        <p:origin x="33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11"/>
        <p:cNvGrpSpPr/>
        <p:nvPr/>
      </p:nvGrpSpPr>
      <p:grpSpPr>
        <a:xfrm>
          <a:off x="0" y="0"/>
          <a:ext cx="0" cy="0"/>
          <a:chOff x="0" y="0"/>
          <a:chExt cx="0" cy="0"/>
        </a:xfrm>
      </p:grpSpPr>
      <p:sp>
        <p:nvSpPr>
          <p:cNvPr id="12" name="Google Shape;1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l-G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eokan.gr/"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hyperlink" Target="mailto:intelligence@eoakan.g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85" name="Google Shape;85;p1"/>
          <p:cNvSpPr txBox="1">
            <a:spLocks noGrp="1"/>
          </p:cNvSpPr>
          <p:nvPr>
            <p:ph type="body" idx="1"/>
          </p:nvPr>
        </p:nvSpPr>
        <p:spPr>
          <a:xfrm>
            <a:off x="838200" y="885232"/>
            <a:ext cx="10515600" cy="39570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4000"/>
              <a:buNone/>
            </a:pPr>
            <a:r>
              <a:rPr lang="el-GR" sz="4000" dirty="0">
                <a:solidFill>
                  <a:schemeClr val="lt1"/>
                </a:solidFill>
              </a:rPr>
              <a:t>Παρουσίαση του WADA και του Ε.Ο.Κ.Α.Ν</a:t>
            </a:r>
            <a:endParaRPr dirty="0"/>
          </a:p>
          <a:p>
            <a:pPr marL="0" lvl="0" indent="0" algn="ctr" rtl="0">
              <a:lnSpc>
                <a:spcPct val="90000"/>
              </a:lnSpc>
              <a:spcBef>
                <a:spcPts val="1000"/>
              </a:spcBef>
              <a:spcAft>
                <a:spcPts val="0"/>
              </a:spcAft>
              <a:buClr>
                <a:schemeClr val="lt1"/>
              </a:buClr>
              <a:buSzPts val="4000"/>
              <a:buNone/>
            </a:pPr>
            <a:r>
              <a:rPr lang="el-GR" sz="4000" dirty="0">
                <a:solidFill>
                  <a:schemeClr val="lt1"/>
                </a:solidFill>
              </a:rPr>
              <a:t>Στα πλαίσια του εκπαιδευτικού προγράμματος</a:t>
            </a:r>
          </a:p>
          <a:p>
            <a:pPr marL="0" lvl="0" indent="0" algn="ctr" rtl="0">
              <a:lnSpc>
                <a:spcPct val="90000"/>
              </a:lnSpc>
              <a:spcBef>
                <a:spcPts val="1000"/>
              </a:spcBef>
              <a:spcAft>
                <a:spcPts val="0"/>
              </a:spcAft>
              <a:buClr>
                <a:schemeClr val="lt1"/>
              </a:buClr>
              <a:buSzPts val="4000"/>
              <a:buNone/>
            </a:pPr>
            <a:r>
              <a:rPr lang="el-GR" sz="4000" dirty="0">
                <a:solidFill>
                  <a:schemeClr val="lt1"/>
                </a:solidFill>
              </a:rPr>
              <a:t> </a:t>
            </a:r>
            <a:r>
              <a:rPr lang="el-GR" sz="4000" b="1" i="1" dirty="0">
                <a:solidFill>
                  <a:schemeClr val="lt1"/>
                </a:solidFill>
              </a:rPr>
              <a:t>’’Αθλητισμός με Αξίες </a:t>
            </a:r>
            <a:r>
              <a:rPr lang="el-GR" sz="4000" b="1" i="1">
                <a:solidFill>
                  <a:schemeClr val="lt1"/>
                </a:solidFill>
              </a:rPr>
              <a:t>χωρίς Ουσίες’’</a:t>
            </a:r>
            <a:endParaRPr b="1" i="1" dirty="0"/>
          </a:p>
        </p:txBody>
      </p:sp>
      <p:pic>
        <p:nvPicPr>
          <p:cNvPr id="86" name="Google Shape;86;p1"/>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768485" y="87549"/>
            <a:ext cx="10585315" cy="77029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Κλείνοντας την διάλεξη</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48" name="Google Shape;148;p10"/>
          <p:cNvSpPr txBox="1">
            <a:spLocks noGrp="1"/>
          </p:cNvSpPr>
          <p:nvPr>
            <p:ph type="body" idx="1"/>
          </p:nvPr>
        </p:nvSpPr>
        <p:spPr>
          <a:xfrm>
            <a:off x="768485" y="1046375"/>
            <a:ext cx="10585315" cy="4543720"/>
          </a:xfrm>
          <a:prstGeom prst="rect">
            <a:avLst/>
          </a:prstGeom>
          <a:noFill/>
          <a:ln>
            <a:noFill/>
          </a:ln>
        </p:spPr>
        <p:txBody>
          <a:bodyPr spcFirstLastPara="1" wrap="square" lIns="91425" tIns="45700" rIns="91425" bIns="45700" anchor="t" anchorCtr="0">
            <a:normAutofit lnSpcReduction="20000"/>
          </a:bodyPr>
          <a:lstStyle/>
          <a:p>
            <a:pPr marL="0" lvl="0" indent="0" algn="l" rtl="0">
              <a:lnSpc>
                <a:spcPct val="90000"/>
              </a:lnSpc>
              <a:spcBef>
                <a:spcPts val="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l-GR"/>
              <a:t>Κλείνοντας θα ήθελα δύο από εσάς να μου αναφέρετε συνοπτικά τι είναι η WADA αλλά και ποιος είναι ο ρόλος του Ε.Ο.Κ.ΑΝ στον Ελληνικό αθλητισμό.</a:t>
            </a:r>
            <a:endParaRPr/>
          </a:p>
          <a:p>
            <a:pPr marL="0" lvl="0" indent="0" algn="l" rtl="0">
              <a:lnSpc>
                <a:spcPct val="90000"/>
              </a:lnSpc>
              <a:spcBef>
                <a:spcPts val="1000"/>
              </a:spcBef>
              <a:spcAft>
                <a:spcPts val="0"/>
              </a:spcAft>
              <a:buClr>
                <a:schemeClr val="dk1"/>
              </a:buClr>
              <a:buSzPts val="2800"/>
              <a:buNone/>
            </a:pPr>
            <a:r>
              <a:rPr lang="el-GR"/>
              <a:t>Στην επόμενη διάλεξη θα μελετήσουμε περιπτώσεις που αθλητές δεν ακολούθησαν τα 11 σημεία του κώδικα και τιμωρήθηκαν για αυτό, προκειμένου να γίνουν αντιληπτές επι τη πράξη ποιες είναι κάποιες από τις 11 παραβάσεις του κώδικα.  </a:t>
            </a:r>
            <a:endParaRPr/>
          </a:p>
          <a:p>
            <a:pPr marL="0" lvl="0" indent="0" algn="l" rtl="0">
              <a:lnSpc>
                <a:spcPct val="90000"/>
              </a:lnSpc>
              <a:spcBef>
                <a:spcPts val="1000"/>
              </a:spcBef>
              <a:spcAft>
                <a:spcPts val="0"/>
              </a:spcAft>
              <a:buClr>
                <a:schemeClr val="dk1"/>
              </a:buClr>
              <a:buSzPts val="2800"/>
              <a:buNone/>
            </a:pPr>
            <a:r>
              <a:rPr lang="el-GR"/>
              <a:t>Παράλληλα θα γίνει μια σύνοψη της πληροφορίας που σας διοχετεύτηκε και θα μπορείτε να θέσετε ερωτήματα σχετικά με την εκπαίδευση.</a:t>
            </a:r>
            <a:endParaRPr/>
          </a:p>
          <a:p>
            <a:pPr marL="228600" lvl="0" indent="-50800" algn="l" rtl="0">
              <a:lnSpc>
                <a:spcPct val="90000"/>
              </a:lnSpc>
              <a:spcBef>
                <a:spcPts val="1000"/>
              </a:spcBef>
              <a:spcAft>
                <a:spcPts val="0"/>
              </a:spcAft>
              <a:buClr>
                <a:schemeClr val="dk1"/>
              </a:buClr>
              <a:buSzPts val="2800"/>
              <a:buNone/>
            </a:pPr>
            <a:endParaRPr/>
          </a:p>
        </p:txBody>
      </p:sp>
      <p:pic>
        <p:nvPicPr>
          <p:cNvPr id="149" name="Google Shape;149;p10"/>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xfrm>
            <a:off x="768485" y="87549"/>
            <a:ext cx="10585315" cy="128876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Ας πιάσουμε το κουβάρι από την αρχή</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92" name="Google Shape;92;p2"/>
          <p:cNvSpPr txBox="1">
            <a:spLocks noGrp="1"/>
          </p:cNvSpPr>
          <p:nvPr>
            <p:ph type="body" idx="1"/>
          </p:nvPr>
        </p:nvSpPr>
        <p:spPr>
          <a:xfrm>
            <a:off x="768485" y="1765005"/>
            <a:ext cx="10585315" cy="393540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Πόσοι ξέρετε τι είναι ο WADA;</a:t>
            </a:r>
            <a:endParaRPr/>
          </a:p>
          <a:p>
            <a:pPr marL="228600" lvl="0" indent="-228600" algn="l" rtl="0">
              <a:lnSpc>
                <a:spcPct val="90000"/>
              </a:lnSpc>
              <a:spcBef>
                <a:spcPts val="1000"/>
              </a:spcBef>
              <a:spcAft>
                <a:spcPts val="0"/>
              </a:spcAft>
              <a:buClr>
                <a:schemeClr val="dk1"/>
              </a:buClr>
              <a:buSzPts val="2800"/>
              <a:buChar char="•"/>
            </a:pPr>
            <a:r>
              <a:rPr lang="el-GR"/>
              <a:t>Πόσοι ξέρετε τι είναι ο ΕΟΚΑΝ;</a:t>
            </a:r>
            <a:endParaRPr/>
          </a:p>
          <a:p>
            <a:pPr marL="228600" lvl="0" indent="-228600" algn="l" rtl="0">
              <a:lnSpc>
                <a:spcPct val="90000"/>
              </a:lnSpc>
              <a:spcBef>
                <a:spcPts val="1000"/>
              </a:spcBef>
              <a:spcAft>
                <a:spcPts val="0"/>
              </a:spcAft>
              <a:buClr>
                <a:schemeClr val="dk1"/>
              </a:buClr>
              <a:buSzPts val="2800"/>
              <a:buChar char="•"/>
            </a:pPr>
            <a:r>
              <a:rPr lang="el-GR"/>
              <a:t>Τι ξέρετε για το Αντί-Ντόπινγκ; Υπήρχε στην αρχαιότητα και πότε αρχίσαν να υπάρχουν οργανωμένες δομές Αντιντόπινγκ τον 20 αιώνα;</a:t>
            </a:r>
            <a:endParaRPr/>
          </a:p>
        </p:txBody>
      </p:sp>
      <p:pic>
        <p:nvPicPr>
          <p:cNvPr id="93" name="Google Shape;93;p2"/>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768485" y="87549"/>
            <a:ext cx="10585315" cy="60060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Τι είναι ο WADA</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99" name="Google Shape;99;p3"/>
          <p:cNvSpPr txBox="1">
            <a:spLocks noGrp="1"/>
          </p:cNvSpPr>
          <p:nvPr>
            <p:ph type="body" idx="1"/>
          </p:nvPr>
        </p:nvSpPr>
        <p:spPr>
          <a:xfrm>
            <a:off x="768485" y="1102936"/>
            <a:ext cx="10585315" cy="459747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Πότε συστάθηκε και γιατί</a:t>
            </a:r>
            <a:endParaRPr/>
          </a:p>
          <a:p>
            <a:pPr marL="228600" lvl="0" indent="-228600" algn="l" rtl="0">
              <a:lnSpc>
                <a:spcPct val="90000"/>
              </a:lnSpc>
              <a:spcBef>
                <a:spcPts val="1000"/>
              </a:spcBef>
              <a:spcAft>
                <a:spcPts val="0"/>
              </a:spcAft>
              <a:buClr>
                <a:schemeClr val="dk1"/>
              </a:buClr>
              <a:buSzPts val="2800"/>
              <a:buChar char="•"/>
            </a:pPr>
            <a:r>
              <a:rPr lang="el-GR"/>
              <a:t>Ποιος είναι ο λόγος ύπαρξης του</a:t>
            </a:r>
            <a:endParaRPr/>
          </a:p>
          <a:p>
            <a:pPr marL="228600" lvl="0" indent="-228600" algn="l" rtl="0">
              <a:lnSpc>
                <a:spcPct val="90000"/>
              </a:lnSpc>
              <a:spcBef>
                <a:spcPts val="1000"/>
              </a:spcBef>
              <a:spcAft>
                <a:spcPts val="0"/>
              </a:spcAft>
              <a:buClr>
                <a:schemeClr val="dk1"/>
              </a:buClr>
              <a:buSzPts val="2800"/>
              <a:buChar char="•"/>
            </a:pPr>
            <a:r>
              <a:rPr lang="el-GR"/>
              <a:t>Πώς χρηματοδοτείται</a:t>
            </a:r>
            <a:endParaRPr/>
          </a:p>
          <a:p>
            <a:pPr marL="228600" lvl="0" indent="-228600" algn="l" rtl="0">
              <a:lnSpc>
                <a:spcPct val="90000"/>
              </a:lnSpc>
              <a:spcBef>
                <a:spcPts val="1000"/>
              </a:spcBef>
              <a:spcAft>
                <a:spcPts val="0"/>
              </a:spcAft>
              <a:buClr>
                <a:schemeClr val="dk1"/>
              </a:buClr>
              <a:buSzPts val="2800"/>
              <a:buChar char="•"/>
            </a:pPr>
            <a:r>
              <a:rPr lang="el-GR"/>
              <a:t>Πώς λαμβάνει αποφάσεις και ποιοί τον διοικούν</a:t>
            </a: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00" name="Google Shape;100;p3"/>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04"/>
        <p:cNvGrpSpPr/>
        <p:nvPr/>
      </p:nvGrpSpPr>
      <p:grpSpPr>
        <a:xfrm>
          <a:off x="0" y="0"/>
          <a:ext cx="0" cy="0"/>
          <a:chOff x="0" y="0"/>
          <a:chExt cx="0" cy="0"/>
        </a:xfrm>
      </p:grpSpPr>
      <p:sp>
        <p:nvSpPr>
          <p:cNvPr id="105" name="Google Shape;105;p4"/>
          <p:cNvSpPr txBox="1">
            <a:spLocks noGrp="1"/>
          </p:cNvSpPr>
          <p:nvPr>
            <p:ph type="title"/>
          </p:nvPr>
        </p:nvSpPr>
        <p:spPr>
          <a:xfrm>
            <a:off x="768485" y="87549"/>
            <a:ext cx="10585315" cy="44977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Ποιες είναι οι αρμοδιότητες του</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06" name="Google Shape;106;p4"/>
          <p:cNvSpPr txBox="1">
            <a:spLocks noGrp="1"/>
          </p:cNvSpPr>
          <p:nvPr>
            <p:ph type="body" idx="1"/>
          </p:nvPr>
        </p:nvSpPr>
        <p:spPr>
          <a:xfrm>
            <a:off x="803400" y="1148497"/>
            <a:ext cx="10585200" cy="5332200"/>
          </a:xfrm>
          <a:prstGeom prst="rect">
            <a:avLst/>
          </a:prstGeom>
          <a:noFill/>
          <a:ln>
            <a:noFill/>
          </a:ln>
        </p:spPr>
        <p:txBody>
          <a:bodyPr spcFirstLastPara="1" wrap="square" lIns="91425" tIns="45700" rIns="91425" bIns="45700" anchor="t" anchorCtr="0">
            <a:normAutofit fontScale="47500" lnSpcReduction="20000"/>
          </a:bodyPr>
          <a:lstStyle/>
          <a:p>
            <a:pPr marL="228600" lvl="0" indent="-240585" algn="l" rtl="0">
              <a:lnSpc>
                <a:spcPct val="90000"/>
              </a:lnSpc>
              <a:spcBef>
                <a:spcPts val="0"/>
              </a:spcBef>
              <a:spcAft>
                <a:spcPts val="0"/>
              </a:spcAft>
              <a:buClr>
                <a:schemeClr val="dk1"/>
              </a:buClr>
              <a:buSzPct val="100000"/>
              <a:buChar char="•"/>
            </a:pPr>
            <a:r>
              <a:rPr lang="el-GR" sz="5850"/>
              <a:t>Επιστημονική έρευνα </a:t>
            </a:r>
            <a:endParaRPr sz="5850"/>
          </a:p>
          <a:p>
            <a:pPr marL="228600" lvl="0" indent="-240585" algn="l" rtl="0">
              <a:lnSpc>
                <a:spcPct val="90000"/>
              </a:lnSpc>
              <a:spcBef>
                <a:spcPts val="1000"/>
              </a:spcBef>
              <a:spcAft>
                <a:spcPts val="0"/>
              </a:spcAft>
              <a:buClr>
                <a:schemeClr val="dk1"/>
              </a:buClr>
              <a:buSzPct val="100000"/>
              <a:buChar char="•"/>
            </a:pPr>
            <a:r>
              <a:rPr lang="el-GR" sz="5850"/>
              <a:t>Εκπαίδευση</a:t>
            </a:r>
            <a:endParaRPr sz="5850"/>
          </a:p>
          <a:p>
            <a:pPr marL="228600" lvl="0" indent="-240585" algn="l" rtl="0">
              <a:lnSpc>
                <a:spcPct val="90000"/>
              </a:lnSpc>
              <a:spcBef>
                <a:spcPts val="1000"/>
              </a:spcBef>
              <a:spcAft>
                <a:spcPts val="0"/>
              </a:spcAft>
              <a:buClr>
                <a:schemeClr val="dk1"/>
              </a:buClr>
              <a:buSzPct val="100000"/>
              <a:buChar char="•"/>
            </a:pPr>
            <a:r>
              <a:rPr lang="el-GR" sz="5850"/>
              <a:t>Ανίχνευση Ντόπινγκ</a:t>
            </a:r>
            <a:endParaRPr sz="5850"/>
          </a:p>
          <a:p>
            <a:pPr marL="228600" lvl="0" indent="-240585" algn="l" rtl="0">
              <a:lnSpc>
                <a:spcPct val="90000"/>
              </a:lnSpc>
              <a:spcBef>
                <a:spcPts val="1000"/>
              </a:spcBef>
              <a:spcAft>
                <a:spcPts val="0"/>
              </a:spcAft>
              <a:buClr>
                <a:schemeClr val="dk1"/>
              </a:buClr>
              <a:buSzPct val="100000"/>
              <a:buChar char="•"/>
            </a:pPr>
            <a:r>
              <a:rPr lang="el-GR" sz="5850"/>
              <a:t>Δημιουργία Κανόνων και έλεγχος τήρησης των κανόνων από τους εμπλεκόμενους</a:t>
            </a:r>
            <a:endParaRPr sz="5850"/>
          </a:p>
          <a:p>
            <a:pPr marL="228600" lvl="0" indent="-240585" algn="l" rtl="0">
              <a:lnSpc>
                <a:spcPct val="90000"/>
              </a:lnSpc>
              <a:spcBef>
                <a:spcPts val="1000"/>
              </a:spcBef>
              <a:spcAft>
                <a:spcPts val="0"/>
              </a:spcAft>
              <a:buClr>
                <a:schemeClr val="dk1"/>
              </a:buClr>
              <a:buSzPct val="100000"/>
              <a:buChar char="•"/>
            </a:pPr>
            <a:r>
              <a:rPr lang="el-GR" sz="5850"/>
              <a:t>Τι είναι ο κώδικας του WADA(WADA code)</a:t>
            </a:r>
            <a:endParaRPr sz="5850"/>
          </a:p>
          <a:p>
            <a:pPr marL="0" lvl="0" indent="0" algn="l" rtl="0">
              <a:lnSpc>
                <a:spcPct val="90000"/>
              </a:lnSpc>
              <a:spcBef>
                <a:spcPts val="1000"/>
              </a:spcBef>
              <a:spcAft>
                <a:spcPts val="0"/>
              </a:spcAft>
              <a:buClr>
                <a:schemeClr val="dk1"/>
              </a:buClr>
              <a:buSzPct val="47863"/>
              <a:buNone/>
            </a:pPr>
            <a:r>
              <a:rPr lang="el-GR" sz="5850"/>
              <a:t>Σε κάθε χώρα υπάρχει ένας οργανισμός Αντί Ντόπινγκ που λειτουργεί υποστηρικτικά και αναλαμβάνει να τηρήσει τις διαδικασίες που ορίζει στο Αντί Ντόπινγκ η Wada.</a:t>
            </a:r>
            <a:endParaRPr sz="5850"/>
          </a:p>
          <a:p>
            <a:pPr marL="0" lvl="0" indent="0" algn="l" rtl="0">
              <a:lnSpc>
                <a:spcPct val="90000"/>
              </a:lnSpc>
              <a:spcBef>
                <a:spcPts val="1000"/>
              </a:spcBef>
              <a:spcAft>
                <a:spcPts val="0"/>
              </a:spcAft>
              <a:buClr>
                <a:schemeClr val="dk1"/>
              </a:buClr>
              <a:buSzPct val="47863"/>
              <a:buNone/>
            </a:pPr>
            <a:r>
              <a:rPr lang="el-GR" sz="5850"/>
              <a:t>Στην Ελλάδα μέχρι πρόσφατα υπήρχε ο Ε.Σ.Κ.Α.Ν τώρα πλέον δραστηριοποιείται ο Ε.Ο.Κ.Α.Ν.</a:t>
            </a:r>
            <a:endParaRPr sz="5850"/>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pic>
        <p:nvPicPr>
          <p:cNvPr id="107" name="Google Shape;107;p4"/>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11"/>
        <p:cNvGrpSpPr/>
        <p:nvPr/>
      </p:nvGrpSpPr>
      <p:grpSpPr>
        <a:xfrm>
          <a:off x="0" y="0"/>
          <a:ext cx="0" cy="0"/>
          <a:chOff x="0" y="0"/>
          <a:chExt cx="0" cy="0"/>
        </a:xfrm>
      </p:grpSpPr>
      <p:sp>
        <p:nvSpPr>
          <p:cNvPr id="112" name="Google Shape;112;p5"/>
          <p:cNvSpPr txBox="1">
            <a:spLocks noGrp="1"/>
          </p:cNvSpPr>
          <p:nvPr>
            <p:ph type="title"/>
          </p:nvPr>
        </p:nvSpPr>
        <p:spPr>
          <a:xfrm>
            <a:off x="768485" y="87549"/>
            <a:ext cx="10585315" cy="95882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Τι είναι ο Ε.Ο.Κ.Α.Ν</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13" name="Google Shape;113;p5"/>
          <p:cNvSpPr txBox="1">
            <a:spLocks noGrp="1"/>
          </p:cNvSpPr>
          <p:nvPr>
            <p:ph type="body" idx="1"/>
          </p:nvPr>
        </p:nvSpPr>
        <p:spPr>
          <a:xfrm>
            <a:off x="768485" y="1046375"/>
            <a:ext cx="10585315" cy="454372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Πότε συστάθηκε </a:t>
            </a:r>
            <a:endParaRPr/>
          </a:p>
          <a:p>
            <a:pPr marL="228600" lvl="0" indent="-228600" algn="l" rtl="0">
              <a:lnSpc>
                <a:spcPct val="90000"/>
              </a:lnSpc>
              <a:spcBef>
                <a:spcPts val="1000"/>
              </a:spcBef>
              <a:spcAft>
                <a:spcPts val="0"/>
              </a:spcAft>
              <a:buClr>
                <a:schemeClr val="dk1"/>
              </a:buClr>
              <a:buSzPts val="2800"/>
              <a:buChar char="•"/>
            </a:pPr>
            <a:r>
              <a:rPr lang="el-GR"/>
              <a:t>Ποιος είναι ο λόγος ύπαρξης του</a:t>
            </a:r>
            <a:endParaRPr/>
          </a:p>
          <a:p>
            <a:pPr marL="228600" lvl="0" indent="-228600" algn="l" rtl="0">
              <a:lnSpc>
                <a:spcPct val="90000"/>
              </a:lnSpc>
              <a:spcBef>
                <a:spcPts val="1000"/>
              </a:spcBef>
              <a:spcAft>
                <a:spcPts val="0"/>
              </a:spcAft>
              <a:buClr>
                <a:schemeClr val="dk1"/>
              </a:buClr>
              <a:buSzPts val="2800"/>
              <a:buChar char="•"/>
            </a:pPr>
            <a:r>
              <a:rPr lang="el-GR"/>
              <a:t>Ποιες αρμοδιότητες διαθέτει </a:t>
            </a:r>
            <a:endParaRPr/>
          </a:p>
          <a:p>
            <a:pPr marL="228600" lvl="0" indent="-228600" algn="l" rtl="0">
              <a:lnSpc>
                <a:spcPct val="90000"/>
              </a:lnSpc>
              <a:spcBef>
                <a:spcPts val="1000"/>
              </a:spcBef>
              <a:spcAft>
                <a:spcPts val="0"/>
              </a:spcAft>
              <a:buClr>
                <a:schemeClr val="dk1"/>
              </a:buClr>
              <a:buSzPts val="2800"/>
              <a:buChar char="•"/>
            </a:pPr>
            <a:r>
              <a:rPr lang="el-GR"/>
              <a:t>Πώς χρηματοδοτείται</a:t>
            </a:r>
            <a:endParaRPr/>
          </a:p>
          <a:p>
            <a:pPr marL="228600" lvl="0" indent="-228600" algn="l" rtl="0">
              <a:lnSpc>
                <a:spcPct val="90000"/>
              </a:lnSpc>
              <a:spcBef>
                <a:spcPts val="1000"/>
              </a:spcBef>
              <a:spcAft>
                <a:spcPts val="0"/>
              </a:spcAft>
              <a:buClr>
                <a:schemeClr val="dk1"/>
              </a:buClr>
              <a:buSzPts val="2800"/>
              <a:buChar char="•"/>
            </a:pPr>
            <a:r>
              <a:rPr lang="el-GR"/>
              <a:t>Πώς λαμβάνει αποφάσεις και ποιοί τον διοικούν</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14" name="Google Shape;114;p5"/>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18"/>
        <p:cNvGrpSpPr/>
        <p:nvPr/>
      </p:nvGrpSpPr>
      <p:grpSpPr>
        <a:xfrm>
          <a:off x="0" y="0"/>
          <a:ext cx="0" cy="0"/>
          <a:chOff x="0" y="0"/>
          <a:chExt cx="0" cy="0"/>
        </a:xfrm>
      </p:grpSpPr>
      <p:sp>
        <p:nvSpPr>
          <p:cNvPr id="119" name="Google Shape;119;p6"/>
          <p:cNvSpPr txBox="1">
            <a:spLocks noGrp="1"/>
          </p:cNvSpPr>
          <p:nvPr>
            <p:ph type="title"/>
          </p:nvPr>
        </p:nvSpPr>
        <p:spPr>
          <a:xfrm>
            <a:off x="768485" y="87549"/>
            <a:ext cx="10585315" cy="95882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Πώς να αλληλοεπιδράσετε με τον Ε.Ο.Κ.Α.Ν</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20" name="Google Shape;120;p6"/>
          <p:cNvSpPr txBox="1">
            <a:spLocks noGrp="1"/>
          </p:cNvSpPr>
          <p:nvPr>
            <p:ph type="body" idx="1"/>
          </p:nvPr>
        </p:nvSpPr>
        <p:spPr>
          <a:xfrm>
            <a:off x="768485" y="1046375"/>
            <a:ext cx="10585315" cy="454372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Μέσω της ιστοσελίδας του </a:t>
            </a:r>
            <a:r>
              <a:rPr lang="el-GR" u="sng">
                <a:solidFill>
                  <a:schemeClr val="lt1"/>
                </a:solidFill>
                <a:hlinkClick r:id="rId3">
                  <a:extLst>
                    <a:ext uri="{A12FA001-AC4F-418D-AE19-62706E023703}">
                      <ahyp:hlinkClr xmlns:ahyp="http://schemas.microsoft.com/office/drawing/2018/hyperlinkcolor" xmlns="" val="tx"/>
                    </a:ext>
                  </a:extLst>
                </a:hlinkClick>
              </a:rPr>
              <a:t>www.eokan.gr</a:t>
            </a:r>
            <a:endParaRPr>
              <a:solidFill>
                <a:schemeClr val="lt1"/>
              </a:solidFill>
            </a:endParaRPr>
          </a:p>
          <a:p>
            <a:pPr marL="228600" lvl="0" indent="-228600" algn="l" rtl="0">
              <a:lnSpc>
                <a:spcPct val="90000"/>
              </a:lnSpc>
              <a:spcBef>
                <a:spcPts val="1000"/>
              </a:spcBef>
              <a:spcAft>
                <a:spcPts val="0"/>
              </a:spcAft>
              <a:buClr>
                <a:schemeClr val="dk1"/>
              </a:buClr>
              <a:buSzPts val="2800"/>
              <a:buChar char="•"/>
            </a:pPr>
            <a:r>
              <a:rPr lang="el-GR"/>
              <a:t>Mέσα από τα social media (Facebook page Ε.Ο.Κ.Α.Ν αλλά και στο Instagram page EOKAN_anti doping)</a:t>
            </a:r>
            <a:endParaRPr/>
          </a:p>
          <a:p>
            <a:pPr marL="228600" lvl="0" indent="-228600" algn="l" rtl="0">
              <a:lnSpc>
                <a:spcPct val="90000"/>
              </a:lnSpc>
              <a:spcBef>
                <a:spcPts val="1000"/>
              </a:spcBef>
              <a:spcAft>
                <a:spcPts val="0"/>
              </a:spcAft>
              <a:buClr>
                <a:schemeClr val="dk1"/>
              </a:buClr>
              <a:buSzPts val="2800"/>
              <a:buChar char="•"/>
            </a:pPr>
            <a:r>
              <a:rPr lang="el-GR"/>
              <a:t>Μέσω του mail </a:t>
            </a:r>
            <a:r>
              <a:rPr lang="el-GR" u="sng">
                <a:solidFill>
                  <a:schemeClr val="lt1"/>
                </a:solidFill>
                <a:hlinkClick r:id="rId4">
                  <a:extLst>
                    <a:ext uri="{A12FA001-AC4F-418D-AE19-62706E023703}">
                      <ahyp:hlinkClr xmlns:ahyp="http://schemas.microsoft.com/office/drawing/2018/hyperlinkcolor" xmlns="" val="tx"/>
                    </a:ext>
                  </a:extLst>
                </a:hlinkClick>
              </a:rPr>
              <a:t>intelligence@eoakan.gr</a:t>
            </a:r>
            <a:r>
              <a:rPr lang="el-GR">
                <a:solidFill>
                  <a:schemeClr val="lt1"/>
                </a:solidFill>
              </a:rPr>
              <a:t> </a:t>
            </a:r>
            <a:r>
              <a:rPr lang="el-GR"/>
              <a:t>για να καταγγείλετε παραβάσεις αντί ντόπινγκ</a:t>
            </a: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21" name="Google Shape;121;p6"/>
          <p:cNvPicPr preferRelativeResize="0"/>
          <p:nvPr/>
        </p:nvPicPr>
        <p:blipFill rotWithShape="1">
          <a:blip r:embed="rId5">
            <a:alphaModFix/>
          </a:blip>
          <a:srcRect/>
          <a:stretch/>
        </p:blipFill>
        <p:spPr>
          <a:xfrm>
            <a:off x="0" y="5505450"/>
            <a:ext cx="2428875" cy="1352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768485" y="87549"/>
            <a:ext cx="10585315" cy="86455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Τι μπορείτε να βρείτε στην ιστοσελίδα μας</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27" name="Google Shape;127;p7"/>
          <p:cNvSpPr txBox="1">
            <a:spLocks noGrp="1"/>
          </p:cNvSpPr>
          <p:nvPr>
            <p:ph type="body" idx="1"/>
          </p:nvPr>
        </p:nvSpPr>
        <p:spPr>
          <a:xfrm>
            <a:off x="768485" y="1046375"/>
            <a:ext cx="10585315" cy="454372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l-GR"/>
              <a:t>Σκοπούς/Λόγους ύπαρξης του οργανισμού</a:t>
            </a:r>
            <a:endParaRPr/>
          </a:p>
          <a:p>
            <a:pPr marL="228600" lvl="0" indent="-228600" algn="l" rtl="0">
              <a:lnSpc>
                <a:spcPct val="90000"/>
              </a:lnSpc>
              <a:spcBef>
                <a:spcPts val="1000"/>
              </a:spcBef>
              <a:spcAft>
                <a:spcPts val="0"/>
              </a:spcAft>
              <a:buClr>
                <a:schemeClr val="dk1"/>
              </a:buClr>
              <a:buSzPts val="2800"/>
              <a:buChar char="•"/>
            </a:pPr>
            <a:r>
              <a:rPr lang="el-GR"/>
              <a:t>Νέα για το Αντί –Ντοπινγκ</a:t>
            </a:r>
            <a:endParaRPr/>
          </a:p>
          <a:p>
            <a:pPr marL="228600" lvl="0" indent="-228600" algn="l" rtl="0">
              <a:lnSpc>
                <a:spcPct val="90000"/>
              </a:lnSpc>
              <a:spcBef>
                <a:spcPts val="1000"/>
              </a:spcBef>
              <a:spcAft>
                <a:spcPts val="0"/>
              </a:spcAft>
              <a:buClr>
                <a:schemeClr val="dk1"/>
              </a:buClr>
              <a:buSzPts val="2800"/>
              <a:buChar char="•"/>
            </a:pPr>
            <a:r>
              <a:rPr lang="el-GR"/>
              <a:t>Τα κριτήρια επιλογής αθλητών για ένταξη τους στον ΚΕΑ</a:t>
            </a:r>
            <a:endParaRPr/>
          </a:p>
          <a:p>
            <a:pPr marL="228600" lvl="0" indent="-228600" algn="l" rtl="0">
              <a:lnSpc>
                <a:spcPct val="90000"/>
              </a:lnSpc>
              <a:spcBef>
                <a:spcPts val="1000"/>
              </a:spcBef>
              <a:spcAft>
                <a:spcPts val="0"/>
              </a:spcAft>
              <a:buClr>
                <a:schemeClr val="dk1"/>
              </a:buClr>
              <a:buSzPts val="2800"/>
              <a:buChar char="•"/>
            </a:pPr>
            <a:r>
              <a:rPr lang="el-GR"/>
              <a:t>Τις 11 παραβάσεις του κώδικα της WADA</a:t>
            </a: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28" name="Google Shape;128;p7"/>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768485" y="87549"/>
            <a:ext cx="10585315" cy="95882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Τι μπορείτε να βρείτε στην ιστοσελίδα μας στην ενότητα εκπαίδευση</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34" name="Google Shape;134;p8"/>
          <p:cNvSpPr txBox="1">
            <a:spLocks noGrp="1"/>
          </p:cNvSpPr>
          <p:nvPr>
            <p:ph type="body" idx="1"/>
          </p:nvPr>
        </p:nvSpPr>
        <p:spPr>
          <a:xfrm>
            <a:off x="768485" y="1046375"/>
            <a:ext cx="10585315" cy="454372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l-GR"/>
              <a:t>Ποιες είναι οι απαγορευμένες ουσίες </a:t>
            </a:r>
            <a:endParaRPr/>
          </a:p>
          <a:p>
            <a:pPr marL="228600" lvl="0" indent="-228600" algn="l" rtl="0">
              <a:lnSpc>
                <a:spcPct val="90000"/>
              </a:lnSpc>
              <a:spcBef>
                <a:spcPts val="1000"/>
              </a:spcBef>
              <a:spcAft>
                <a:spcPts val="0"/>
              </a:spcAft>
              <a:buClr>
                <a:schemeClr val="dk1"/>
              </a:buClr>
              <a:buSzPts val="2800"/>
              <a:buChar char="•"/>
            </a:pPr>
            <a:r>
              <a:rPr lang="el-GR"/>
              <a:t>Συνέπειες του ντόπινγκ στην υγεία σας</a:t>
            </a:r>
            <a:endParaRPr/>
          </a:p>
          <a:p>
            <a:pPr marL="228600" lvl="0" indent="-228600" algn="l" rtl="0">
              <a:lnSpc>
                <a:spcPct val="90000"/>
              </a:lnSpc>
              <a:spcBef>
                <a:spcPts val="1000"/>
              </a:spcBef>
              <a:spcAft>
                <a:spcPts val="0"/>
              </a:spcAft>
              <a:buClr>
                <a:schemeClr val="dk1"/>
              </a:buClr>
              <a:buSzPts val="2800"/>
              <a:buChar char="•"/>
            </a:pPr>
            <a:r>
              <a:rPr lang="el-GR"/>
              <a:t>Κοινωνικές συνέπειες του ντοπινγκ</a:t>
            </a:r>
            <a:endParaRPr/>
          </a:p>
          <a:p>
            <a:pPr marL="228600" lvl="0" indent="-228600" algn="l" rtl="0">
              <a:lnSpc>
                <a:spcPct val="90000"/>
              </a:lnSpc>
              <a:spcBef>
                <a:spcPts val="1000"/>
              </a:spcBef>
              <a:spcAft>
                <a:spcPts val="0"/>
              </a:spcAft>
              <a:buClr>
                <a:schemeClr val="dk1"/>
              </a:buClr>
              <a:buSzPts val="2800"/>
              <a:buChar char="•"/>
            </a:pPr>
            <a:r>
              <a:rPr lang="el-GR"/>
              <a:t>Που να καταγγείλετε περιπτώσεις Ντοπινγκ</a:t>
            </a:r>
            <a:endParaRPr/>
          </a:p>
          <a:p>
            <a:pPr marL="228600" lvl="0" indent="-228600" algn="l" rtl="0">
              <a:lnSpc>
                <a:spcPct val="90000"/>
              </a:lnSpc>
              <a:spcBef>
                <a:spcPts val="1000"/>
              </a:spcBef>
              <a:spcAft>
                <a:spcPts val="0"/>
              </a:spcAft>
              <a:buClr>
                <a:schemeClr val="dk1"/>
              </a:buClr>
              <a:buSzPts val="2800"/>
              <a:buChar char="•"/>
            </a:pPr>
            <a:r>
              <a:rPr lang="el-GR"/>
              <a:t>Blog του οργανισμού(αρθρογραφία Anti-Doping)</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35" name="Google Shape;135;p8"/>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768485" y="87549"/>
            <a:ext cx="10585315" cy="95882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Τι μπορείτε να βρείτε στα Social Media του Ε.Ο.Κ.Α.Ν, πώς να συμβάλετε και εσείς</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41" name="Google Shape;141;p9"/>
          <p:cNvSpPr txBox="1">
            <a:spLocks noGrp="1"/>
          </p:cNvSpPr>
          <p:nvPr>
            <p:ph type="body" idx="1"/>
          </p:nvPr>
        </p:nvSpPr>
        <p:spPr>
          <a:xfrm>
            <a:off x="768485" y="1046375"/>
            <a:ext cx="10585315" cy="454372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l-GR"/>
              <a:t>Νέα του οργανισμού</a:t>
            </a:r>
            <a:endParaRPr/>
          </a:p>
          <a:p>
            <a:pPr marL="228600" lvl="0" indent="-228600" algn="l" rtl="0">
              <a:lnSpc>
                <a:spcPct val="90000"/>
              </a:lnSpc>
              <a:spcBef>
                <a:spcPts val="1000"/>
              </a:spcBef>
              <a:spcAft>
                <a:spcPts val="0"/>
              </a:spcAft>
              <a:buClr>
                <a:schemeClr val="dk1"/>
              </a:buClr>
              <a:buSzPts val="2800"/>
              <a:buChar char="•"/>
            </a:pPr>
            <a:r>
              <a:rPr lang="el-GR"/>
              <a:t>Εκπαιδευτικό υλικό</a:t>
            </a:r>
            <a:endParaRPr/>
          </a:p>
          <a:p>
            <a:pPr marL="228600" lvl="0" indent="-228600" algn="l" rtl="0">
              <a:lnSpc>
                <a:spcPct val="90000"/>
              </a:lnSpc>
              <a:spcBef>
                <a:spcPts val="1000"/>
              </a:spcBef>
              <a:spcAft>
                <a:spcPts val="0"/>
              </a:spcAft>
              <a:buClr>
                <a:schemeClr val="dk1"/>
              </a:buClr>
              <a:buSzPts val="2800"/>
              <a:buChar char="•"/>
            </a:pPr>
            <a:r>
              <a:rPr lang="el-GR"/>
              <a:t>Νέα Διατροφής ,συμβουλές σωστής υγείας</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l-GR"/>
              <a:t>Μπορείτε να μοιράζεστε μαζί μας στιγμές από την αθλητική σας δραστηριότητα χρησιμοποιώντας το hashtag # eokan_antidoping και να μας κάνετε trend προωθώντας με τον δικό σας τρόπο τον οργανισμό και κατά συνέπεια την ενημέρωση συνομηλίκων σας ακολούθων σε θέματα ντόπινγκ.</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42" name="Google Shape;142;p9"/>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Ευρεία οθόνη</PresentationFormat>
  <Paragraphs>61</Paragraphs>
  <Slides>10</Slides>
  <Notes>10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Arial</vt:lpstr>
      <vt:lpstr>Calibri</vt:lpstr>
      <vt:lpstr>Θέμα του Office</vt:lpstr>
      <vt:lpstr>    </vt:lpstr>
      <vt:lpstr>   Ας πιάσουμε το κουβάρι από την αρχή  </vt:lpstr>
      <vt:lpstr>   Τι είναι ο WADA  </vt:lpstr>
      <vt:lpstr>   Ποιες είναι οι αρμοδιότητες του  </vt:lpstr>
      <vt:lpstr>  Τι είναι ο Ε.Ο.Κ.Α.Ν  </vt:lpstr>
      <vt:lpstr>  Πώς να αλληλοεπιδράσετε με τον Ε.Ο.Κ.Α.Ν  </vt:lpstr>
      <vt:lpstr>  Τι μπορείτε να βρείτε στην ιστοσελίδα μας  </vt:lpstr>
      <vt:lpstr>  Τι μπορείτε να βρείτε στην ιστοσελίδα μας στην ενότητα εκπαίδευση  </vt:lpstr>
      <vt:lpstr>  Τι μπορείτε να βρείτε στα Social Media του Ε.Ο.Κ.Α.Ν, πώς να συμβάλετε και εσείς  </vt:lpstr>
      <vt:lpstr>   Κλείνοντας την διάλεξη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EDUCATION EOKAN</dc:creator>
  <cp:lastModifiedBy>user</cp:lastModifiedBy>
  <cp:revision>1</cp:revision>
  <dcterms:created xsi:type="dcterms:W3CDTF">2021-08-29T13:33:29Z</dcterms:created>
  <dcterms:modified xsi:type="dcterms:W3CDTF">2022-01-03T13:31:30Z</dcterms:modified>
</cp:coreProperties>
</file>