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2"/>
  </p:notes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5" roundtripDataSignature="AMtx7mjUJwG4fyP41/3oT0T9j9As0p4sHQ=="/>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247" d="100"/>
          <a:sy n="247" d="100"/>
        </p:scale>
        <p:origin x="336"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customschemas.google.com/relationships/presentationmetadata" Target="metadata"/><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5" name="Google Shape;14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8"/>
        <p:cNvGrpSpPr/>
        <p:nvPr/>
      </p:nvGrpSpPr>
      <p:grpSpPr>
        <a:xfrm>
          <a:off x="0" y="0"/>
          <a:ext cx="0" cy="0"/>
          <a:chOff x="0" y="0"/>
          <a:chExt cx="0" cy="0"/>
        </a:xfrm>
      </p:grpSpPr>
      <p:sp>
        <p:nvSpPr>
          <p:cNvPr id="109" name="Google Shape;109;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0" name="Google Shape;110;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Google Shape;11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7" name="Google Shape;117;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4" name="Google Shape;124;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6"/>
        <p:cNvGrpSpPr/>
        <p:nvPr/>
      </p:nvGrpSpPr>
      <p:grpSpPr>
        <a:xfrm>
          <a:off x="0" y="0"/>
          <a:ext cx="0" cy="0"/>
          <a:chOff x="0" y="0"/>
          <a:chExt cx="0" cy="0"/>
        </a:xfrm>
      </p:grpSpPr>
      <p:sp>
        <p:nvSpPr>
          <p:cNvPr id="137" name="Google Shape;137;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8" name="Google Shape;138;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Τίτλος και περιεχόμενο" type="obj">
  <p:cSld name="OBJECT">
    <p:spTree>
      <p:nvGrpSpPr>
        <p:cNvPr id="1" name="Shape 11"/>
        <p:cNvGrpSpPr/>
        <p:nvPr/>
      </p:nvGrpSpPr>
      <p:grpSpPr>
        <a:xfrm>
          <a:off x="0" y="0"/>
          <a:ext cx="0" cy="0"/>
          <a:chOff x="0" y="0"/>
          <a:chExt cx="0" cy="0"/>
        </a:xfrm>
      </p:grpSpPr>
      <p:sp>
        <p:nvSpPr>
          <p:cNvPr id="12" name="Google Shape;12;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Τίτλος και Κατακόρυφο κείμενο" type="vertTx">
  <p:cSld name="VERTICAL_TEXT">
    <p:spTree>
      <p:nvGrpSpPr>
        <p:cNvPr id="1" name="Shape 68"/>
        <p:cNvGrpSpPr/>
        <p:nvPr/>
      </p:nvGrpSpPr>
      <p:grpSpPr>
        <a:xfrm>
          <a:off x="0" y="0"/>
          <a:ext cx="0" cy="0"/>
          <a:chOff x="0" y="0"/>
          <a:chExt cx="0" cy="0"/>
        </a:xfrm>
      </p:grpSpPr>
      <p:sp>
        <p:nvSpPr>
          <p:cNvPr id="69" name="Google Shape;69;p2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Κατακόρυφος τίτλος και Κείμενο" type="vertTitleAndTx">
  <p:cSld name="VERTICAL_TITLE_AND_VERTICAL_TEXT">
    <p:spTree>
      <p:nvGrpSpPr>
        <p:cNvPr id="1" name="Shape 74"/>
        <p:cNvGrpSpPr/>
        <p:nvPr/>
      </p:nvGrpSpPr>
      <p:grpSpPr>
        <a:xfrm>
          <a:off x="0" y="0"/>
          <a:ext cx="0" cy="0"/>
          <a:chOff x="0" y="0"/>
          <a:chExt cx="0" cy="0"/>
        </a:xfrm>
      </p:grpSpPr>
      <p:sp>
        <p:nvSpPr>
          <p:cNvPr id="75" name="Google Shape;75;p2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Διαφάνεια τίτλου" type="title">
  <p:cSld name="TITLE">
    <p:spTree>
      <p:nvGrpSpPr>
        <p:cNvPr id="1" name="Shape 17"/>
        <p:cNvGrpSpPr/>
        <p:nvPr/>
      </p:nvGrpSpPr>
      <p:grpSpPr>
        <a:xfrm>
          <a:off x="0" y="0"/>
          <a:ext cx="0" cy="0"/>
          <a:chOff x="0" y="0"/>
          <a:chExt cx="0" cy="0"/>
        </a:xfrm>
      </p:grpSpPr>
      <p:sp>
        <p:nvSpPr>
          <p:cNvPr id="18" name="Google Shape;18;p13"/>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3"/>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Κεφαλίδα ενότητας" type="secHead">
  <p:cSld name="SECTION_HEADER">
    <p:spTree>
      <p:nvGrpSpPr>
        <p:cNvPr id="1" name="Shape 23"/>
        <p:cNvGrpSpPr/>
        <p:nvPr/>
      </p:nvGrpSpPr>
      <p:grpSpPr>
        <a:xfrm>
          <a:off x="0" y="0"/>
          <a:ext cx="0" cy="0"/>
          <a:chOff x="0" y="0"/>
          <a:chExt cx="0" cy="0"/>
        </a:xfrm>
      </p:grpSpPr>
      <p:sp>
        <p:nvSpPr>
          <p:cNvPr id="24" name="Google Shape;24;p14"/>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4"/>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Δύο περιεχόμενα" type="twoObj">
  <p:cSld name="TWO_OBJECTS">
    <p:spTree>
      <p:nvGrpSpPr>
        <p:cNvPr id="1" name="Shape 29"/>
        <p:cNvGrpSpPr/>
        <p:nvPr/>
      </p:nvGrpSpPr>
      <p:grpSpPr>
        <a:xfrm>
          <a:off x="0" y="0"/>
          <a:ext cx="0" cy="0"/>
          <a:chOff x="0" y="0"/>
          <a:chExt cx="0" cy="0"/>
        </a:xfrm>
      </p:grpSpPr>
      <p:sp>
        <p:nvSpPr>
          <p:cNvPr id="30" name="Google Shape;30;p1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Σύγκριση" type="twoTxTwoObj">
  <p:cSld name="TWO_OBJECTS_WITH_TEXT">
    <p:spTree>
      <p:nvGrpSpPr>
        <p:cNvPr id="1" name="Shape 36"/>
        <p:cNvGrpSpPr/>
        <p:nvPr/>
      </p:nvGrpSpPr>
      <p:grpSpPr>
        <a:xfrm>
          <a:off x="0" y="0"/>
          <a:ext cx="0" cy="0"/>
          <a:chOff x="0" y="0"/>
          <a:chExt cx="0" cy="0"/>
        </a:xfrm>
      </p:grpSpPr>
      <p:sp>
        <p:nvSpPr>
          <p:cNvPr id="37" name="Google Shape;37;p1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Μόνο τίτλος" type="titleOnly">
  <p:cSld name="TITLE_ONLY">
    <p:spTree>
      <p:nvGrpSpPr>
        <p:cNvPr id="1" name="Shape 45"/>
        <p:cNvGrpSpPr/>
        <p:nvPr/>
      </p:nvGrpSpPr>
      <p:grpSpPr>
        <a:xfrm>
          <a:off x="0" y="0"/>
          <a:ext cx="0" cy="0"/>
          <a:chOff x="0" y="0"/>
          <a:chExt cx="0" cy="0"/>
        </a:xfrm>
      </p:grpSpPr>
      <p:sp>
        <p:nvSpPr>
          <p:cNvPr id="46" name="Google Shape;46;p1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50"/>
        <p:cNvGrpSpPr/>
        <p:nvPr/>
      </p:nvGrpSpPr>
      <p:grpSpPr>
        <a:xfrm>
          <a:off x="0" y="0"/>
          <a:ext cx="0" cy="0"/>
          <a:chOff x="0" y="0"/>
          <a:chExt cx="0" cy="0"/>
        </a:xfrm>
      </p:grpSpPr>
      <p:sp>
        <p:nvSpPr>
          <p:cNvPr id="51" name="Google Shape;51;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Περιεχόμενο με λεζάντα" type="objTx">
  <p:cSld name="OBJECT_WITH_CAPTION_TEXT">
    <p:spTree>
      <p:nvGrpSpPr>
        <p:cNvPr id="1" name="Shape 54"/>
        <p:cNvGrpSpPr/>
        <p:nvPr/>
      </p:nvGrpSpPr>
      <p:grpSpPr>
        <a:xfrm>
          <a:off x="0" y="0"/>
          <a:ext cx="0" cy="0"/>
          <a:chOff x="0" y="0"/>
          <a:chExt cx="0" cy="0"/>
        </a:xfrm>
      </p:grpSpPr>
      <p:sp>
        <p:nvSpPr>
          <p:cNvPr id="55" name="Google Shape;55;p1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1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1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Εικόνα με λεζάντα" type="picTx">
  <p:cSld name="PICTURE_WITH_CAPTION_TEXT">
    <p:spTree>
      <p:nvGrpSpPr>
        <p:cNvPr id="1" name="Shape 61"/>
        <p:cNvGrpSpPr/>
        <p:nvPr/>
      </p:nvGrpSpPr>
      <p:grpSpPr>
        <a:xfrm>
          <a:off x="0" y="0"/>
          <a:ext cx="0" cy="0"/>
          <a:chOff x="0" y="0"/>
          <a:chExt cx="0" cy="0"/>
        </a:xfrm>
      </p:grpSpPr>
      <p:sp>
        <p:nvSpPr>
          <p:cNvPr id="62" name="Google Shape;62;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0"/>
          <p:cNvSpPr>
            <a:spLocks noGrp="1"/>
          </p:cNvSpPr>
          <p:nvPr>
            <p:ph type="pic" idx="2"/>
          </p:nvPr>
        </p:nvSpPr>
        <p:spPr>
          <a:xfrm>
            <a:off x="5183188" y="987425"/>
            <a:ext cx="6172200" cy="4873625"/>
          </a:xfrm>
          <a:prstGeom prst="rect">
            <a:avLst/>
          </a:prstGeom>
          <a:noFill/>
          <a:ln>
            <a:noFill/>
          </a:ln>
        </p:spPr>
      </p:sp>
      <p:sp>
        <p:nvSpPr>
          <p:cNvPr id="64" name="Google Shape;64;p2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l-G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l-GR"/>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83"/>
        <p:cNvGrpSpPr/>
        <p:nvPr/>
      </p:nvGrpSpPr>
      <p:grpSpPr>
        <a:xfrm>
          <a:off x="0" y="0"/>
          <a:ext cx="0" cy="0"/>
          <a:chOff x="0" y="0"/>
          <a:chExt cx="0" cy="0"/>
        </a:xfrm>
      </p:grpSpPr>
      <p:sp>
        <p:nvSpPr>
          <p:cNvPr id="84" name="Google Shape;84;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85" name="Google Shape;85;p1"/>
          <p:cNvSpPr txBox="1">
            <a:spLocks noGrp="1"/>
          </p:cNvSpPr>
          <p:nvPr>
            <p:ph type="body" idx="1"/>
          </p:nvPr>
        </p:nvSpPr>
        <p:spPr>
          <a:xfrm>
            <a:off x="838200" y="885231"/>
            <a:ext cx="10515600" cy="3838800"/>
          </a:xfrm>
          <a:prstGeom prst="rect">
            <a:avLst/>
          </a:prstGeom>
          <a:noFill/>
          <a:ln>
            <a:noFill/>
          </a:ln>
        </p:spPr>
        <p:txBody>
          <a:bodyPr spcFirstLastPara="1" wrap="square" lIns="91425" tIns="45700" rIns="91425" bIns="45700" anchor="t" anchorCtr="0">
            <a:normAutofit fontScale="92500" lnSpcReduction="10000"/>
          </a:bodyPr>
          <a:lstStyle/>
          <a:p>
            <a:pPr marL="0" lvl="0" indent="0" algn="ctr" rtl="0">
              <a:lnSpc>
                <a:spcPct val="90000"/>
              </a:lnSpc>
              <a:spcBef>
                <a:spcPts val="0"/>
              </a:spcBef>
              <a:spcAft>
                <a:spcPts val="0"/>
              </a:spcAft>
              <a:buClr>
                <a:schemeClr val="lt1"/>
              </a:buClr>
              <a:buSzPts val="4000"/>
              <a:buNone/>
            </a:pPr>
            <a:r>
              <a:rPr lang="el-GR" sz="4000" dirty="0">
                <a:solidFill>
                  <a:schemeClr val="lt1"/>
                </a:solidFill>
              </a:rPr>
              <a:t>Ήθος, Αξίες του αθλητισμού και ευ </a:t>
            </a:r>
            <a:r>
              <a:rPr lang="el-GR" sz="4000" dirty="0" err="1">
                <a:solidFill>
                  <a:schemeClr val="lt1"/>
                </a:solidFill>
              </a:rPr>
              <a:t>αγωνίζεσθαι</a:t>
            </a:r>
            <a:endParaRPr dirty="0"/>
          </a:p>
          <a:p>
            <a:pPr marL="0" lvl="0" indent="0" algn="ctr" rtl="0">
              <a:lnSpc>
                <a:spcPct val="90000"/>
              </a:lnSpc>
              <a:spcBef>
                <a:spcPts val="1000"/>
              </a:spcBef>
              <a:spcAft>
                <a:spcPts val="0"/>
              </a:spcAft>
              <a:buClr>
                <a:schemeClr val="lt1"/>
              </a:buClr>
              <a:buSzPts val="4000"/>
              <a:buNone/>
            </a:pPr>
            <a:r>
              <a:rPr lang="el-GR" sz="4000" dirty="0">
                <a:solidFill>
                  <a:schemeClr val="lt1"/>
                </a:solidFill>
              </a:rPr>
              <a:t>Στα πλαίσια του εκπαιδευτικού προγράμματος </a:t>
            </a:r>
            <a:r>
              <a:rPr lang="el-GR" sz="4000" dirty="0" err="1">
                <a:solidFill>
                  <a:schemeClr val="lt1"/>
                </a:solidFill>
              </a:rPr>
              <a:t>Ντοπινγκ</a:t>
            </a:r>
            <a:r>
              <a:rPr lang="el-GR" sz="4000" dirty="0">
                <a:solidFill>
                  <a:schemeClr val="lt1"/>
                </a:solidFill>
              </a:rPr>
              <a:t>: </a:t>
            </a:r>
            <a:endParaRPr sz="4000" dirty="0">
              <a:solidFill>
                <a:schemeClr val="lt1"/>
              </a:solidFill>
            </a:endParaRPr>
          </a:p>
          <a:p>
            <a:pPr marL="0" lvl="0" indent="0" algn="ctr" rtl="0">
              <a:lnSpc>
                <a:spcPct val="90000"/>
              </a:lnSpc>
              <a:spcBef>
                <a:spcPts val="1000"/>
              </a:spcBef>
              <a:spcAft>
                <a:spcPts val="0"/>
              </a:spcAft>
              <a:buClr>
                <a:schemeClr val="lt1"/>
              </a:buClr>
              <a:buSzPts val="4000"/>
              <a:buNone/>
            </a:pPr>
            <a:endParaRPr sz="4000" b="1" i="1" dirty="0">
              <a:solidFill>
                <a:schemeClr val="lt1"/>
              </a:solidFill>
            </a:endParaRPr>
          </a:p>
          <a:p>
            <a:pPr marL="0" lvl="0" indent="0" algn="ctr" rtl="0">
              <a:lnSpc>
                <a:spcPct val="90000"/>
              </a:lnSpc>
              <a:spcBef>
                <a:spcPts val="1000"/>
              </a:spcBef>
              <a:spcAft>
                <a:spcPts val="0"/>
              </a:spcAft>
              <a:buClr>
                <a:schemeClr val="lt1"/>
              </a:buClr>
              <a:buSzPts val="4000"/>
              <a:buNone/>
            </a:pPr>
            <a:endParaRPr sz="4000" b="1" i="1" dirty="0">
              <a:solidFill>
                <a:schemeClr val="lt1"/>
              </a:solidFill>
            </a:endParaRPr>
          </a:p>
          <a:p>
            <a:pPr marL="0" lvl="0" indent="0" algn="ctr" rtl="0">
              <a:lnSpc>
                <a:spcPct val="90000"/>
              </a:lnSpc>
              <a:spcBef>
                <a:spcPts val="1000"/>
              </a:spcBef>
              <a:spcAft>
                <a:spcPts val="0"/>
              </a:spcAft>
              <a:buClr>
                <a:schemeClr val="lt1"/>
              </a:buClr>
              <a:buSzPts val="4000"/>
              <a:buNone/>
            </a:pPr>
            <a:endParaRPr sz="4000" b="1" i="1" dirty="0">
              <a:solidFill>
                <a:schemeClr val="lt1"/>
              </a:solidFill>
            </a:endParaRPr>
          </a:p>
          <a:p>
            <a:pPr marL="0" lvl="0" indent="0" algn="ctr" rtl="0">
              <a:lnSpc>
                <a:spcPct val="90000"/>
              </a:lnSpc>
              <a:spcBef>
                <a:spcPts val="1000"/>
              </a:spcBef>
              <a:spcAft>
                <a:spcPts val="0"/>
              </a:spcAft>
              <a:buClr>
                <a:schemeClr val="lt1"/>
              </a:buClr>
              <a:buSzPts val="4000"/>
              <a:buNone/>
            </a:pPr>
            <a:r>
              <a:rPr lang="en-US" sz="3500" b="1" i="1" dirty="0">
                <a:solidFill>
                  <a:schemeClr val="bg1"/>
                </a:solidFill>
              </a:rPr>
              <a:t>«</a:t>
            </a:r>
            <a:r>
              <a:rPr lang="el-GR" sz="3500" b="1" i="1" dirty="0">
                <a:solidFill>
                  <a:schemeClr val="bg1"/>
                </a:solidFill>
              </a:rPr>
              <a:t>Αθλητισμός με Αξίες χωρίς Ουσίες»</a:t>
            </a:r>
            <a:endParaRPr sz="3500" b="1" i="1" dirty="0">
              <a:solidFill>
                <a:schemeClr val="bg1"/>
              </a:solidFill>
            </a:endParaRPr>
          </a:p>
        </p:txBody>
      </p:sp>
      <p:pic>
        <p:nvPicPr>
          <p:cNvPr id="86" name="Google Shape;86;p1"/>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46"/>
        <p:cNvGrpSpPr/>
        <p:nvPr/>
      </p:nvGrpSpPr>
      <p:grpSpPr>
        <a:xfrm>
          <a:off x="0" y="0"/>
          <a:ext cx="0" cy="0"/>
          <a:chOff x="0" y="0"/>
          <a:chExt cx="0" cy="0"/>
        </a:xfrm>
      </p:grpSpPr>
      <p:sp>
        <p:nvSpPr>
          <p:cNvPr id="147" name="Google Shape;147;p10"/>
          <p:cNvSpPr txBox="1">
            <a:spLocks noGrp="1"/>
          </p:cNvSpPr>
          <p:nvPr>
            <p:ph type="title"/>
          </p:nvPr>
        </p:nvSpPr>
        <p:spPr>
          <a:xfrm>
            <a:off x="768485" y="87549"/>
            <a:ext cx="10585315" cy="75242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Κλείνοντας την διάλεξη αυτή…</a:t>
            </a:r>
            <a:br>
              <a:rPr lang="el-GR">
                <a:solidFill>
                  <a:schemeClr val="lt1"/>
                </a:solidFill>
              </a:rPr>
            </a:br>
            <a:endParaRPr>
              <a:solidFill>
                <a:schemeClr val="lt1"/>
              </a:solidFill>
            </a:endParaRPr>
          </a:p>
        </p:txBody>
      </p:sp>
      <p:sp>
        <p:nvSpPr>
          <p:cNvPr id="148" name="Google Shape;148;p10"/>
          <p:cNvSpPr txBox="1">
            <a:spLocks noGrp="1"/>
          </p:cNvSpPr>
          <p:nvPr>
            <p:ph type="body" idx="1"/>
          </p:nvPr>
        </p:nvSpPr>
        <p:spPr>
          <a:xfrm>
            <a:off x="768485" y="1318437"/>
            <a:ext cx="10585315" cy="410416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’’Ηθικός άνθρωπος είναι εκείνος που πιστεύει στη δικαιοσύνη, στο σεβασμό των κανόνων, στη συνεργασία και τον τίμιο αγώνα και που διατηρεί την ηθική του ακεραιότητα μέσω των λόγων και των πράξεων του.’’</a:t>
            </a:r>
            <a:endParaRPr/>
          </a:p>
          <a:p>
            <a:pPr marL="0" lvl="0" indent="0" algn="l" rtl="0">
              <a:lnSpc>
                <a:spcPct val="90000"/>
              </a:lnSpc>
              <a:spcBef>
                <a:spcPts val="0"/>
              </a:spcBef>
              <a:spcAft>
                <a:spcPts val="0"/>
              </a:spcAft>
              <a:buNone/>
            </a:pPr>
            <a:endParaRPr/>
          </a:p>
          <a:p>
            <a:pPr marL="0" lvl="0" indent="0" algn="l" rtl="0">
              <a:lnSpc>
                <a:spcPct val="90000"/>
              </a:lnSpc>
              <a:spcBef>
                <a:spcPts val="0"/>
              </a:spcBef>
              <a:spcAft>
                <a:spcPts val="0"/>
              </a:spcAft>
              <a:buNone/>
            </a:pPr>
            <a:endParaRPr/>
          </a:p>
          <a:p>
            <a:pPr marL="0" lvl="0" indent="0" algn="l" rtl="0">
              <a:lnSpc>
                <a:spcPct val="90000"/>
              </a:lnSpc>
              <a:spcBef>
                <a:spcPts val="1000"/>
              </a:spcBef>
              <a:spcAft>
                <a:spcPts val="0"/>
              </a:spcAft>
              <a:buClr>
                <a:schemeClr val="dk1"/>
              </a:buClr>
              <a:buSzPts val="2800"/>
              <a:buNone/>
            </a:pPr>
            <a:r>
              <a:rPr lang="el-GR"/>
              <a:t> Σας ευχαριστώ πολύ!!</a:t>
            </a:r>
            <a:endParaRPr/>
          </a:p>
          <a:p>
            <a:pPr marL="228600" lvl="0" indent="-50800" algn="l" rtl="0">
              <a:lnSpc>
                <a:spcPct val="90000"/>
              </a:lnSpc>
              <a:spcBef>
                <a:spcPts val="1000"/>
              </a:spcBef>
              <a:spcAft>
                <a:spcPts val="0"/>
              </a:spcAft>
              <a:buClr>
                <a:schemeClr val="dk1"/>
              </a:buClr>
              <a:buSzPts val="2800"/>
              <a:buNone/>
            </a:pPr>
            <a:endParaRPr/>
          </a:p>
        </p:txBody>
      </p:sp>
      <p:pic>
        <p:nvPicPr>
          <p:cNvPr id="149" name="Google Shape;149;p10"/>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0"/>
        <p:cNvGrpSpPr/>
        <p:nvPr/>
      </p:nvGrpSpPr>
      <p:grpSpPr>
        <a:xfrm>
          <a:off x="0" y="0"/>
          <a:ext cx="0" cy="0"/>
          <a:chOff x="0" y="0"/>
          <a:chExt cx="0" cy="0"/>
        </a:xfrm>
      </p:grpSpPr>
      <p:sp>
        <p:nvSpPr>
          <p:cNvPr id="91" name="Google Shape;91;p2"/>
          <p:cNvSpPr txBox="1">
            <a:spLocks noGrp="1"/>
          </p:cNvSpPr>
          <p:nvPr>
            <p:ph type="title"/>
          </p:nvPr>
        </p:nvSpPr>
        <p:spPr>
          <a:xfrm>
            <a:off x="838200" y="365125"/>
            <a:ext cx="10515600" cy="666007"/>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Γιατί είμαστε εδώ</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92" name="Google Shape;92;p2"/>
          <p:cNvSpPr txBox="1">
            <a:spLocks noGrp="1"/>
          </p:cNvSpPr>
          <p:nvPr>
            <p:ph type="body" idx="1"/>
          </p:nvPr>
        </p:nvSpPr>
        <p:spPr>
          <a:xfrm>
            <a:off x="838200" y="1400783"/>
            <a:ext cx="10515600" cy="477618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Ποιος είμαι;</a:t>
            </a:r>
            <a:endParaRPr/>
          </a:p>
          <a:p>
            <a:pPr marL="228600" lvl="0" indent="-228600" algn="l" rtl="0">
              <a:lnSpc>
                <a:spcPct val="90000"/>
              </a:lnSpc>
              <a:spcBef>
                <a:spcPts val="1000"/>
              </a:spcBef>
              <a:spcAft>
                <a:spcPts val="0"/>
              </a:spcAft>
              <a:buClr>
                <a:schemeClr val="dk1"/>
              </a:buClr>
              <a:buSzPts val="2800"/>
              <a:buChar char="•"/>
            </a:pPr>
            <a:r>
              <a:rPr lang="el-GR"/>
              <a:t>Τι εκπροσωπώ;</a:t>
            </a:r>
            <a:endParaRPr/>
          </a:p>
          <a:p>
            <a:pPr marL="228600" lvl="0" indent="-228600" algn="l" rtl="0">
              <a:lnSpc>
                <a:spcPct val="90000"/>
              </a:lnSpc>
              <a:spcBef>
                <a:spcPts val="1000"/>
              </a:spcBef>
              <a:spcAft>
                <a:spcPts val="0"/>
              </a:spcAft>
              <a:buClr>
                <a:schemeClr val="dk1"/>
              </a:buClr>
              <a:buSzPts val="2800"/>
              <a:buChar char="•"/>
            </a:pPr>
            <a:r>
              <a:rPr lang="el-GR"/>
              <a:t>Γιατί είμαι εδώ;</a:t>
            </a:r>
            <a:endParaRPr/>
          </a:p>
          <a:p>
            <a:pPr marL="228600" lvl="0" indent="-228600" algn="l" rtl="0">
              <a:lnSpc>
                <a:spcPct val="90000"/>
              </a:lnSpc>
              <a:spcBef>
                <a:spcPts val="1000"/>
              </a:spcBef>
              <a:spcAft>
                <a:spcPts val="0"/>
              </a:spcAft>
              <a:buClr>
                <a:schemeClr val="dk1"/>
              </a:buClr>
              <a:buSzPts val="2800"/>
              <a:buChar char="•"/>
            </a:pPr>
            <a:r>
              <a:rPr lang="el-GR"/>
              <a:t>Πώς θα συμπορευτούμε;</a:t>
            </a:r>
            <a:endParaRPr/>
          </a:p>
          <a:p>
            <a:pPr marL="228600" lvl="0" indent="-228600" algn="l" rtl="0">
              <a:lnSpc>
                <a:spcPct val="90000"/>
              </a:lnSpc>
              <a:spcBef>
                <a:spcPts val="1000"/>
              </a:spcBef>
              <a:spcAft>
                <a:spcPts val="0"/>
              </a:spcAft>
              <a:buClr>
                <a:schemeClr val="dk1"/>
              </a:buClr>
              <a:buSzPts val="2800"/>
              <a:buChar char="•"/>
            </a:pPr>
            <a:r>
              <a:rPr lang="el-GR"/>
              <a:t>Τι σκοπό έχουν οι διαλέξεις;</a:t>
            </a:r>
            <a:endParaRPr/>
          </a:p>
        </p:txBody>
      </p:sp>
      <p:pic>
        <p:nvPicPr>
          <p:cNvPr id="93" name="Google Shape;93;p2"/>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97"/>
        <p:cNvGrpSpPr/>
        <p:nvPr/>
      </p:nvGrpSpPr>
      <p:grpSpPr>
        <a:xfrm>
          <a:off x="0" y="0"/>
          <a:ext cx="0" cy="0"/>
          <a:chOff x="0" y="0"/>
          <a:chExt cx="0" cy="0"/>
        </a:xfrm>
      </p:grpSpPr>
      <p:sp>
        <p:nvSpPr>
          <p:cNvPr id="98" name="Google Shape;98;p3"/>
          <p:cNvSpPr txBox="1">
            <a:spLocks noGrp="1"/>
          </p:cNvSpPr>
          <p:nvPr>
            <p:ph type="title"/>
          </p:nvPr>
        </p:nvSpPr>
        <p:spPr>
          <a:xfrm>
            <a:off x="768485" y="87549"/>
            <a:ext cx="10585315" cy="593489"/>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Τι είναι το ήθος του αγώνα</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99" name="Google Shape;99;p3"/>
          <p:cNvSpPr txBox="1">
            <a:spLocks noGrp="1"/>
          </p:cNvSpPr>
          <p:nvPr>
            <p:ph type="body" idx="1"/>
          </p:nvPr>
        </p:nvSpPr>
        <p:spPr>
          <a:xfrm>
            <a:off x="768485" y="1138136"/>
            <a:ext cx="10585315" cy="4562273"/>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l-GR"/>
              <a:t>Αγωνίζομαι με βάση το ήθος του αγώνα σημαίνει να ακολουθώ τους </a:t>
            </a:r>
            <a:endParaRPr/>
          </a:p>
          <a:p>
            <a:pPr marL="0" lvl="0" indent="0" algn="l" rtl="0">
              <a:lnSpc>
                <a:spcPct val="90000"/>
              </a:lnSpc>
              <a:spcBef>
                <a:spcPts val="1000"/>
              </a:spcBef>
              <a:spcAft>
                <a:spcPts val="0"/>
              </a:spcAft>
              <a:buClr>
                <a:schemeClr val="dk1"/>
              </a:buClr>
              <a:buSzPts val="2800"/>
              <a:buNone/>
            </a:pPr>
            <a:r>
              <a:rPr lang="el-GR"/>
              <a:t>Γραπτούς και άγραφους κανόνες.</a:t>
            </a:r>
            <a:endParaRPr/>
          </a:p>
          <a:p>
            <a:pPr marL="228600" lvl="0" indent="-228600" algn="l" rtl="0">
              <a:lnSpc>
                <a:spcPct val="90000"/>
              </a:lnSpc>
              <a:spcBef>
                <a:spcPts val="1000"/>
              </a:spcBef>
              <a:spcAft>
                <a:spcPts val="0"/>
              </a:spcAft>
              <a:buClr>
                <a:schemeClr val="dk1"/>
              </a:buClr>
              <a:buSzPts val="2800"/>
              <a:buChar char="•"/>
            </a:pPr>
            <a:r>
              <a:rPr lang="el-GR"/>
              <a:t>Γραπτοί κανόνες είναι οι κανονισμοί που διέπουν το συγκεκριμένο άθλημα αλλά και οι κώδικες του WADA</a:t>
            </a:r>
            <a:endParaRPr/>
          </a:p>
          <a:p>
            <a:pPr marL="228600" lvl="0" indent="-228600" algn="l" rtl="0">
              <a:lnSpc>
                <a:spcPct val="90000"/>
              </a:lnSpc>
              <a:spcBef>
                <a:spcPts val="1000"/>
              </a:spcBef>
              <a:spcAft>
                <a:spcPts val="0"/>
              </a:spcAft>
              <a:buClr>
                <a:schemeClr val="dk1"/>
              </a:buClr>
              <a:buSzPts val="2800"/>
              <a:buChar char="•"/>
            </a:pPr>
            <a:r>
              <a:rPr lang="el-GR"/>
              <a:t>Παράδειγμα άγραφων κανόνων:</a:t>
            </a:r>
            <a:endParaRPr/>
          </a:p>
          <a:p>
            <a:pPr marL="514350" lvl="0" indent="-514350" algn="l" rtl="0">
              <a:lnSpc>
                <a:spcPct val="90000"/>
              </a:lnSpc>
              <a:spcBef>
                <a:spcPts val="1000"/>
              </a:spcBef>
              <a:spcAft>
                <a:spcPts val="0"/>
              </a:spcAft>
              <a:buClr>
                <a:schemeClr val="dk1"/>
              </a:buClr>
              <a:buSzPts val="2800"/>
              <a:buFont typeface="Calibri"/>
              <a:buAutoNum type="arabicPeriod"/>
            </a:pPr>
            <a:r>
              <a:rPr lang="el-GR"/>
              <a:t>Σε περίπτωση τραυματισμού αθλητή στο ποδόσφαιρο που βγάζουν την μπάλα πλάγιο για να εισέλθει ο γιατρός και μετέπειτα επιστρέφεται η μπάλα στην ομάδα που την έβγαλε πλάγιο </a:t>
            </a:r>
            <a:endParaRPr/>
          </a:p>
          <a:p>
            <a:pPr marL="514350" lvl="0" indent="-514350" algn="l" rtl="0">
              <a:lnSpc>
                <a:spcPct val="90000"/>
              </a:lnSpc>
              <a:spcBef>
                <a:spcPts val="1000"/>
              </a:spcBef>
              <a:spcAft>
                <a:spcPts val="0"/>
              </a:spcAft>
              <a:buClr>
                <a:schemeClr val="dk1"/>
              </a:buClr>
              <a:buSzPts val="2800"/>
              <a:buFont typeface="Calibri"/>
              <a:buAutoNum type="arabicPeriod"/>
            </a:pPr>
            <a:r>
              <a:rPr lang="el-GR"/>
              <a:t>Στο μπάσκετ να μην εκδηλώσει επίθεση στα τελευταία δευτερόλεπτα η ομάδα που έχει κερδίσει τον αγώνα</a:t>
            </a:r>
            <a:endParaRPr/>
          </a:p>
        </p:txBody>
      </p:sp>
      <p:pic>
        <p:nvPicPr>
          <p:cNvPr id="100" name="Google Shape;100;p3"/>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04"/>
        <p:cNvGrpSpPr/>
        <p:nvPr/>
      </p:nvGrpSpPr>
      <p:grpSpPr>
        <a:xfrm>
          <a:off x="0" y="0"/>
          <a:ext cx="0" cy="0"/>
          <a:chOff x="0" y="0"/>
          <a:chExt cx="0" cy="0"/>
        </a:xfrm>
      </p:grpSpPr>
      <p:sp>
        <p:nvSpPr>
          <p:cNvPr id="105" name="Google Shape;105;p4"/>
          <p:cNvSpPr txBox="1">
            <a:spLocks noGrp="1"/>
          </p:cNvSpPr>
          <p:nvPr>
            <p:ph type="title"/>
          </p:nvPr>
        </p:nvSpPr>
        <p:spPr>
          <a:xfrm>
            <a:off x="768485" y="87549"/>
            <a:ext cx="10585315" cy="773688"/>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Πώς μπορεί κάποιος να αντιληφθεί το ήθος του αγώνα</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06" name="Google Shape;106;p4"/>
          <p:cNvSpPr txBox="1">
            <a:spLocks noGrp="1"/>
          </p:cNvSpPr>
          <p:nvPr>
            <p:ph type="body" idx="1"/>
          </p:nvPr>
        </p:nvSpPr>
        <p:spPr>
          <a:xfrm>
            <a:off x="768485" y="1765005"/>
            <a:ext cx="10585315" cy="393540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Να αντιλαμβάνεται τις αξίες του αθλητισμού.</a:t>
            </a:r>
            <a:endParaRPr/>
          </a:p>
          <a:p>
            <a:pPr marL="228600" lvl="0" indent="-228600" algn="l" rtl="0">
              <a:lnSpc>
                <a:spcPct val="90000"/>
              </a:lnSpc>
              <a:spcBef>
                <a:spcPts val="1000"/>
              </a:spcBef>
              <a:spcAft>
                <a:spcPts val="0"/>
              </a:spcAft>
              <a:buClr>
                <a:schemeClr val="dk1"/>
              </a:buClr>
              <a:buSzPts val="2800"/>
              <a:buChar char="•"/>
            </a:pPr>
            <a:r>
              <a:rPr lang="el-GR"/>
              <a:t>Να έχει προσωπικό ήθος που δημιουργείται με βάση τις προσωπικές του αξίες.</a:t>
            </a:r>
            <a:endParaRPr/>
          </a:p>
          <a:p>
            <a:pPr marL="228600" lvl="0" indent="-228600" algn="l" rtl="0">
              <a:lnSpc>
                <a:spcPct val="90000"/>
              </a:lnSpc>
              <a:spcBef>
                <a:spcPts val="1000"/>
              </a:spcBef>
              <a:spcAft>
                <a:spcPts val="0"/>
              </a:spcAft>
              <a:buClr>
                <a:schemeClr val="dk1"/>
              </a:buClr>
              <a:buSzPts val="2800"/>
              <a:buChar char="•"/>
            </a:pPr>
            <a:r>
              <a:rPr lang="el-GR"/>
              <a:t>Να αντιλαμβάνεται την ταύτιση προσωπικών αξιών με τις αξίες του αθλητισμού.</a:t>
            </a:r>
            <a:endParaRPr/>
          </a:p>
          <a:p>
            <a:pPr marL="228600" lvl="0" indent="-50800" algn="l" rtl="0">
              <a:lnSpc>
                <a:spcPct val="90000"/>
              </a:lnSpc>
              <a:spcBef>
                <a:spcPts val="1000"/>
              </a:spcBef>
              <a:spcAft>
                <a:spcPts val="0"/>
              </a:spcAft>
              <a:buClr>
                <a:schemeClr val="dk1"/>
              </a:buClr>
              <a:buSzPts val="2800"/>
              <a:buNone/>
            </a:pPr>
            <a:endParaRPr/>
          </a:p>
        </p:txBody>
      </p:sp>
      <p:pic>
        <p:nvPicPr>
          <p:cNvPr id="107" name="Google Shape;107;p4"/>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11"/>
        <p:cNvGrpSpPr/>
        <p:nvPr/>
      </p:nvGrpSpPr>
      <p:grpSpPr>
        <a:xfrm>
          <a:off x="0" y="0"/>
          <a:ext cx="0" cy="0"/>
          <a:chOff x="0" y="0"/>
          <a:chExt cx="0" cy="0"/>
        </a:xfrm>
      </p:grpSpPr>
      <p:sp>
        <p:nvSpPr>
          <p:cNvPr id="112" name="Google Shape;112;p5"/>
          <p:cNvSpPr txBox="1">
            <a:spLocks noGrp="1"/>
          </p:cNvSpPr>
          <p:nvPr>
            <p:ph type="title"/>
          </p:nvPr>
        </p:nvSpPr>
        <p:spPr>
          <a:xfrm>
            <a:off x="768485" y="87549"/>
            <a:ext cx="10585315" cy="1070042"/>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Βασικές Αξίες του ανθρώπου για την ανάπτυξη προσωπικής ηθικής</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13" name="Google Shape;113;p5"/>
          <p:cNvSpPr txBox="1">
            <a:spLocks noGrp="1"/>
          </p:cNvSpPr>
          <p:nvPr>
            <p:ph type="body" idx="1"/>
          </p:nvPr>
        </p:nvSpPr>
        <p:spPr>
          <a:xfrm>
            <a:off x="768485" y="1765005"/>
            <a:ext cx="10585315" cy="3935404"/>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Σεβασμός στον συνάνθρωπο</a:t>
            </a:r>
            <a:endParaRPr/>
          </a:p>
          <a:p>
            <a:pPr marL="228600" lvl="0" indent="-228600" algn="l" rtl="0">
              <a:lnSpc>
                <a:spcPct val="90000"/>
              </a:lnSpc>
              <a:spcBef>
                <a:spcPts val="1000"/>
              </a:spcBef>
              <a:spcAft>
                <a:spcPts val="0"/>
              </a:spcAft>
              <a:buClr>
                <a:schemeClr val="dk1"/>
              </a:buClr>
              <a:buSzPts val="2800"/>
              <a:buChar char="•"/>
            </a:pPr>
            <a:r>
              <a:rPr lang="el-GR"/>
              <a:t>Δικαιοσύνη</a:t>
            </a:r>
            <a:endParaRPr/>
          </a:p>
          <a:p>
            <a:pPr marL="228600" lvl="0" indent="-228600" algn="l" rtl="0">
              <a:lnSpc>
                <a:spcPct val="90000"/>
              </a:lnSpc>
              <a:spcBef>
                <a:spcPts val="1000"/>
              </a:spcBef>
              <a:spcAft>
                <a:spcPts val="0"/>
              </a:spcAft>
              <a:buClr>
                <a:schemeClr val="dk1"/>
              </a:buClr>
              <a:buSzPts val="2800"/>
              <a:buChar char="•"/>
            </a:pPr>
            <a:r>
              <a:rPr lang="el-GR"/>
              <a:t>Αυτοσεβασμός</a:t>
            </a:r>
            <a:endParaRPr/>
          </a:p>
          <a:p>
            <a:pPr marL="0" lvl="0" indent="0" algn="l" rtl="0">
              <a:lnSpc>
                <a:spcPct val="90000"/>
              </a:lnSpc>
              <a:spcBef>
                <a:spcPts val="1000"/>
              </a:spcBef>
              <a:spcAft>
                <a:spcPts val="0"/>
              </a:spcAft>
              <a:buClr>
                <a:schemeClr val="dk1"/>
              </a:buClr>
              <a:buSzPts val="2800"/>
              <a:buNone/>
            </a:pPr>
            <a:r>
              <a:rPr lang="el-GR"/>
              <a:t>Σημαντικό είναι να τονιστεί ότι οι αξίες αυτές δεν πρέπει να  ποδοπατιούνται για οικονομικά ανταλλάγματα και δόξα</a:t>
            </a:r>
            <a:endParaRPr/>
          </a:p>
          <a:p>
            <a:pPr marL="0" lvl="0" indent="0" algn="l" rtl="0">
              <a:lnSpc>
                <a:spcPct val="90000"/>
              </a:lnSpc>
              <a:spcBef>
                <a:spcPts val="1000"/>
              </a:spcBef>
              <a:spcAft>
                <a:spcPts val="0"/>
              </a:spcAft>
              <a:buClr>
                <a:schemeClr val="dk1"/>
              </a:buClr>
              <a:buSzPts val="2800"/>
              <a:buNone/>
            </a:pPr>
            <a:r>
              <a:rPr lang="el-GR"/>
              <a:t>Όπως είπε και ο Αριστοτέλης ‘’ Η προσωπική μας ηθική επηρεάζεται και από τις αξίες μας αλλά και από τις καταστάσεις  όταν κληθούμε να λάβουμε αποφάσεις’’</a:t>
            </a:r>
            <a:endParaRPr/>
          </a:p>
        </p:txBody>
      </p:sp>
      <p:pic>
        <p:nvPicPr>
          <p:cNvPr id="114" name="Google Shape;114;p5"/>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18"/>
        <p:cNvGrpSpPr/>
        <p:nvPr/>
      </p:nvGrpSpPr>
      <p:grpSpPr>
        <a:xfrm>
          <a:off x="0" y="0"/>
          <a:ext cx="0" cy="0"/>
          <a:chOff x="0" y="0"/>
          <a:chExt cx="0" cy="0"/>
        </a:xfrm>
      </p:grpSpPr>
      <p:sp>
        <p:nvSpPr>
          <p:cNvPr id="119" name="Google Shape;119;p6"/>
          <p:cNvSpPr txBox="1">
            <a:spLocks noGrp="1"/>
          </p:cNvSpPr>
          <p:nvPr>
            <p:ph type="title"/>
          </p:nvPr>
        </p:nvSpPr>
        <p:spPr>
          <a:xfrm>
            <a:off x="768485" y="87548"/>
            <a:ext cx="10585315" cy="88001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Αξίες του αθλητισμού</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20" name="Google Shape;120;p6"/>
          <p:cNvSpPr txBox="1">
            <a:spLocks noGrp="1"/>
          </p:cNvSpPr>
          <p:nvPr>
            <p:ph type="body" idx="1"/>
          </p:nvPr>
        </p:nvSpPr>
        <p:spPr>
          <a:xfrm>
            <a:off x="768485" y="1127051"/>
            <a:ext cx="10585315" cy="457335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Σεβασμός στον συνάνθρωπο</a:t>
            </a:r>
            <a:endParaRPr/>
          </a:p>
          <a:p>
            <a:pPr marL="228600" lvl="0" indent="-228600" algn="l" rtl="0">
              <a:lnSpc>
                <a:spcPct val="90000"/>
              </a:lnSpc>
              <a:spcBef>
                <a:spcPts val="1000"/>
              </a:spcBef>
              <a:spcAft>
                <a:spcPts val="0"/>
              </a:spcAft>
              <a:buClr>
                <a:schemeClr val="dk1"/>
              </a:buClr>
              <a:buSzPts val="2800"/>
              <a:buChar char="•"/>
            </a:pPr>
            <a:r>
              <a:rPr lang="el-GR"/>
              <a:t>Δικαιοσύνη</a:t>
            </a:r>
            <a:endParaRPr/>
          </a:p>
          <a:p>
            <a:pPr marL="228600" lvl="0" indent="-228600" algn="l" rtl="0">
              <a:lnSpc>
                <a:spcPct val="90000"/>
              </a:lnSpc>
              <a:spcBef>
                <a:spcPts val="1000"/>
              </a:spcBef>
              <a:spcAft>
                <a:spcPts val="0"/>
              </a:spcAft>
              <a:buClr>
                <a:schemeClr val="dk1"/>
              </a:buClr>
              <a:buSzPts val="2800"/>
              <a:buChar char="•"/>
            </a:pPr>
            <a:r>
              <a:rPr lang="el-GR"/>
              <a:t>Αυτοσεβασμός</a:t>
            </a:r>
            <a:endParaRPr/>
          </a:p>
          <a:p>
            <a:pPr marL="0" lvl="0" indent="0" algn="l" rtl="0">
              <a:lnSpc>
                <a:spcPct val="90000"/>
              </a:lnSpc>
              <a:spcBef>
                <a:spcPts val="1000"/>
              </a:spcBef>
              <a:spcAft>
                <a:spcPts val="0"/>
              </a:spcAft>
              <a:buClr>
                <a:schemeClr val="dk1"/>
              </a:buClr>
              <a:buSzPts val="2800"/>
              <a:buNone/>
            </a:pPr>
            <a:r>
              <a:rPr lang="el-GR"/>
              <a:t>Το γνωστό και χιλιοειπωμένο ευ αγωνίζεσθαι.</a:t>
            </a:r>
            <a:endParaRPr/>
          </a:p>
          <a:p>
            <a:pPr marL="0" lvl="0" indent="0" algn="l" rtl="0">
              <a:lnSpc>
                <a:spcPct val="90000"/>
              </a:lnSpc>
              <a:spcBef>
                <a:spcPts val="1000"/>
              </a:spcBef>
              <a:spcAft>
                <a:spcPts val="0"/>
              </a:spcAft>
              <a:buClr>
                <a:schemeClr val="dk1"/>
              </a:buClr>
              <a:buSzPts val="2800"/>
              <a:buNone/>
            </a:pPr>
            <a:r>
              <a:rPr lang="el-GR"/>
              <a:t>Οι αξίες του αθλητισμού δεν είναι τίποτα παραπάνω από τις πανανθρώπινες αξίες εκπεφρασμένες στα πλαίσια του σωματικού και πνευματικού συναγωνισμού.</a:t>
            </a:r>
            <a:endParaRPr/>
          </a:p>
          <a:p>
            <a:pPr marL="0" lvl="0" indent="0" algn="l" rtl="0">
              <a:lnSpc>
                <a:spcPct val="90000"/>
              </a:lnSpc>
              <a:spcBef>
                <a:spcPts val="1000"/>
              </a:spcBef>
              <a:spcAft>
                <a:spcPts val="0"/>
              </a:spcAft>
              <a:buClr>
                <a:schemeClr val="dk1"/>
              </a:buClr>
              <a:buSzPts val="2800"/>
              <a:buNone/>
            </a:pPr>
            <a:r>
              <a:rPr lang="el-GR"/>
              <a:t>Άλλωστε το ήθος της πλειοψηφίας των ανθρώπων δημιούργησε το ήθος του αγώνα.</a:t>
            </a:r>
            <a:endParaRPr/>
          </a:p>
        </p:txBody>
      </p:sp>
      <p:pic>
        <p:nvPicPr>
          <p:cNvPr id="121" name="Google Shape;121;p6"/>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25"/>
        <p:cNvGrpSpPr/>
        <p:nvPr/>
      </p:nvGrpSpPr>
      <p:grpSpPr>
        <a:xfrm>
          <a:off x="0" y="0"/>
          <a:ext cx="0" cy="0"/>
          <a:chOff x="0" y="0"/>
          <a:chExt cx="0" cy="0"/>
        </a:xfrm>
      </p:grpSpPr>
      <p:sp>
        <p:nvSpPr>
          <p:cNvPr id="126" name="Google Shape;126;p7"/>
          <p:cNvSpPr txBox="1">
            <a:spLocks noGrp="1"/>
          </p:cNvSpPr>
          <p:nvPr>
            <p:ph type="title"/>
          </p:nvPr>
        </p:nvSpPr>
        <p:spPr>
          <a:xfrm>
            <a:off x="768485" y="87548"/>
            <a:ext cx="10585315" cy="837485"/>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Παραδείγματα Ευ Αγωνίζεσθαι</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27" name="Google Shape;127;p7"/>
          <p:cNvSpPr txBox="1">
            <a:spLocks noGrp="1"/>
          </p:cNvSpPr>
          <p:nvPr>
            <p:ph type="body" idx="1"/>
          </p:nvPr>
        </p:nvSpPr>
        <p:spPr>
          <a:xfrm>
            <a:off x="768485" y="1127051"/>
            <a:ext cx="10585315" cy="457335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l-GR"/>
              <a:t>Μεταφορά του τραυματισμένου ανταγωνιστή σου στην γραμμή τερματισμού σε μαραθώνιο</a:t>
            </a:r>
            <a:endParaRPr/>
          </a:p>
          <a:p>
            <a:pPr marL="228600" lvl="0" indent="-228600" algn="l" rtl="0">
              <a:lnSpc>
                <a:spcPct val="90000"/>
              </a:lnSpc>
              <a:spcBef>
                <a:spcPts val="1000"/>
              </a:spcBef>
              <a:spcAft>
                <a:spcPts val="0"/>
              </a:spcAft>
              <a:buClr>
                <a:schemeClr val="dk1"/>
              </a:buClr>
              <a:buSzPts val="2800"/>
              <a:buChar char="•"/>
            </a:pPr>
            <a:r>
              <a:rPr lang="el-GR"/>
              <a:t>Να προπονήστε και να αγωνίζεστε χωρίς την χρήση αναβολικών και να δίνεις τον καλύτερο σου εαυτό για να έχει ο ανταγωνιστής του τον καλύτερο δυνατό αντίπαλο και να γίνεται και ο ίδιος καλύτερος</a:t>
            </a:r>
            <a:endParaRPr/>
          </a:p>
          <a:p>
            <a:pPr marL="228600" lvl="0" indent="-228600" algn="l" rtl="0">
              <a:lnSpc>
                <a:spcPct val="90000"/>
              </a:lnSpc>
              <a:spcBef>
                <a:spcPts val="1000"/>
              </a:spcBef>
              <a:spcAft>
                <a:spcPts val="0"/>
              </a:spcAft>
              <a:buClr>
                <a:schemeClr val="dk1"/>
              </a:buClr>
              <a:buSzPts val="2800"/>
              <a:buChar char="•"/>
            </a:pPr>
            <a:r>
              <a:rPr lang="el-GR"/>
              <a:t>Στα ομαδικά αθλήματα να ενθαρρύνεις τους συμπαίκτες σου και να τους κάνεις καλύτερους ανθρώπους και αθλητές</a:t>
            </a: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pic>
        <p:nvPicPr>
          <p:cNvPr id="128" name="Google Shape;128;p7"/>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2"/>
        <p:cNvGrpSpPr/>
        <p:nvPr/>
      </p:nvGrpSpPr>
      <p:grpSpPr>
        <a:xfrm>
          <a:off x="0" y="0"/>
          <a:ext cx="0" cy="0"/>
          <a:chOff x="0" y="0"/>
          <a:chExt cx="0" cy="0"/>
        </a:xfrm>
      </p:grpSpPr>
      <p:sp>
        <p:nvSpPr>
          <p:cNvPr id="133" name="Google Shape;133;p8"/>
          <p:cNvSpPr txBox="1">
            <a:spLocks noGrp="1"/>
          </p:cNvSpPr>
          <p:nvPr>
            <p:ph type="title"/>
          </p:nvPr>
        </p:nvSpPr>
        <p:spPr>
          <a:xfrm>
            <a:off x="768485" y="87549"/>
            <a:ext cx="10585315" cy="75242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Συμπεριφορές ενάντια στο Ευ Αγωνίζεστε</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34" name="Google Shape;134;p8"/>
          <p:cNvSpPr txBox="1">
            <a:spLocks noGrp="1"/>
          </p:cNvSpPr>
          <p:nvPr>
            <p:ph type="body" idx="1"/>
          </p:nvPr>
        </p:nvSpPr>
        <p:spPr>
          <a:xfrm>
            <a:off x="768485" y="967563"/>
            <a:ext cx="10585315" cy="4732846"/>
          </a:xfrm>
          <a:prstGeom prst="rect">
            <a:avLst/>
          </a:prstGeom>
          <a:noFill/>
          <a:ln>
            <a:noFill/>
          </a:ln>
        </p:spPr>
        <p:txBody>
          <a:bodyPr spcFirstLastPara="1" wrap="square" lIns="91425" tIns="45700" rIns="91425" bIns="45700" anchor="t" anchorCtr="0">
            <a:normAutofit lnSpcReduction="10000"/>
          </a:bodyPr>
          <a:lstStyle/>
          <a:p>
            <a:pPr marL="0" lvl="0" indent="0" algn="l" rtl="0">
              <a:lnSpc>
                <a:spcPct val="90000"/>
              </a:lnSpc>
              <a:spcBef>
                <a:spcPts val="0"/>
              </a:spcBef>
              <a:spcAft>
                <a:spcPts val="0"/>
              </a:spcAft>
              <a:buClr>
                <a:schemeClr val="dk1"/>
              </a:buClr>
              <a:buSzPts val="2800"/>
              <a:buNone/>
            </a:pPr>
            <a:r>
              <a:rPr lang="el-GR"/>
              <a:t>Τι όμως είναι ενάντια στο ήθος του αγώνα και στις αξίες του αθλητισμού και της κοινωνίας μας? Το να ‘’τελώ απάτη’’ και να μην τηρώ γραπτούς και άγραφους κανόνες του .Τι σημαίνει ‘’τελώ απάτη’’ να σας δώσω μερικά παραδείγματα για αυτό.</a:t>
            </a:r>
            <a:endParaRPr/>
          </a:p>
          <a:p>
            <a:pPr marL="228600" lvl="0" indent="-228600" algn="l" rtl="0">
              <a:lnSpc>
                <a:spcPct val="90000"/>
              </a:lnSpc>
              <a:spcBef>
                <a:spcPts val="1000"/>
              </a:spcBef>
              <a:spcAft>
                <a:spcPts val="0"/>
              </a:spcAft>
              <a:buClr>
                <a:schemeClr val="dk1"/>
              </a:buClr>
              <a:buSzPts val="2800"/>
              <a:buChar char="•"/>
            </a:pPr>
            <a:r>
              <a:rPr lang="el-GR"/>
              <a:t>Το να μην αγωνίζομαι με όλες τις δυνάμεις μου </a:t>
            </a:r>
            <a:endParaRPr/>
          </a:p>
          <a:p>
            <a:pPr marL="228600" lvl="0" indent="-228600" algn="l" rtl="0">
              <a:lnSpc>
                <a:spcPct val="90000"/>
              </a:lnSpc>
              <a:spcBef>
                <a:spcPts val="1000"/>
              </a:spcBef>
              <a:spcAft>
                <a:spcPts val="0"/>
              </a:spcAft>
              <a:buClr>
                <a:schemeClr val="dk1"/>
              </a:buClr>
              <a:buSzPts val="2800"/>
              <a:buChar char="•"/>
            </a:pPr>
            <a:r>
              <a:rPr lang="el-GR"/>
              <a:t>Να έχω συνεννοηθεί να χάσω έναν αγώνα για τον οποιοδήποτε σκοπό(χρηματικό, εξυπηρέτηση)</a:t>
            </a:r>
            <a:endParaRPr/>
          </a:p>
          <a:p>
            <a:pPr marL="228600" lvl="0" indent="-228600" algn="l" rtl="0">
              <a:lnSpc>
                <a:spcPct val="90000"/>
              </a:lnSpc>
              <a:spcBef>
                <a:spcPts val="1000"/>
              </a:spcBef>
              <a:spcAft>
                <a:spcPts val="0"/>
              </a:spcAft>
              <a:buClr>
                <a:schemeClr val="dk1"/>
              </a:buClr>
              <a:buSzPts val="2800"/>
              <a:buChar char="•"/>
            </a:pPr>
            <a:r>
              <a:rPr lang="el-GR"/>
              <a:t>Και το να μην δίνω στον άλλο το δικαίωμα να έχει ίσες ευκαιρίες να αγωνιστεί .Μερικά παραδείγματα είναι μια διαιτησία που υποστηρίζει συγκεκριμένη ομάδα η χρήση απαγορευμένων ουσιών που μου δίνουν προβάδισμα αθλητικό μιας και ο άλλος αθλητής που δεν λαμβάνει αυτές τις ουσίες μειονεκτεί αγωνιστικά</a:t>
            </a:r>
            <a:endParaRPr/>
          </a:p>
          <a:p>
            <a:pPr marL="0" lvl="0" indent="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a:p>
            <a:pPr marL="228600" lvl="0" indent="-50800" algn="l" rtl="0">
              <a:lnSpc>
                <a:spcPct val="90000"/>
              </a:lnSpc>
              <a:spcBef>
                <a:spcPts val="1000"/>
              </a:spcBef>
              <a:spcAft>
                <a:spcPts val="0"/>
              </a:spcAft>
              <a:buClr>
                <a:schemeClr val="dk1"/>
              </a:buClr>
              <a:buSzPts val="2800"/>
              <a:buNone/>
            </a:pPr>
            <a:endParaRPr/>
          </a:p>
        </p:txBody>
      </p:sp>
      <p:pic>
        <p:nvPicPr>
          <p:cNvPr id="135" name="Google Shape;135;p8"/>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Shape 139"/>
        <p:cNvGrpSpPr/>
        <p:nvPr/>
      </p:nvGrpSpPr>
      <p:grpSpPr>
        <a:xfrm>
          <a:off x="0" y="0"/>
          <a:ext cx="0" cy="0"/>
          <a:chOff x="0" y="0"/>
          <a:chExt cx="0" cy="0"/>
        </a:xfrm>
      </p:grpSpPr>
      <p:sp>
        <p:nvSpPr>
          <p:cNvPr id="140" name="Google Shape;140;p9"/>
          <p:cNvSpPr txBox="1">
            <a:spLocks noGrp="1"/>
          </p:cNvSpPr>
          <p:nvPr>
            <p:ph type="title"/>
          </p:nvPr>
        </p:nvSpPr>
        <p:spPr>
          <a:xfrm>
            <a:off x="768485" y="87549"/>
            <a:ext cx="10585315" cy="752424"/>
          </a:xfrm>
          <a:prstGeom prst="rect">
            <a:avLst/>
          </a:prstGeom>
          <a:noFill/>
          <a:ln>
            <a:noFill/>
          </a:ln>
        </p:spPr>
        <p:txBody>
          <a:bodyPr spcFirstLastPara="1" wrap="square" lIns="91425" tIns="45700" rIns="91425" bIns="45700" anchor="ctr" anchorCtr="0">
            <a:normAutofit fontScale="90000"/>
          </a:bodyPr>
          <a:lstStyle/>
          <a:p>
            <a:pPr marL="0" lvl="0" indent="0" algn="l" rtl="0">
              <a:lnSpc>
                <a:spcPct val="90000"/>
              </a:lnSpc>
              <a:spcBef>
                <a:spcPts val="0"/>
              </a:spcBef>
              <a:spcAft>
                <a:spcPts val="0"/>
              </a:spcAft>
              <a:buClr>
                <a:schemeClr val="lt1"/>
              </a:buClr>
              <a:buSzPct val="100000"/>
              <a:buFont typeface="Calibri"/>
              <a:buNone/>
            </a:pP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
            </a:r>
            <a:br>
              <a:rPr lang="el-GR">
                <a:solidFill>
                  <a:schemeClr val="lt1"/>
                </a:solidFill>
              </a:rPr>
            </a:br>
            <a:r>
              <a:rPr lang="el-GR">
                <a:solidFill>
                  <a:schemeClr val="lt1"/>
                </a:solidFill>
              </a:rPr>
              <a:t>Το ντόπινγκ ώς μορφή ‘’απάτης’’</a:t>
            </a:r>
            <a:br>
              <a:rPr lang="el-GR">
                <a:solidFill>
                  <a:schemeClr val="lt1"/>
                </a:solidFill>
              </a:rPr>
            </a:br>
            <a:r>
              <a:rPr lang="el-GR">
                <a:solidFill>
                  <a:schemeClr val="lt1"/>
                </a:solidFill>
              </a:rPr>
              <a:t/>
            </a:r>
            <a:br>
              <a:rPr lang="el-GR">
                <a:solidFill>
                  <a:schemeClr val="lt1"/>
                </a:solidFill>
              </a:rPr>
            </a:br>
            <a:endParaRPr>
              <a:solidFill>
                <a:schemeClr val="lt1"/>
              </a:solidFill>
            </a:endParaRPr>
          </a:p>
        </p:txBody>
      </p:sp>
      <p:sp>
        <p:nvSpPr>
          <p:cNvPr id="141" name="Google Shape;141;p9"/>
          <p:cNvSpPr txBox="1">
            <a:spLocks noGrp="1"/>
          </p:cNvSpPr>
          <p:nvPr>
            <p:ph type="body" idx="1"/>
          </p:nvPr>
        </p:nvSpPr>
        <p:spPr>
          <a:xfrm>
            <a:off x="768485" y="1318437"/>
            <a:ext cx="10585315" cy="410416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ct val="100000"/>
              <a:buNone/>
            </a:pPr>
            <a:r>
              <a:rPr lang="el-GR"/>
              <a:t>Αντιλαμβανόμαστε και μόνοι μας πώς το ντόπινγκ είναι ενάντια στις προσωπικές μας αξίες, στις αξίες του αθλητισμού, αλλά και το ήθος του αγώνα.</a:t>
            </a:r>
            <a:endParaRPr/>
          </a:p>
          <a:p>
            <a:pPr marL="0" lvl="0" indent="0" algn="l" rtl="0">
              <a:lnSpc>
                <a:spcPct val="90000"/>
              </a:lnSpc>
              <a:spcBef>
                <a:spcPts val="1000"/>
              </a:spcBef>
              <a:spcAft>
                <a:spcPts val="0"/>
              </a:spcAft>
              <a:buClr>
                <a:schemeClr val="dk1"/>
              </a:buClr>
              <a:buSzPct val="100000"/>
              <a:buNone/>
            </a:pPr>
            <a:r>
              <a:rPr lang="el-GR"/>
              <a:t>Τώρα που οριοθετήσαμε γιατί είναι ενάντια στις ηθικές μας αξίες αλλά και στις αξίες του αθλητισμού, την επόμενη διδακτική ώρα θα μιλήσουμε για το ντόπινγκ.</a:t>
            </a:r>
            <a:endParaRPr/>
          </a:p>
          <a:p>
            <a:pPr marL="228600" lvl="0" indent="-215265" algn="l" rtl="0">
              <a:lnSpc>
                <a:spcPct val="90000"/>
              </a:lnSpc>
              <a:spcBef>
                <a:spcPts val="1000"/>
              </a:spcBef>
              <a:spcAft>
                <a:spcPts val="0"/>
              </a:spcAft>
              <a:buClr>
                <a:schemeClr val="dk1"/>
              </a:buClr>
              <a:buSzPct val="100000"/>
              <a:buChar char="•"/>
            </a:pPr>
            <a:r>
              <a:rPr lang="el-GR"/>
              <a:t>Σε ποιους απευθύνεται</a:t>
            </a:r>
            <a:endParaRPr/>
          </a:p>
          <a:p>
            <a:pPr marL="228600" lvl="0" indent="-215265" algn="l" rtl="0">
              <a:lnSpc>
                <a:spcPct val="90000"/>
              </a:lnSpc>
              <a:spcBef>
                <a:spcPts val="1000"/>
              </a:spcBef>
              <a:spcAft>
                <a:spcPts val="0"/>
              </a:spcAft>
              <a:buClr>
                <a:schemeClr val="dk1"/>
              </a:buClr>
              <a:buSzPct val="100000"/>
              <a:buChar char="•"/>
            </a:pPr>
            <a:r>
              <a:rPr lang="el-GR"/>
              <a:t>Συνέπειες του στην υγεία και στην κοινωνία</a:t>
            </a:r>
            <a:endParaRPr/>
          </a:p>
          <a:p>
            <a:pPr marL="228600" lvl="0" indent="-215265" algn="l" rtl="0">
              <a:lnSpc>
                <a:spcPct val="90000"/>
              </a:lnSpc>
              <a:spcBef>
                <a:spcPts val="1000"/>
              </a:spcBef>
              <a:spcAft>
                <a:spcPts val="0"/>
              </a:spcAft>
              <a:buClr>
                <a:schemeClr val="dk1"/>
              </a:buClr>
              <a:buSzPct val="100000"/>
              <a:buChar char="•"/>
            </a:pPr>
            <a:r>
              <a:rPr lang="el-GR"/>
              <a:t>Κίνητρα χρήσης απαγορευμένων ουσιών</a:t>
            </a:r>
            <a:endParaRPr/>
          </a:p>
          <a:p>
            <a:pPr marL="228600" lvl="0" indent="-50800" algn="l" rtl="0">
              <a:lnSpc>
                <a:spcPct val="90000"/>
              </a:lnSpc>
              <a:spcBef>
                <a:spcPts val="1000"/>
              </a:spcBef>
              <a:spcAft>
                <a:spcPts val="0"/>
              </a:spcAft>
              <a:buClr>
                <a:schemeClr val="dk1"/>
              </a:buClr>
              <a:buSzPct val="100000"/>
              <a:buNone/>
            </a:pPr>
            <a:endParaRPr/>
          </a:p>
          <a:p>
            <a:pPr marL="228600" lvl="0" indent="-50800" algn="l" rtl="0">
              <a:lnSpc>
                <a:spcPct val="90000"/>
              </a:lnSpc>
              <a:spcBef>
                <a:spcPts val="1000"/>
              </a:spcBef>
              <a:spcAft>
                <a:spcPts val="0"/>
              </a:spcAft>
              <a:buClr>
                <a:schemeClr val="dk1"/>
              </a:buClr>
              <a:buSzPct val="100000"/>
              <a:buNone/>
            </a:pPr>
            <a:endParaRPr/>
          </a:p>
        </p:txBody>
      </p:sp>
      <p:pic>
        <p:nvPicPr>
          <p:cNvPr id="142" name="Google Shape;142;p9"/>
          <p:cNvPicPr preferRelativeResize="0"/>
          <p:nvPr/>
        </p:nvPicPr>
        <p:blipFill rotWithShape="1">
          <a:blip r:embed="rId3">
            <a:alphaModFix/>
          </a:blip>
          <a:srcRect/>
          <a:stretch/>
        </p:blipFill>
        <p:spPr>
          <a:xfrm>
            <a:off x="0" y="5505450"/>
            <a:ext cx="2428875" cy="1352550"/>
          </a:xfrm>
          <a:prstGeom prst="rect">
            <a:avLst/>
          </a:prstGeom>
          <a:noFill/>
          <a:ln>
            <a:noFill/>
          </a:ln>
        </p:spPr>
      </p:pic>
    </p:spTree>
  </p:cSld>
  <p:clrMapOvr>
    <a:masterClrMapping/>
  </p:clrMapOvr>
</p:sld>
</file>

<file path=ppt/theme/theme1.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533</Words>
  <Application>Microsoft Office PowerPoint</Application>
  <PresentationFormat>Ευρεία οθόνη</PresentationFormat>
  <Paragraphs>58</Paragraphs>
  <Slides>10</Slides>
  <Notes>10</Notes>
  <HiddenSlides>0</HiddenSlides>
  <MMClips>0</MMClips>
  <ScaleCrop>false</ScaleCrop>
  <HeadingPairs>
    <vt:vector size="6" baseType="variant">
      <vt:variant>
        <vt:lpstr>Γραμματοσειρές που χρησιμοποιούνται</vt:lpstr>
      </vt:variant>
      <vt:variant>
        <vt:i4>2</vt:i4>
      </vt:variant>
      <vt:variant>
        <vt:lpstr>Θέμα</vt:lpstr>
      </vt:variant>
      <vt:variant>
        <vt:i4>1</vt:i4>
      </vt:variant>
      <vt:variant>
        <vt:lpstr>Τίτλοι διαφανειών</vt:lpstr>
      </vt:variant>
      <vt:variant>
        <vt:i4>10</vt:i4>
      </vt:variant>
    </vt:vector>
  </HeadingPairs>
  <TitlesOfParts>
    <vt:vector size="13" baseType="lpstr">
      <vt:lpstr>Arial</vt:lpstr>
      <vt:lpstr>Calibri</vt:lpstr>
      <vt:lpstr>Θέμα του Office</vt:lpstr>
      <vt:lpstr>    </vt:lpstr>
      <vt:lpstr>   Γιατί είμαστε εδώ  </vt:lpstr>
      <vt:lpstr>   Τι είναι το ήθος του αγώνα  </vt:lpstr>
      <vt:lpstr>   Πώς μπορεί κάποιος να αντιληφθεί το ήθος του αγώνα  </vt:lpstr>
      <vt:lpstr>   Βασικές Αξίες του ανθρώπου για την ανάπτυξη προσωπικής ηθικής  </vt:lpstr>
      <vt:lpstr>   Αξίες του αθλητισμού  </vt:lpstr>
      <vt:lpstr>   Παραδείγματα Ευ Αγωνίζεσθαι  </vt:lpstr>
      <vt:lpstr>   Συμπεριφορές ενάντια στο Ευ Αγωνίζεστε  </vt:lpstr>
      <vt:lpstr>   Το ντόπινγκ ώς μορφή ‘’απάτης’’  </vt:lpstr>
      <vt:lpstr>  Κλείνοντας την διάλεξη αυτή…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title>
  <dc:creator>EDUCATION EOKAN</dc:creator>
  <cp:lastModifiedBy>user</cp:lastModifiedBy>
  <cp:revision>1</cp:revision>
  <dcterms:created xsi:type="dcterms:W3CDTF">2021-08-29T13:33:29Z</dcterms:created>
  <dcterms:modified xsi:type="dcterms:W3CDTF">2022-01-03T13:30:49Z</dcterms:modified>
</cp:coreProperties>
</file>