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8"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EDF188-EFA5-4E7C-A2F8-1E498C5AA700}"/>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02BE9237-306E-478A-8181-E070977908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B58777CB-1A19-4D87-A428-304BE519D4EF}"/>
              </a:ext>
            </a:extLst>
          </p:cNvPr>
          <p:cNvSpPr>
            <a:spLocks noGrp="1"/>
          </p:cNvSpPr>
          <p:nvPr>
            <p:ph type="dt" sz="half" idx="10"/>
          </p:nvPr>
        </p:nvSpPr>
        <p:spPr/>
        <p:txBody>
          <a:bodyPr/>
          <a:lstStyle/>
          <a:p>
            <a:fld id="{34AB1681-8E23-42C7-8EB9-9DE0C073176D}" type="datetimeFigureOut">
              <a:rPr lang="el-GR" smtClean="0"/>
              <a:t>30/8/2021</a:t>
            </a:fld>
            <a:endParaRPr lang="el-GR"/>
          </a:p>
        </p:txBody>
      </p:sp>
      <p:sp>
        <p:nvSpPr>
          <p:cNvPr id="5" name="Θέση υποσέλιδου 4">
            <a:extLst>
              <a:ext uri="{FF2B5EF4-FFF2-40B4-BE49-F238E27FC236}">
                <a16:creationId xmlns:a16="http://schemas.microsoft.com/office/drawing/2014/main" id="{B7381941-AF56-4F34-94EE-FF293A7ED9C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7471D91-92AD-4E64-8CDA-B952A09633DF}"/>
              </a:ext>
            </a:extLst>
          </p:cNvPr>
          <p:cNvSpPr>
            <a:spLocks noGrp="1"/>
          </p:cNvSpPr>
          <p:nvPr>
            <p:ph type="sldNum" sz="quarter" idx="12"/>
          </p:nvPr>
        </p:nvSpPr>
        <p:spPr/>
        <p:txBody>
          <a:bodyPr/>
          <a:lstStyle/>
          <a:p>
            <a:fld id="{ED831495-6433-44C3-AF4E-044260C34775}" type="slidenum">
              <a:rPr lang="el-GR" smtClean="0"/>
              <a:t>‹#›</a:t>
            </a:fld>
            <a:endParaRPr lang="el-GR"/>
          </a:p>
        </p:txBody>
      </p:sp>
    </p:spTree>
    <p:extLst>
      <p:ext uri="{BB962C8B-B14F-4D97-AF65-F5344CB8AC3E}">
        <p14:creationId xmlns:p14="http://schemas.microsoft.com/office/powerpoint/2010/main" val="1358768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8509F8-46AA-4EA7-BB83-47B7D184924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2A8702D-A46E-4EB9-A781-767889B32394}"/>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61422E7-6D59-4585-909A-F8C8D560D79C}"/>
              </a:ext>
            </a:extLst>
          </p:cNvPr>
          <p:cNvSpPr>
            <a:spLocks noGrp="1"/>
          </p:cNvSpPr>
          <p:nvPr>
            <p:ph type="dt" sz="half" idx="10"/>
          </p:nvPr>
        </p:nvSpPr>
        <p:spPr/>
        <p:txBody>
          <a:bodyPr/>
          <a:lstStyle/>
          <a:p>
            <a:fld id="{34AB1681-8E23-42C7-8EB9-9DE0C073176D}" type="datetimeFigureOut">
              <a:rPr lang="el-GR" smtClean="0"/>
              <a:t>30/8/2021</a:t>
            </a:fld>
            <a:endParaRPr lang="el-GR"/>
          </a:p>
        </p:txBody>
      </p:sp>
      <p:sp>
        <p:nvSpPr>
          <p:cNvPr id="5" name="Θέση υποσέλιδου 4">
            <a:extLst>
              <a:ext uri="{FF2B5EF4-FFF2-40B4-BE49-F238E27FC236}">
                <a16:creationId xmlns:a16="http://schemas.microsoft.com/office/drawing/2014/main" id="{531DF570-D918-4C56-BE50-D4750EBE672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48274EF-C495-48CC-8121-8F4E72302890}"/>
              </a:ext>
            </a:extLst>
          </p:cNvPr>
          <p:cNvSpPr>
            <a:spLocks noGrp="1"/>
          </p:cNvSpPr>
          <p:nvPr>
            <p:ph type="sldNum" sz="quarter" idx="12"/>
          </p:nvPr>
        </p:nvSpPr>
        <p:spPr/>
        <p:txBody>
          <a:bodyPr/>
          <a:lstStyle/>
          <a:p>
            <a:fld id="{ED831495-6433-44C3-AF4E-044260C34775}" type="slidenum">
              <a:rPr lang="el-GR" smtClean="0"/>
              <a:t>‹#›</a:t>
            </a:fld>
            <a:endParaRPr lang="el-GR"/>
          </a:p>
        </p:txBody>
      </p:sp>
    </p:spTree>
    <p:extLst>
      <p:ext uri="{BB962C8B-B14F-4D97-AF65-F5344CB8AC3E}">
        <p14:creationId xmlns:p14="http://schemas.microsoft.com/office/powerpoint/2010/main" val="1680173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8CEDD5CB-D4FD-4148-BC21-BF08C7F6C880}"/>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74632F7-1D79-4B80-BF62-E23D30F840E2}"/>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080898D-63AD-454F-99EE-C74BC8E869DA}"/>
              </a:ext>
            </a:extLst>
          </p:cNvPr>
          <p:cNvSpPr>
            <a:spLocks noGrp="1"/>
          </p:cNvSpPr>
          <p:nvPr>
            <p:ph type="dt" sz="half" idx="10"/>
          </p:nvPr>
        </p:nvSpPr>
        <p:spPr/>
        <p:txBody>
          <a:bodyPr/>
          <a:lstStyle/>
          <a:p>
            <a:fld id="{34AB1681-8E23-42C7-8EB9-9DE0C073176D}" type="datetimeFigureOut">
              <a:rPr lang="el-GR" smtClean="0"/>
              <a:t>30/8/2021</a:t>
            </a:fld>
            <a:endParaRPr lang="el-GR"/>
          </a:p>
        </p:txBody>
      </p:sp>
      <p:sp>
        <p:nvSpPr>
          <p:cNvPr id="5" name="Θέση υποσέλιδου 4">
            <a:extLst>
              <a:ext uri="{FF2B5EF4-FFF2-40B4-BE49-F238E27FC236}">
                <a16:creationId xmlns:a16="http://schemas.microsoft.com/office/drawing/2014/main" id="{D0E76FF9-CFA2-4648-87F1-43EBE1E2FB8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360D7E3-7DD1-4C38-9581-D1BABD6877AE}"/>
              </a:ext>
            </a:extLst>
          </p:cNvPr>
          <p:cNvSpPr>
            <a:spLocks noGrp="1"/>
          </p:cNvSpPr>
          <p:nvPr>
            <p:ph type="sldNum" sz="quarter" idx="12"/>
          </p:nvPr>
        </p:nvSpPr>
        <p:spPr/>
        <p:txBody>
          <a:bodyPr/>
          <a:lstStyle/>
          <a:p>
            <a:fld id="{ED831495-6433-44C3-AF4E-044260C34775}" type="slidenum">
              <a:rPr lang="el-GR" smtClean="0"/>
              <a:t>‹#›</a:t>
            </a:fld>
            <a:endParaRPr lang="el-GR"/>
          </a:p>
        </p:txBody>
      </p:sp>
    </p:spTree>
    <p:extLst>
      <p:ext uri="{BB962C8B-B14F-4D97-AF65-F5344CB8AC3E}">
        <p14:creationId xmlns:p14="http://schemas.microsoft.com/office/powerpoint/2010/main" val="3886794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AE7C87-EA66-414A-98B4-F7C05DB3935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D1A1F59-E329-4419-B5B0-17AF0C1DAA65}"/>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E28F0C0-1206-4C29-AD42-278851A7C87D}"/>
              </a:ext>
            </a:extLst>
          </p:cNvPr>
          <p:cNvSpPr>
            <a:spLocks noGrp="1"/>
          </p:cNvSpPr>
          <p:nvPr>
            <p:ph type="dt" sz="half" idx="10"/>
          </p:nvPr>
        </p:nvSpPr>
        <p:spPr/>
        <p:txBody>
          <a:bodyPr/>
          <a:lstStyle/>
          <a:p>
            <a:fld id="{34AB1681-8E23-42C7-8EB9-9DE0C073176D}" type="datetimeFigureOut">
              <a:rPr lang="el-GR" smtClean="0"/>
              <a:t>30/8/2021</a:t>
            </a:fld>
            <a:endParaRPr lang="el-GR"/>
          </a:p>
        </p:txBody>
      </p:sp>
      <p:sp>
        <p:nvSpPr>
          <p:cNvPr id="5" name="Θέση υποσέλιδου 4">
            <a:extLst>
              <a:ext uri="{FF2B5EF4-FFF2-40B4-BE49-F238E27FC236}">
                <a16:creationId xmlns:a16="http://schemas.microsoft.com/office/drawing/2014/main" id="{6C097A26-CB62-4080-81D7-BE36FF6DC42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BB786F6-A390-4F67-9A7D-10C939AAB1BF}"/>
              </a:ext>
            </a:extLst>
          </p:cNvPr>
          <p:cNvSpPr>
            <a:spLocks noGrp="1"/>
          </p:cNvSpPr>
          <p:nvPr>
            <p:ph type="sldNum" sz="quarter" idx="12"/>
          </p:nvPr>
        </p:nvSpPr>
        <p:spPr/>
        <p:txBody>
          <a:bodyPr/>
          <a:lstStyle/>
          <a:p>
            <a:fld id="{ED831495-6433-44C3-AF4E-044260C34775}" type="slidenum">
              <a:rPr lang="el-GR" smtClean="0"/>
              <a:t>‹#›</a:t>
            </a:fld>
            <a:endParaRPr lang="el-GR"/>
          </a:p>
        </p:txBody>
      </p:sp>
    </p:spTree>
    <p:extLst>
      <p:ext uri="{BB962C8B-B14F-4D97-AF65-F5344CB8AC3E}">
        <p14:creationId xmlns:p14="http://schemas.microsoft.com/office/powerpoint/2010/main" val="283265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1370F4-3318-466A-BAA6-74051A7DE2C4}"/>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F480688-D490-42E3-8D0C-BFE1768B1B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6437377E-4B73-494C-81E6-76557E638162}"/>
              </a:ext>
            </a:extLst>
          </p:cNvPr>
          <p:cNvSpPr>
            <a:spLocks noGrp="1"/>
          </p:cNvSpPr>
          <p:nvPr>
            <p:ph type="dt" sz="half" idx="10"/>
          </p:nvPr>
        </p:nvSpPr>
        <p:spPr/>
        <p:txBody>
          <a:bodyPr/>
          <a:lstStyle/>
          <a:p>
            <a:fld id="{34AB1681-8E23-42C7-8EB9-9DE0C073176D}" type="datetimeFigureOut">
              <a:rPr lang="el-GR" smtClean="0"/>
              <a:t>30/8/2021</a:t>
            </a:fld>
            <a:endParaRPr lang="el-GR"/>
          </a:p>
        </p:txBody>
      </p:sp>
      <p:sp>
        <p:nvSpPr>
          <p:cNvPr id="5" name="Θέση υποσέλιδου 4">
            <a:extLst>
              <a:ext uri="{FF2B5EF4-FFF2-40B4-BE49-F238E27FC236}">
                <a16:creationId xmlns:a16="http://schemas.microsoft.com/office/drawing/2014/main" id="{B75CB1B4-6A5F-438F-8D3D-107CD56DD63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969CD34-05C6-4F70-8389-F13BCCA32D7C}"/>
              </a:ext>
            </a:extLst>
          </p:cNvPr>
          <p:cNvSpPr>
            <a:spLocks noGrp="1"/>
          </p:cNvSpPr>
          <p:nvPr>
            <p:ph type="sldNum" sz="quarter" idx="12"/>
          </p:nvPr>
        </p:nvSpPr>
        <p:spPr/>
        <p:txBody>
          <a:bodyPr/>
          <a:lstStyle/>
          <a:p>
            <a:fld id="{ED831495-6433-44C3-AF4E-044260C34775}" type="slidenum">
              <a:rPr lang="el-GR" smtClean="0"/>
              <a:t>‹#›</a:t>
            </a:fld>
            <a:endParaRPr lang="el-GR"/>
          </a:p>
        </p:txBody>
      </p:sp>
    </p:spTree>
    <p:extLst>
      <p:ext uri="{BB962C8B-B14F-4D97-AF65-F5344CB8AC3E}">
        <p14:creationId xmlns:p14="http://schemas.microsoft.com/office/powerpoint/2010/main" val="1412058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36F84B-0E90-4265-AD21-F1F0BC17829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5D6F39E-FB6A-4A34-9CF7-F589BEFF670F}"/>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3A94EC62-1460-41AD-83E1-34FC9FC593CB}"/>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69DAA083-3E28-4407-9C5D-EDF798C1C28E}"/>
              </a:ext>
            </a:extLst>
          </p:cNvPr>
          <p:cNvSpPr>
            <a:spLocks noGrp="1"/>
          </p:cNvSpPr>
          <p:nvPr>
            <p:ph type="dt" sz="half" idx="10"/>
          </p:nvPr>
        </p:nvSpPr>
        <p:spPr/>
        <p:txBody>
          <a:bodyPr/>
          <a:lstStyle/>
          <a:p>
            <a:fld id="{34AB1681-8E23-42C7-8EB9-9DE0C073176D}" type="datetimeFigureOut">
              <a:rPr lang="el-GR" smtClean="0"/>
              <a:t>30/8/2021</a:t>
            </a:fld>
            <a:endParaRPr lang="el-GR"/>
          </a:p>
        </p:txBody>
      </p:sp>
      <p:sp>
        <p:nvSpPr>
          <p:cNvPr id="6" name="Θέση υποσέλιδου 5">
            <a:extLst>
              <a:ext uri="{FF2B5EF4-FFF2-40B4-BE49-F238E27FC236}">
                <a16:creationId xmlns:a16="http://schemas.microsoft.com/office/drawing/2014/main" id="{701483AF-2C60-4D45-9D39-A66C6CB53EC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DDC96B0-5F61-46D7-B5F1-B9B89050E806}"/>
              </a:ext>
            </a:extLst>
          </p:cNvPr>
          <p:cNvSpPr>
            <a:spLocks noGrp="1"/>
          </p:cNvSpPr>
          <p:nvPr>
            <p:ph type="sldNum" sz="quarter" idx="12"/>
          </p:nvPr>
        </p:nvSpPr>
        <p:spPr/>
        <p:txBody>
          <a:bodyPr/>
          <a:lstStyle/>
          <a:p>
            <a:fld id="{ED831495-6433-44C3-AF4E-044260C34775}" type="slidenum">
              <a:rPr lang="el-GR" smtClean="0"/>
              <a:t>‹#›</a:t>
            </a:fld>
            <a:endParaRPr lang="el-GR"/>
          </a:p>
        </p:txBody>
      </p:sp>
    </p:spTree>
    <p:extLst>
      <p:ext uri="{BB962C8B-B14F-4D97-AF65-F5344CB8AC3E}">
        <p14:creationId xmlns:p14="http://schemas.microsoft.com/office/powerpoint/2010/main" val="458852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9C9683-101A-4139-AC76-8B741A15416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AF91D76-B2A9-4951-B1B4-009F6D92B7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98043CF4-9770-4571-A8E7-4380F9640BCA}"/>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6F6A462A-DD40-4D02-A18A-3DE72B1937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E5ED68CE-EF54-4287-BEBF-B6A147B3FC34}"/>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2ADA39AA-9B83-42BC-A3C2-05F1391D46E3}"/>
              </a:ext>
            </a:extLst>
          </p:cNvPr>
          <p:cNvSpPr>
            <a:spLocks noGrp="1"/>
          </p:cNvSpPr>
          <p:nvPr>
            <p:ph type="dt" sz="half" idx="10"/>
          </p:nvPr>
        </p:nvSpPr>
        <p:spPr/>
        <p:txBody>
          <a:bodyPr/>
          <a:lstStyle/>
          <a:p>
            <a:fld id="{34AB1681-8E23-42C7-8EB9-9DE0C073176D}" type="datetimeFigureOut">
              <a:rPr lang="el-GR" smtClean="0"/>
              <a:t>30/8/2021</a:t>
            </a:fld>
            <a:endParaRPr lang="el-GR"/>
          </a:p>
        </p:txBody>
      </p:sp>
      <p:sp>
        <p:nvSpPr>
          <p:cNvPr id="8" name="Θέση υποσέλιδου 7">
            <a:extLst>
              <a:ext uri="{FF2B5EF4-FFF2-40B4-BE49-F238E27FC236}">
                <a16:creationId xmlns:a16="http://schemas.microsoft.com/office/drawing/2014/main" id="{F7D29D64-ED67-4B5E-B2A6-C1AF5A3687BB}"/>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5A724A1B-D6F4-4A1C-A4FF-0EEC7273AEE6}"/>
              </a:ext>
            </a:extLst>
          </p:cNvPr>
          <p:cNvSpPr>
            <a:spLocks noGrp="1"/>
          </p:cNvSpPr>
          <p:nvPr>
            <p:ph type="sldNum" sz="quarter" idx="12"/>
          </p:nvPr>
        </p:nvSpPr>
        <p:spPr/>
        <p:txBody>
          <a:bodyPr/>
          <a:lstStyle/>
          <a:p>
            <a:fld id="{ED831495-6433-44C3-AF4E-044260C34775}" type="slidenum">
              <a:rPr lang="el-GR" smtClean="0"/>
              <a:t>‹#›</a:t>
            </a:fld>
            <a:endParaRPr lang="el-GR"/>
          </a:p>
        </p:txBody>
      </p:sp>
    </p:spTree>
    <p:extLst>
      <p:ext uri="{BB962C8B-B14F-4D97-AF65-F5344CB8AC3E}">
        <p14:creationId xmlns:p14="http://schemas.microsoft.com/office/powerpoint/2010/main" val="3284984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EC4849-76E2-425A-834D-13C23F54B66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FF002183-F0C8-4661-83B6-7CA18E33A5DB}"/>
              </a:ext>
            </a:extLst>
          </p:cNvPr>
          <p:cNvSpPr>
            <a:spLocks noGrp="1"/>
          </p:cNvSpPr>
          <p:nvPr>
            <p:ph type="dt" sz="half" idx="10"/>
          </p:nvPr>
        </p:nvSpPr>
        <p:spPr/>
        <p:txBody>
          <a:bodyPr/>
          <a:lstStyle/>
          <a:p>
            <a:fld id="{34AB1681-8E23-42C7-8EB9-9DE0C073176D}" type="datetimeFigureOut">
              <a:rPr lang="el-GR" smtClean="0"/>
              <a:t>30/8/2021</a:t>
            </a:fld>
            <a:endParaRPr lang="el-GR"/>
          </a:p>
        </p:txBody>
      </p:sp>
      <p:sp>
        <p:nvSpPr>
          <p:cNvPr id="4" name="Θέση υποσέλιδου 3">
            <a:extLst>
              <a:ext uri="{FF2B5EF4-FFF2-40B4-BE49-F238E27FC236}">
                <a16:creationId xmlns:a16="http://schemas.microsoft.com/office/drawing/2014/main" id="{02F6CFB7-5DC3-4F0E-B1B9-6A7A463DCA5A}"/>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EC42B0E9-D0F1-4AA5-88C6-F95A17B45BCB}"/>
              </a:ext>
            </a:extLst>
          </p:cNvPr>
          <p:cNvSpPr>
            <a:spLocks noGrp="1"/>
          </p:cNvSpPr>
          <p:nvPr>
            <p:ph type="sldNum" sz="quarter" idx="12"/>
          </p:nvPr>
        </p:nvSpPr>
        <p:spPr/>
        <p:txBody>
          <a:bodyPr/>
          <a:lstStyle/>
          <a:p>
            <a:fld id="{ED831495-6433-44C3-AF4E-044260C34775}" type="slidenum">
              <a:rPr lang="el-GR" smtClean="0"/>
              <a:t>‹#›</a:t>
            </a:fld>
            <a:endParaRPr lang="el-GR"/>
          </a:p>
        </p:txBody>
      </p:sp>
    </p:spTree>
    <p:extLst>
      <p:ext uri="{BB962C8B-B14F-4D97-AF65-F5344CB8AC3E}">
        <p14:creationId xmlns:p14="http://schemas.microsoft.com/office/powerpoint/2010/main" val="858905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42C5889-6084-4BD0-AD26-433B0B8ACF57}"/>
              </a:ext>
            </a:extLst>
          </p:cNvPr>
          <p:cNvSpPr>
            <a:spLocks noGrp="1"/>
          </p:cNvSpPr>
          <p:nvPr>
            <p:ph type="dt" sz="half" idx="10"/>
          </p:nvPr>
        </p:nvSpPr>
        <p:spPr/>
        <p:txBody>
          <a:bodyPr/>
          <a:lstStyle/>
          <a:p>
            <a:fld id="{34AB1681-8E23-42C7-8EB9-9DE0C073176D}" type="datetimeFigureOut">
              <a:rPr lang="el-GR" smtClean="0"/>
              <a:t>30/8/2021</a:t>
            </a:fld>
            <a:endParaRPr lang="el-GR"/>
          </a:p>
        </p:txBody>
      </p:sp>
      <p:sp>
        <p:nvSpPr>
          <p:cNvPr id="3" name="Θέση υποσέλιδου 2">
            <a:extLst>
              <a:ext uri="{FF2B5EF4-FFF2-40B4-BE49-F238E27FC236}">
                <a16:creationId xmlns:a16="http://schemas.microsoft.com/office/drawing/2014/main" id="{07B28D55-F1A8-43A1-9A34-E5704B8B8A68}"/>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68DD6FAF-CB7D-456B-B847-5C48FB99582F}"/>
              </a:ext>
            </a:extLst>
          </p:cNvPr>
          <p:cNvSpPr>
            <a:spLocks noGrp="1"/>
          </p:cNvSpPr>
          <p:nvPr>
            <p:ph type="sldNum" sz="quarter" idx="12"/>
          </p:nvPr>
        </p:nvSpPr>
        <p:spPr/>
        <p:txBody>
          <a:bodyPr/>
          <a:lstStyle/>
          <a:p>
            <a:fld id="{ED831495-6433-44C3-AF4E-044260C34775}" type="slidenum">
              <a:rPr lang="el-GR" smtClean="0"/>
              <a:t>‹#›</a:t>
            </a:fld>
            <a:endParaRPr lang="el-GR"/>
          </a:p>
        </p:txBody>
      </p:sp>
    </p:spTree>
    <p:extLst>
      <p:ext uri="{BB962C8B-B14F-4D97-AF65-F5344CB8AC3E}">
        <p14:creationId xmlns:p14="http://schemas.microsoft.com/office/powerpoint/2010/main" val="2887307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5B1AFF-68FA-4230-9615-F31B17D1E59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44D8A86-445B-45C9-BCD4-4B00DF16FA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2C701088-E94D-4BF3-A7DD-169EB2501E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6A4E9F2-6D91-4224-BF58-90739F2B95A5}"/>
              </a:ext>
            </a:extLst>
          </p:cNvPr>
          <p:cNvSpPr>
            <a:spLocks noGrp="1"/>
          </p:cNvSpPr>
          <p:nvPr>
            <p:ph type="dt" sz="half" idx="10"/>
          </p:nvPr>
        </p:nvSpPr>
        <p:spPr/>
        <p:txBody>
          <a:bodyPr/>
          <a:lstStyle/>
          <a:p>
            <a:fld id="{34AB1681-8E23-42C7-8EB9-9DE0C073176D}" type="datetimeFigureOut">
              <a:rPr lang="el-GR" smtClean="0"/>
              <a:t>30/8/2021</a:t>
            </a:fld>
            <a:endParaRPr lang="el-GR"/>
          </a:p>
        </p:txBody>
      </p:sp>
      <p:sp>
        <p:nvSpPr>
          <p:cNvPr id="6" name="Θέση υποσέλιδου 5">
            <a:extLst>
              <a:ext uri="{FF2B5EF4-FFF2-40B4-BE49-F238E27FC236}">
                <a16:creationId xmlns:a16="http://schemas.microsoft.com/office/drawing/2014/main" id="{5C2C89A9-63B1-4C81-8A51-D240BC17C6F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310BF5D-5FD6-4367-96A0-1D74B418B22C}"/>
              </a:ext>
            </a:extLst>
          </p:cNvPr>
          <p:cNvSpPr>
            <a:spLocks noGrp="1"/>
          </p:cNvSpPr>
          <p:nvPr>
            <p:ph type="sldNum" sz="quarter" idx="12"/>
          </p:nvPr>
        </p:nvSpPr>
        <p:spPr/>
        <p:txBody>
          <a:bodyPr/>
          <a:lstStyle/>
          <a:p>
            <a:fld id="{ED831495-6433-44C3-AF4E-044260C34775}" type="slidenum">
              <a:rPr lang="el-GR" smtClean="0"/>
              <a:t>‹#›</a:t>
            </a:fld>
            <a:endParaRPr lang="el-GR"/>
          </a:p>
        </p:txBody>
      </p:sp>
    </p:spTree>
    <p:extLst>
      <p:ext uri="{BB962C8B-B14F-4D97-AF65-F5344CB8AC3E}">
        <p14:creationId xmlns:p14="http://schemas.microsoft.com/office/powerpoint/2010/main" val="2100196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C94933-90C2-412F-B3AA-68F678FDB8C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49F80705-AD30-4144-B196-B8BD3D78E6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08A65529-D1B9-40C0-B1EB-0170E3FA12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951DFE9-20CF-4D6A-A831-35B9918450E5}"/>
              </a:ext>
            </a:extLst>
          </p:cNvPr>
          <p:cNvSpPr>
            <a:spLocks noGrp="1"/>
          </p:cNvSpPr>
          <p:nvPr>
            <p:ph type="dt" sz="half" idx="10"/>
          </p:nvPr>
        </p:nvSpPr>
        <p:spPr/>
        <p:txBody>
          <a:bodyPr/>
          <a:lstStyle/>
          <a:p>
            <a:fld id="{34AB1681-8E23-42C7-8EB9-9DE0C073176D}" type="datetimeFigureOut">
              <a:rPr lang="el-GR" smtClean="0"/>
              <a:t>30/8/2021</a:t>
            </a:fld>
            <a:endParaRPr lang="el-GR"/>
          </a:p>
        </p:txBody>
      </p:sp>
      <p:sp>
        <p:nvSpPr>
          <p:cNvPr id="6" name="Θέση υποσέλιδου 5">
            <a:extLst>
              <a:ext uri="{FF2B5EF4-FFF2-40B4-BE49-F238E27FC236}">
                <a16:creationId xmlns:a16="http://schemas.microsoft.com/office/drawing/2014/main" id="{CCD05DAA-61E1-4C56-9B16-638338493D3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8849753-0121-453D-AE9E-8373767A96F3}"/>
              </a:ext>
            </a:extLst>
          </p:cNvPr>
          <p:cNvSpPr>
            <a:spLocks noGrp="1"/>
          </p:cNvSpPr>
          <p:nvPr>
            <p:ph type="sldNum" sz="quarter" idx="12"/>
          </p:nvPr>
        </p:nvSpPr>
        <p:spPr/>
        <p:txBody>
          <a:bodyPr/>
          <a:lstStyle/>
          <a:p>
            <a:fld id="{ED831495-6433-44C3-AF4E-044260C34775}" type="slidenum">
              <a:rPr lang="el-GR" smtClean="0"/>
              <a:t>‹#›</a:t>
            </a:fld>
            <a:endParaRPr lang="el-GR"/>
          </a:p>
        </p:txBody>
      </p:sp>
    </p:spTree>
    <p:extLst>
      <p:ext uri="{BB962C8B-B14F-4D97-AF65-F5344CB8AC3E}">
        <p14:creationId xmlns:p14="http://schemas.microsoft.com/office/powerpoint/2010/main" val="652354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19BA8E03-754D-44BF-AAFF-06B52ECEC4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2591481-D9E8-43EC-94CD-4DA19972C2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CFC4697-B000-4BAF-B70B-1D5128A893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AB1681-8E23-42C7-8EB9-9DE0C073176D}" type="datetimeFigureOut">
              <a:rPr lang="el-GR" smtClean="0"/>
              <a:t>30/8/2021</a:t>
            </a:fld>
            <a:endParaRPr lang="el-GR"/>
          </a:p>
        </p:txBody>
      </p:sp>
      <p:sp>
        <p:nvSpPr>
          <p:cNvPr id="5" name="Θέση υποσέλιδου 4">
            <a:extLst>
              <a:ext uri="{FF2B5EF4-FFF2-40B4-BE49-F238E27FC236}">
                <a16:creationId xmlns:a16="http://schemas.microsoft.com/office/drawing/2014/main" id="{DEEE588A-979A-49BB-A4BF-6CC4CF31AF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C48A979A-A0AC-4970-B93D-40400A3286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831495-6433-44C3-AF4E-044260C34775}" type="slidenum">
              <a:rPr lang="el-GR" smtClean="0"/>
              <a:t>‹#›</a:t>
            </a:fld>
            <a:endParaRPr lang="el-GR"/>
          </a:p>
        </p:txBody>
      </p:sp>
    </p:spTree>
    <p:extLst>
      <p:ext uri="{BB962C8B-B14F-4D97-AF65-F5344CB8AC3E}">
        <p14:creationId xmlns:p14="http://schemas.microsoft.com/office/powerpoint/2010/main" val="3320593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A7B1D0-04E1-4AD0-96B1-FC5F0B740F57}"/>
              </a:ext>
            </a:extLst>
          </p:cNvPr>
          <p:cNvSpPr>
            <a:spLocks noGrp="1"/>
          </p:cNvSpPr>
          <p:nvPr>
            <p:ph type="ctrTitle"/>
          </p:nvPr>
        </p:nvSpPr>
        <p:spPr>
          <a:xfrm>
            <a:off x="1524000" y="1792923"/>
            <a:ext cx="9144000" cy="2387600"/>
          </a:xfrm>
        </p:spPr>
        <p:txBody>
          <a:bodyPr>
            <a:normAutofit fontScale="90000"/>
          </a:bodyPr>
          <a:lstStyle/>
          <a:p>
            <a:br>
              <a:rPr lang="el-GR" dirty="0">
                <a:solidFill>
                  <a:schemeClr val="bg1"/>
                </a:solidFill>
              </a:rPr>
            </a:br>
            <a:r>
              <a:rPr lang="el-GR" dirty="0">
                <a:solidFill>
                  <a:schemeClr val="bg1"/>
                </a:solidFill>
              </a:rPr>
              <a:t>ΟΔΗΓΟΣ ΓΟΝΕΩΝ</a:t>
            </a:r>
            <a:br>
              <a:rPr lang="el-GR" dirty="0">
                <a:solidFill>
                  <a:schemeClr val="bg1"/>
                </a:solidFill>
              </a:rPr>
            </a:br>
            <a:r>
              <a:rPr lang="el-GR" dirty="0">
                <a:solidFill>
                  <a:schemeClr val="bg1"/>
                </a:solidFill>
              </a:rPr>
              <a:t>ΓΙΑ ΤΗΝ ΑΝΤΙΜΕΤΩΠΙΣΗ ΤΟΥ ΝΤΟΠΙΝΓΚ</a:t>
            </a:r>
          </a:p>
        </p:txBody>
      </p:sp>
      <p:pic>
        <p:nvPicPr>
          <p:cNvPr id="3" name="Εικόνα 2">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1126293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C1808A-18C0-4C66-8C4C-DA99920B0C63}"/>
              </a:ext>
            </a:extLst>
          </p:cNvPr>
          <p:cNvSpPr>
            <a:spLocks noGrp="1"/>
          </p:cNvSpPr>
          <p:nvPr>
            <p:ph type="title"/>
          </p:nvPr>
        </p:nvSpPr>
        <p:spPr>
          <a:xfrm>
            <a:off x="523240" y="-153035"/>
            <a:ext cx="10515600" cy="1325563"/>
          </a:xfrm>
        </p:spPr>
        <p:txBody>
          <a:bodyPr/>
          <a:lstStyle/>
          <a:p>
            <a:r>
              <a:rPr lang="el-GR" dirty="0">
                <a:solidFill>
                  <a:schemeClr val="bg1"/>
                </a:solidFill>
              </a:rPr>
              <a:t>ΕΚΠΑΙΔΕΥΣΗ </a:t>
            </a:r>
          </a:p>
        </p:txBody>
      </p:sp>
      <p:sp>
        <p:nvSpPr>
          <p:cNvPr id="3" name="Θέση περιεχομένου 2">
            <a:extLst>
              <a:ext uri="{FF2B5EF4-FFF2-40B4-BE49-F238E27FC236}">
                <a16:creationId xmlns:a16="http://schemas.microsoft.com/office/drawing/2014/main" id="{5C0E3171-235D-44EC-881E-D6A8D9CA4672}"/>
              </a:ext>
            </a:extLst>
          </p:cNvPr>
          <p:cNvSpPr>
            <a:spLocks noGrp="1"/>
          </p:cNvSpPr>
          <p:nvPr>
            <p:ph idx="1"/>
          </p:nvPr>
        </p:nvSpPr>
        <p:spPr>
          <a:xfrm>
            <a:off x="838200" y="894080"/>
            <a:ext cx="10515600" cy="5282883"/>
          </a:xfrm>
        </p:spPr>
        <p:txBody>
          <a:bodyPr/>
          <a:lstStyle/>
          <a:p>
            <a:pPr marL="0" indent="0">
              <a:buNone/>
            </a:pPr>
            <a:r>
              <a:rPr lang="el-GR" dirty="0">
                <a:solidFill>
                  <a:schemeClr val="bg1"/>
                </a:solidFill>
              </a:rPr>
              <a:t>Η εκπαίδευση των παιδιών σας είναι σημαντική στη διατήρηση της ψυχικής και σωματικής τους ισορροπίας. </a:t>
            </a:r>
          </a:p>
          <a:p>
            <a:pPr marL="0" indent="0">
              <a:buNone/>
            </a:pPr>
            <a:r>
              <a:rPr lang="el-GR" dirty="0">
                <a:solidFill>
                  <a:schemeClr val="bg1"/>
                </a:solidFill>
              </a:rPr>
              <a:t>Μάθετε στα παιδιά σας: </a:t>
            </a:r>
          </a:p>
          <a:p>
            <a:pPr marL="0" indent="0">
              <a:buNone/>
            </a:pPr>
            <a:endParaRPr lang="el-GR" dirty="0">
              <a:solidFill>
                <a:schemeClr val="bg1"/>
              </a:solidFill>
            </a:endParaRPr>
          </a:p>
          <a:p>
            <a:pPr>
              <a:buFont typeface="Wingdings" panose="05000000000000000000" pitchFamily="2" charset="2"/>
              <a:buChar char="ü"/>
            </a:pPr>
            <a:r>
              <a:rPr lang="el-GR" dirty="0">
                <a:solidFill>
                  <a:schemeClr val="bg1"/>
                </a:solidFill>
              </a:rPr>
              <a:t>Να έχουν οργάνωση και συνέπεια ως  προς τα προπονητικά τους προγράμματα </a:t>
            </a:r>
          </a:p>
          <a:p>
            <a:pPr>
              <a:buFont typeface="Wingdings" panose="05000000000000000000" pitchFamily="2" charset="2"/>
              <a:buChar char="ü"/>
            </a:pPr>
            <a:r>
              <a:rPr lang="el-GR" dirty="0">
                <a:solidFill>
                  <a:schemeClr val="bg1"/>
                </a:solidFill>
              </a:rPr>
              <a:t>Να ζητούν βοήθεια και να ρωτούν τι πρέπει να κάνουν όταν βρίσκονται σε σύγχυση </a:t>
            </a:r>
          </a:p>
          <a:p>
            <a:pPr>
              <a:buFont typeface="Wingdings" panose="05000000000000000000" pitchFamily="2" charset="2"/>
              <a:buChar char="ü"/>
            </a:pPr>
            <a:r>
              <a:rPr lang="el-GR" dirty="0">
                <a:solidFill>
                  <a:schemeClr val="bg1"/>
                </a:solidFill>
              </a:rPr>
              <a:t>Να δίνουν προτεραιότητα στην υγεία, τον ύπνο και τη διατροφή τους </a:t>
            </a: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0688"/>
            <a:ext cx="2428875" cy="1352550"/>
          </a:xfrm>
          <a:prstGeom prst="rect">
            <a:avLst/>
          </a:prstGeom>
        </p:spPr>
      </p:pic>
    </p:spTree>
    <p:extLst>
      <p:ext uri="{BB962C8B-B14F-4D97-AF65-F5344CB8AC3E}">
        <p14:creationId xmlns:p14="http://schemas.microsoft.com/office/powerpoint/2010/main" val="158641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A7EA42-E635-4E68-99F3-D9DAF5D8AAE9}"/>
              </a:ext>
            </a:extLst>
          </p:cNvPr>
          <p:cNvSpPr>
            <a:spLocks noGrp="1"/>
          </p:cNvSpPr>
          <p:nvPr>
            <p:ph type="title"/>
          </p:nvPr>
        </p:nvSpPr>
        <p:spPr/>
        <p:txBody>
          <a:bodyPr/>
          <a:lstStyle/>
          <a:p>
            <a:r>
              <a:rPr lang="el-GR" b="0" i="1" u="none" strike="noStrike" dirty="0">
                <a:solidFill>
                  <a:srgbClr val="FDFDF9"/>
                </a:solidFill>
                <a:effectLst/>
              </a:rPr>
              <a:t>Μιλήστε ανοιχτά για το ντόπινγκ….</a:t>
            </a:r>
            <a:endParaRPr lang="el-GR" dirty="0"/>
          </a:p>
        </p:txBody>
      </p:sp>
      <p:sp>
        <p:nvSpPr>
          <p:cNvPr id="3" name="Θέση περιεχομένου 2">
            <a:extLst>
              <a:ext uri="{FF2B5EF4-FFF2-40B4-BE49-F238E27FC236}">
                <a16:creationId xmlns:a16="http://schemas.microsoft.com/office/drawing/2014/main" id="{DC8077E6-0754-4417-970E-F8CE5941D456}"/>
              </a:ext>
            </a:extLst>
          </p:cNvPr>
          <p:cNvSpPr>
            <a:spLocks noGrp="1"/>
          </p:cNvSpPr>
          <p:nvPr>
            <p:ph idx="1"/>
          </p:nvPr>
        </p:nvSpPr>
        <p:spPr>
          <a:xfrm>
            <a:off x="0" y="0"/>
            <a:ext cx="12466320" cy="7000239"/>
          </a:xfrm>
          <a:solidFill>
            <a:schemeClr val="accent1"/>
          </a:solidFill>
        </p:spPr>
        <p:txBody>
          <a:bodyPr>
            <a:normAutofit/>
          </a:bodyPr>
          <a:lstStyle/>
          <a:p>
            <a:endParaRPr lang="el-GR" dirty="0">
              <a:solidFill>
                <a:srgbClr val="FDFDF9"/>
              </a:solidFill>
              <a:effectLst/>
              <a:latin typeface="YADK31-VBBc 1"/>
            </a:endParaRPr>
          </a:p>
          <a:p>
            <a:pPr marL="0" indent="0">
              <a:buNone/>
            </a:pPr>
            <a:r>
              <a:rPr lang="el-GR" b="0" i="1" u="none" strike="noStrike" dirty="0">
                <a:solidFill>
                  <a:srgbClr val="FDFDF9"/>
                </a:solidFill>
                <a:effectLst/>
                <a:latin typeface="YADK31-VBBc 1"/>
              </a:rPr>
              <a:t>Μιλήστε ανοιχτά για το ντόπινγκ…</a:t>
            </a:r>
          </a:p>
          <a:p>
            <a:pPr marL="0" indent="0">
              <a:buNone/>
            </a:pPr>
            <a:endParaRPr lang="el-GR" i="1" dirty="0">
              <a:solidFill>
                <a:srgbClr val="FDFDF9"/>
              </a:solidFill>
              <a:latin typeface="YADK31-VBBc 1"/>
            </a:endParaRPr>
          </a:p>
          <a:p>
            <a:pPr marL="0" indent="0">
              <a:buNone/>
            </a:pPr>
            <a:r>
              <a:rPr lang="el-GR" b="0" i="1" u="none" strike="noStrike" dirty="0">
                <a:solidFill>
                  <a:srgbClr val="FDFDF9"/>
                </a:solidFill>
                <a:effectLst/>
                <a:latin typeface="YADK31-VBBc 1"/>
              </a:rPr>
              <a:t>H συλλογή των επώνυμων ή ανώνυμων πληροφοριών γίνεται:</a:t>
            </a:r>
            <a:endParaRPr lang="el-GR" dirty="0">
              <a:solidFill>
                <a:srgbClr val="FDFDF9"/>
              </a:solidFill>
              <a:effectLst/>
              <a:latin typeface="YADK31-VBBc 1"/>
            </a:endParaRPr>
          </a:p>
          <a:p>
            <a:pPr marL="0" indent="0">
              <a:buNone/>
            </a:pPr>
            <a:r>
              <a:rPr lang="el-GR" b="0" i="1" u="none" strike="noStrike" dirty="0">
                <a:solidFill>
                  <a:srgbClr val="FDFDF9"/>
                </a:solidFill>
                <a:effectLst/>
              </a:rPr>
              <a:t>ταχυδρομικά στη διεύθυνση του ΕΟΚΑΝ ή ηλεκτρονικά στο</a:t>
            </a:r>
            <a:r>
              <a:rPr lang="en-US" b="0" i="1" u="none" strike="noStrike" dirty="0">
                <a:solidFill>
                  <a:srgbClr val="FDFDF9"/>
                </a:solidFill>
                <a:effectLst/>
              </a:rPr>
              <a:t>:</a:t>
            </a:r>
          </a:p>
          <a:p>
            <a:pPr marL="0" indent="0">
              <a:buNone/>
            </a:pPr>
            <a:endParaRPr lang="el-GR" dirty="0"/>
          </a:p>
          <a:p>
            <a:pPr>
              <a:buFont typeface="Wingdings" panose="05000000000000000000" pitchFamily="2" charset="2"/>
              <a:buChar char="ü"/>
            </a:pPr>
            <a:r>
              <a:rPr lang="el-GR" b="0" i="1" u="none" strike="noStrike" dirty="0" err="1">
                <a:solidFill>
                  <a:srgbClr val="FDFDF9"/>
                </a:solidFill>
                <a:effectLst/>
              </a:rPr>
              <a:t>intelligence@e</a:t>
            </a:r>
            <a:r>
              <a:rPr lang="en-US" b="0" i="1" u="none" strike="noStrike" dirty="0" err="1">
                <a:solidFill>
                  <a:srgbClr val="FDFDF9"/>
                </a:solidFill>
                <a:effectLst/>
              </a:rPr>
              <a:t>okan</a:t>
            </a:r>
            <a:r>
              <a:rPr lang="el-GR" b="0" i="1" u="none" strike="noStrike" dirty="0">
                <a:solidFill>
                  <a:srgbClr val="FDFDF9"/>
                </a:solidFill>
                <a:effectLst/>
              </a:rPr>
              <a:t>.gr</a:t>
            </a:r>
            <a:endParaRPr lang="el-GR" dirty="0"/>
          </a:p>
          <a:p>
            <a:pPr>
              <a:buFont typeface="Wingdings" panose="05000000000000000000" pitchFamily="2" charset="2"/>
              <a:buChar char="ü"/>
            </a:pPr>
            <a:r>
              <a:rPr lang="el-GR" b="0" i="1" u="none" strike="noStrike" dirty="0">
                <a:solidFill>
                  <a:srgbClr val="FDFDF9"/>
                </a:solidFill>
                <a:effectLst/>
              </a:rPr>
              <a:t>μέσω γραπτής αναφοράς</a:t>
            </a:r>
            <a:endParaRPr lang="el-GR" dirty="0"/>
          </a:p>
          <a:p>
            <a:pPr>
              <a:buFont typeface="Wingdings" panose="05000000000000000000" pitchFamily="2" charset="2"/>
              <a:buChar char="ü"/>
            </a:pPr>
            <a:r>
              <a:rPr lang="el-GR" b="0" i="1" u="none" strike="noStrike" dirty="0">
                <a:solidFill>
                  <a:srgbClr val="FDFDF9"/>
                </a:solidFill>
                <a:effectLst/>
              </a:rPr>
              <a:t>μέσω προφορικής καταγγελίας στο τηλέφωνο καταγγελιών του ΕΟΚΑΝ </a:t>
            </a:r>
            <a:endParaRPr lang="el-GR" dirty="0"/>
          </a:p>
          <a:p>
            <a:pPr>
              <a:buFont typeface="Wingdings" panose="05000000000000000000" pitchFamily="2" charset="2"/>
              <a:buChar char="ü"/>
            </a:pPr>
            <a:r>
              <a:rPr lang="el-GR" b="0" i="1" u="none" strike="noStrike" dirty="0">
                <a:solidFill>
                  <a:srgbClr val="FDFDF9"/>
                </a:solidFill>
                <a:effectLst/>
              </a:rPr>
              <a:t>μέσω προφορικής καταγγελίας σε εντεταλμένο μέλος του προσωπικού</a:t>
            </a:r>
            <a:endParaRPr lang="el-GR" dirty="0"/>
          </a:p>
          <a:p>
            <a:pPr marL="0" indent="0">
              <a:buNone/>
            </a:pPr>
            <a:endParaRPr lang="el-GR" dirty="0">
              <a:solidFill>
                <a:srgbClr val="FDFDF9"/>
              </a:solidFill>
              <a:effectLst/>
              <a:latin typeface="YADK31-VBBc 1"/>
            </a:endParaRP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647689"/>
            <a:ext cx="2428875" cy="1352550"/>
          </a:xfrm>
          <a:prstGeom prst="rect">
            <a:avLst/>
          </a:prstGeom>
        </p:spPr>
      </p:pic>
    </p:spTree>
    <p:extLst>
      <p:ext uri="{BB962C8B-B14F-4D97-AF65-F5344CB8AC3E}">
        <p14:creationId xmlns:p14="http://schemas.microsoft.com/office/powerpoint/2010/main" val="1574222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D1441B-8ECF-46F1-B46F-5C4D8F142026}"/>
              </a:ext>
            </a:extLst>
          </p:cNvPr>
          <p:cNvSpPr>
            <a:spLocks noGrp="1"/>
          </p:cNvSpPr>
          <p:nvPr>
            <p:ph type="title"/>
          </p:nvPr>
        </p:nvSpPr>
        <p:spPr>
          <a:xfrm>
            <a:off x="838200" y="26987"/>
            <a:ext cx="10515600" cy="1325563"/>
          </a:xfrm>
        </p:spPr>
        <p:txBody>
          <a:bodyPr/>
          <a:lstStyle/>
          <a:p>
            <a:r>
              <a:rPr lang="el-GR" dirty="0">
                <a:solidFill>
                  <a:schemeClr val="bg1"/>
                </a:solidFill>
              </a:rPr>
              <a:t>Ο ΡΟΛΟΣ ΤΩΝ ΓΟΝΕΩΝ</a:t>
            </a:r>
          </a:p>
        </p:txBody>
      </p:sp>
      <p:sp>
        <p:nvSpPr>
          <p:cNvPr id="3" name="Θέση περιεχομένου 2">
            <a:extLst>
              <a:ext uri="{FF2B5EF4-FFF2-40B4-BE49-F238E27FC236}">
                <a16:creationId xmlns:a16="http://schemas.microsoft.com/office/drawing/2014/main" id="{47113630-D185-4846-A609-304E30042BD4}"/>
              </a:ext>
            </a:extLst>
          </p:cNvPr>
          <p:cNvSpPr>
            <a:spLocks noGrp="1"/>
          </p:cNvSpPr>
          <p:nvPr>
            <p:ph idx="1"/>
          </p:nvPr>
        </p:nvSpPr>
        <p:spPr>
          <a:xfrm>
            <a:off x="424206" y="1112363"/>
            <a:ext cx="10929594" cy="4393087"/>
          </a:xfrm>
        </p:spPr>
        <p:txBody>
          <a:bodyPr>
            <a:normAutofit fontScale="92500" lnSpcReduction="10000"/>
          </a:bodyPr>
          <a:lstStyle/>
          <a:p>
            <a:pPr marL="0" indent="0">
              <a:buNone/>
            </a:pPr>
            <a:r>
              <a:rPr lang="el-GR" dirty="0">
                <a:solidFill>
                  <a:schemeClr val="bg1"/>
                </a:solidFill>
              </a:rPr>
              <a:t>Ο ρόλος σας ως γονείς και κηδεμόνες είναι να γνωρίζετε ότι η έντονη προπόνηση, η πίεση των αγωνιστικών επιδόσεων και η επίτευξη υψηλών στόχων μπορεί να οδηγήσει τους αθλητές σε επιλογές που κρίνονται επικίνδυνες για την υγεία.</a:t>
            </a:r>
          </a:p>
          <a:p>
            <a:pPr marL="0" indent="0">
              <a:buNone/>
            </a:pPr>
            <a:endParaRPr lang="el-GR" dirty="0">
              <a:solidFill>
                <a:schemeClr val="bg1"/>
              </a:solidFill>
            </a:endParaRPr>
          </a:p>
          <a:p>
            <a:pPr marL="0" indent="0">
              <a:buNone/>
            </a:pPr>
            <a:r>
              <a:rPr lang="el-GR" dirty="0">
                <a:solidFill>
                  <a:schemeClr val="bg1"/>
                </a:solidFill>
              </a:rPr>
              <a:t>Οι επιλογές αυτές παρουσιάζονται ως εναλλακτικές και τα αποτελέσματά τους ως άμεσα.</a:t>
            </a:r>
          </a:p>
          <a:p>
            <a:pPr marL="0" indent="0">
              <a:buNone/>
            </a:pPr>
            <a:endParaRPr lang="el-GR" dirty="0">
              <a:solidFill>
                <a:schemeClr val="bg1"/>
              </a:solidFill>
            </a:endParaRPr>
          </a:p>
          <a:p>
            <a:pPr marL="0" indent="0">
              <a:buNone/>
            </a:pPr>
            <a:r>
              <a:rPr lang="el-GR" dirty="0">
                <a:solidFill>
                  <a:schemeClr val="bg1"/>
                </a:solidFill>
              </a:rPr>
              <a:t>Παραδείγματα των παραπάνω πρακτικών είναι οι αυστηρές δίαιτες, η </a:t>
            </a:r>
            <a:r>
              <a:rPr lang="el-GR" dirty="0" err="1">
                <a:solidFill>
                  <a:schemeClr val="bg1"/>
                </a:solidFill>
              </a:rPr>
              <a:t>υπερ</a:t>
            </a:r>
            <a:r>
              <a:rPr lang="el-GR" dirty="0">
                <a:solidFill>
                  <a:schemeClr val="bg1"/>
                </a:solidFill>
              </a:rPr>
              <a:t>-προπόνηση, η υπερβολική κατανάλωση συμπληρωμάτων διατροφής και η χρήση απαγορευμένων ουσιών και μεθόδων.</a:t>
            </a: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12520"/>
            <a:ext cx="2428875" cy="1352550"/>
          </a:xfrm>
          <a:prstGeom prst="rect">
            <a:avLst/>
          </a:prstGeom>
        </p:spPr>
      </p:pic>
    </p:spTree>
    <p:extLst>
      <p:ext uri="{BB962C8B-B14F-4D97-AF65-F5344CB8AC3E}">
        <p14:creationId xmlns:p14="http://schemas.microsoft.com/office/powerpoint/2010/main" val="639656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7F755C-2CEE-4BF8-B74A-2A9C1A80189F}"/>
              </a:ext>
            </a:extLst>
          </p:cNvPr>
          <p:cNvSpPr>
            <a:spLocks noGrp="1"/>
          </p:cNvSpPr>
          <p:nvPr>
            <p:ph type="title"/>
          </p:nvPr>
        </p:nvSpPr>
        <p:spPr>
          <a:xfrm>
            <a:off x="838200" y="0"/>
            <a:ext cx="10515600" cy="1325563"/>
          </a:xfrm>
        </p:spPr>
        <p:txBody>
          <a:bodyPr/>
          <a:lstStyle/>
          <a:p>
            <a:r>
              <a:rPr lang="el-GR" dirty="0">
                <a:solidFill>
                  <a:schemeClr val="bg1"/>
                </a:solidFill>
              </a:rPr>
              <a:t>Ο ΡΟΛΟΣ ΤΩΝ ΓΟΝΕΩΝ </a:t>
            </a:r>
          </a:p>
        </p:txBody>
      </p:sp>
      <p:sp>
        <p:nvSpPr>
          <p:cNvPr id="3" name="Θέση περιεχομένου 2">
            <a:extLst>
              <a:ext uri="{FF2B5EF4-FFF2-40B4-BE49-F238E27FC236}">
                <a16:creationId xmlns:a16="http://schemas.microsoft.com/office/drawing/2014/main" id="{3F149CFB-AA19-459C-A02B-0D2959DFB2BC}"/>
              </a:ext>
            </a:extLst>
          </p:cNvPr>
          <p:cNvSpPr>
            <a:spLocks noGrp="1"/>
          </p:cNvSpPr>
          <p:nvPr>
            <p:ph idx="1"/>
          </p:nvPr>
        </p:nvSpPr>
        <p:spPr>
          <a:xfrm>
            <a:off x="726440" y="1398905"/>
            <a:ext cx="10515600" cy="3914775"/>
          </a:xfrm>
        </p:spPr>
        <p:txBody>
          <a:bodyPr>
            <a:normAutofit fontScale="92500" lnSpcReduction="10000"/>
          </a:bodyPr>
          <a:lstStyle/>
          <a:p>
            <a:pPr marL="0" indent="0">
              <a:buNone/>
            </a:pPr>
            <a:r>
              <a:rPr lang="el-GR" dirty="0">
                <a:solidFill>
                  <a:schemeClr val="bg1"/>
                </a:solidFill>
              </a:rPr>
              <a:t>Η σημασία του ρόλου σας ως γονείς είναι: </a:t>
            </a:r>
          </a:p>
          <a:p>
            <a:r>
              <a:rPr lang="el-GR" dirty="0">
                <a:solidFill>
                  <a:schemeClr val="bg1"/>
                </a:solidFill>
              </a:rPr>
              <a:t>να βοηθήσετε τα παιδιά σας να επιτύχουν τους αθλητικούς τους στόχους </a:t>
            </a:r>
          </a:p>
          <a:p>
            <a:r>
              <a:rPr lang="el-GR" dirty="0">
                <a:solidFill>
                  <a:schemeClr val="bg1"/>
                </a:solidFill>
              </a:rPr>
              <a:t>να τα διδάξετε να σέβονται και να εκτιμούν το πνεύμα του «ευ </a:t>
            </a:r>
            <a:r>
              <a:rPr lang="el-GR" dirty="0" err="1">
                <a:solidFill>
                  <a:schemeClr val="bg1"/>
                </a:solidFill>
              </a:rPr>
              <a:t>αγωνίζεσθαι</a:t>
            </a:r>
            <a:r>
              <a:rPr lang="el-GR" dirty="0">
                <a:solidFill>
                  <a:schemeClr val="bg1"/>
                </a:solidFill>
              </a:rPr>
              <a:t>» </a:t>
            </a:r>
          </a:p>
          <a:p>
            <a:endParaRPr lang="el-GR" dirty="0">
              <a:solidFill>
                <a:schemeClr val="bg1"/>
              </a:solidFill>
            </a:endParaRPr>
          </a:p>
          <a:p>
            <a:pPr marL="0" indent="0">
              <a:buNone/>
            </a:pPr>
            <a:r>
              <a:rPr lang="el-GR" dirty="0">
                <a:solidFill>
                  <a:schemeClr val="bg1"/>
                </a:solidFill>
              </a:rPr>
              <a:t>Οφείλετε να προάγετε την ασφάλεια, την καλή υγεία, ακεραιότητα, την ισορροπία και την απόλαυση του «καθαρού αθλητισμού» σε όλη τη διάρκεια της αθλητικής τους πορείας </a:t>
            </a:r>
          </a:p>
          <a:p>
            <a:pPr marL="0" indent="0">
              <a:buNone/>
            </a:pPr>
            <a:r>
              <a:rPr lang="el-GR" dirty="0">
                <a:solidFill>
                  <a:schemeClr val="bg1"/>
                </a:solidFill>
              </a:rPr>
              <a:t>Ενισχύστε την γνώση των παιδιών σας έτσι ώστε να προστατεύουν τον εαυτό τους και την αθλητική τους καριέρα. </a:t>
            </a: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270058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5EC26D-F59A-4171-BC49-9853618CCE7B}"/>
              </a:ext>
            </a:extLst>
          </p:cNvPr>
          <p:cNvSpPr>
            <a:spLocks noGrp="1"/>
          </p:cNvSpPr>
          <p:nvPr>
            <p:ph type="title"/>
          </p:nvPr>
        </p:nvSpPr>
        <p:spPr/>
        <p:txBody>
          <a:bodyPr/>
          <a:lstStyle/>
          <a:p>
            <a:r>
              <a:rPr lang="el-GR" dirty="0">
                <a:solidFill>
                  <a:schemeClr val="bg1"/>
                </a:solidFill>
              </a:rPr>
              <a:t>« ευ </a:t>
            </a:r>
            <a:r>
              <a:rPr lang="el-GR" dirty="0" err="1">
                <a:solidFill>
                  <a:schemeClr val="bg1"/>
                </a:solidFill>
              </a:rPr>
              <a:t>αγωνίζεσθαι</a:t>
            </a:r>
            <a:r>
              <a:rPr lang="el-GR" dirty="0">
                <a:solidFill>
                  <a:schemeClr val="bg1"/>
                </a:solidFill>
              </a:rPr>
              <a:t> » </a:t>
            </a:r>
            <a:br>
              <a:rPr lang="el-GR" dirty="0">
                <a:solidFill>
                  <a:schemeClr val="bg1"/>
                </a:solidFill>
              </a:rPr>
            </a:br>
            <a:r>
              <a:rPr lang="el-GR" dirty="0">
                <a:solidFill>
                  <a:schemeClr val="bg1"/>
                </a:solidFill>
              </a:rPr>
              <a:t>Προαγωγή υψηλών αξιών στον αθλητισμό</a:t>
            </a:r>
          </a:p>
        </p:txBody>
      </p:sp>
      <p:sp>
        <p:nvSpPr>
          <p:cNvPr id="3" name="Θέση περιεχομένου 2">
            <a:extLst>
              <a:ext uri="{FF2B5EF4-FFF2-40B4-BE49-F238E27FC236}">
                <a16:creationId xmlns:a16="http://schemas.microsoft.com/office/drawing/2014/main" id="{7D81FAEC-FCD6-4739-8394-DA21F77CCC6E}"/>
              </a:ext>
            </a:extLst>
          </p:cNvPr>
          <p:cNvSpPr>
            <a:spLocks noGrp="1"/>
          </p:cNvSpPr>
          <p:nvPr>
            <p:ph idx="1"/>
          </p:nvPr>
        </p:nvSpPr>
        <p:spPr>
          <a:xfrm>
            <a:off x="838200" y="1825625"/>
            <a:ext cx="10515600" cy="3701415"/>
          </a:xfrm>
        </p:spPr>
        <p:txBody>
          <a:bodyPr>
            <a:normAutofit fontScale="70000" lnSpcReduction="20000"/>
          </a:bodyPr>
          <a:lstStyle/>
          <a:p>
            <a:pPr marL="0" indent="0">
              <a:buNone/>
            </a:pPr>
            <a:r>
              <a:rPr lang="el-GR" dirty="0">
                <a:solidFill>
                  <a:schemeClr val="bg1"/>
                </a:solidFill>
              </a:rPr>
              <a:t>Ο αθλητισμός μπορεί να προάγει την αξία της ηθικής εργασίας, του σεβασμού, της φιλίας, της χαράς του αθλητισμού, της ανεκτικότητας και του υγιεινού τρόπου ζωής. </a:t>
            </a:r>
          </a:p>
          <a:p>
            <a:pPr marL="0" indent="0">
              <a:buNone/>
            </a:pPr>
            <a:endParaRPr lang="el-GR" dirty="0">
              <a:solidFill>
                <a:schemeClr val="bg1"/>
              </a:solidFill>
            </a:endParaRPr>
          </a:p>
          <a:p>
            <a:pPr marL="0" indent="0">
              <a:buNone/>
            </a:pPr>
            <a:r>
              <a:rPr lang="el-GR" dirty="0">
                <a:solidFill>
                  <a:schemeClr val="bg1"/>
                </a:solidFill>
              </a:rPr>
              <a:t>Όμως… </a:t>
            </a:r>
          </a:p>
          <a:p>
            <a:pPr marL="0" indent="0">
              <a:buNone/>
            </a:pPr>
            <a:endParaRPr lang="el-GR" dirty="0">
              <a:solidFill>
                <a:schemeClr val="bg1"/>
              </a:solidFill>
            </a:endParaRPr>
          </a:p>
          <a:p>
            <a:pPr marL="0" indent="0">
              <a:buNone/>
            </a:pPr>
            <a:r>
              <a:rPr lang="el-GR" dirty="0">
                <a:solidFill>
                  <a:schemeClr val="bg1"/>
                </a:solidFill>
              </a:rPr>
              <a:t>Αν δεν καλλιεργηθούν αυτές οι αξίες ο αθλητισμός μπορεί να οδηγήσει στην ανάπτυξη συμπεριφορών που σχετίζονται με: </a:t>
            </a:r>
          </a:p>
          <a:p>
            <a:pPr>
              <a:buFont typeface="Wingdings" panose="05000000000000000000" pitchFamily="2" charset="2"/>
              <a:buChar char="ü"/>
            </a:pPr>
            <a:r>
              <a:rPr lang="el-GR" dirty="0">
                <a:solidFill>
                  <a:schemeClr val="bg1"/>
                </a:solidFill>
              </a:rPr>
              <a:t>την εξαπάτηση </a:t>
            </a:r>
          </a:p>
          <a:p>
            <a:pPr>
              <a:buFont typeface="Wingdings" panose="05000000000000000000" pitchFamily="2" charset="2"/>
              <a:buChar char="ü"/>
            </a:pPr>
            <a:r>
              <a:rPr lang="el-GR" dirty="0">
                <a:solidFill>
                  <a:schemeClr val="bg1"/>
                </a:solidFill>
              </a:rPr>
              <a:t>το ψέμα </a:t>
            </a:r>
          </a:p>
          <a:p>
            <a:pPr>
              <a:buFont typeface="Wingdings" panose="05000000000000000000" pitchFamily="2" charset="2"/>
              <a:buChar char="ü"/>
            </a:pPr>
            <a:r>
              <a:rPr lang="el-GR" dirty="0">
                <a:solidFill>
                  <a:schemeClr val="bg1"/>
                </a:solidFill>
              </a:rPr>
              <a:t>την αλαζονεία</a:t>
            </a:r>
          </a:p>
          <a:p>
            <a:pPr>
              <a:buFont typeface="Wingdings" panose="05000000000000000000" pitchFamily="2" charset="2"/>
              <a:buChar char="ü"/>
            </a:pPr>
            <a:r>
              <a:rPr lang="el-GR" dirty="0">
                <a:solidFill>
                  <a:schemeClr val="bg1"/>
                </a:solidFill>
              </a:rPr>
              <a:t>τη νίκη με οποιοδήποτε μέσον εις βάρος της υγείας και της ακεραιότητας του αθλητή. </a:t>
            </a: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2549385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2B53F64-3FEF-45E4-9CFC-72CF9EC1FE75}"/>
              </a:ext>
            </a:extLst>
          </p:cNvPr>
          <p:cNvSpPr>
            <a:spLocks noGrp="1"/>
          </p:cNvSpPr>
          <p:nvPr>
            <p:ph idx="1"/>
          </p:nvPr>
        </p:nvSpPr>
        <p:spPr>
          <a:xfrm>
            <a:off x="838200" y="1154112"/>
            <a:ext cx="10515600" cy="4351338"/>
          </a:xfrm>
        </p:spPr>
        <p:txBody>
          <a:bodyPr/>
          <a:lstStyle/>
          <a:p>
            <a:pPr>
              <a:buFont typeface="Wingdings" panose="05000000000000000000" pitchFamily="2" charset="2"/>
              <a:buChar char="ü"/>
            </a:pPr>
            <a:r>
              <a:rPr lang="el-GR" dirty="0">
                <a:solidFill>
                  <a:schemeClr val="bg1"/>
                </a:solidFill>
              </a:rPr>
              <a:t>Μάθετε στα παιδιά σας να σέβονται τους αντιπάλους τους και τον εαυτό τους, να αξιολογούν την ανάπτυξη των επιδεξιοτήτων τους πάνω από τη νίκη, να κερδίζουν και να χάνουν με αξιοπρέπεια και να σέβονται το αληθινό πνεύμα του αθλητισμού. </a:t>
            </a:r>
          </a:p>
          <a:p>
            <a:pPr>
              <a:buFont typeface="Wingdings" panose="05000000000000000000" pitchFamily="2" charset="2"/>
              <a:buChar char="ü"/>
            </a:pPr>
            <a:r>
              <a:rPr lang="el-GR" dirty="0">
                <a:solidFill>
                  <a:schemeClr val="bg1"/>
                </a:solidFill>
              </a:rPr>
              <a:t>Να προβάλετε τις παραπάνω αξίες μέσω της επιβράβευσης και των επαίνων ανεξάρτητα από το αποτέλεσμα του αγώνα. </a:t>
            </a:r>
          </a:p>
          <a:p>
            <a:pPr>
              <a:buFont typeface="Wingdings" panose="05000000000000000000" pitchFamily="2" charset="2"/>
              <a:buChar char="ü"/>
            </a:pPr>
            <a:r>
              <a:rPr lang="el-GR" dirty="0">
                <a:solidFill>
                  <a:schemeClr val="bg1"/>
                </a:solidFill>
              </a:rPr>
              <a:t>Κρατήστε θετική στάση καθώς παρακολουθείτε τον αγώνα και μιλώντας θετικά για τους αντιπάλους τους μετά το τέλος του.</a:t>
            </a: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1650021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7E70846-5F92-499C-B9F0-43931434B040}"/>
              </a:ext>
            </a:extLst>
          </p:cNvPr>
          <p:cNvSpPr>
            <a:spLocks noGrp="1"/>
          </p:cNvSpPr>
          <p:nvPr>
            <p:ph idx="1"/>
          </p:nvPr>
        </p:nvSpPr>
        <p:spPr>
          <a:xfrm>
            <a:off x="838200" y="1310640"/>
            <a:ext cx="10515600" cy="5059363"/>
          </a:xfrm>
        </p:spPr>
        <p:txBody>
          <a:bodyPr/>
          <a:lstStyle/>
          <a:p>
            <a:pPr>
              <a:buFont typeface="Wingdings" panose="05000000000000000000" pitchFamily="2" charset="2"/>
              <a:buChar char="ü"/>
            </a:pPr>
            <a:r>
              <a:rPr lang="el-GR" dirty="0">
                <a:solidFill>
                  <a:schemeClr val="bg1"/>
                </a:solidFill>
              </a:rPr>
              <a:t>Αξιολογήστε τον σεβασμό, την προσωπική βελτίωση, την ακεραιότητα και την ισότητα πάνω από την νίκη.</a:t>
            </a:r>
          </a:p>
          <a:p>
            <a:pPr>
              <a:buFont typeface="Wingdings" panose="05000000000000000000" pitchFamily="2" charset="2"/>
              <a:buChar char="ü"/>
            </a:pPr>
            <a:r>
              <a:rPr lang="el-GR" dirty="0">
                <a:solidFill>
                  <a:schemeClr val="bg1"/>
                </a:solidFill>
              </a:rPr>
              <a:t>Θυμίστε στο παιδί σας τις παραπάνω προτεραιότητες συχνά. </a:t>
            </a:r>
          </a:p>
          <a:p>
            <a:pPr>
              <a:buFont typeface="Wingdings" panose="05000000000000000000" pitchFamily="2" charset="2"/>
              <a:buChar char="ü"/>
            </a:pPr>
            <a:r>
              <a:rPr lang="el-GR" dirty="0">
                <a:solidFill>
                  <a:schemeClr val="bg1"/>
                </a:solidFill>
              </a:rPr>
              <a:t>Συζητήστε με το παιδί σας την προαγωγή των αξιών στον προπονητικό χώρο, το γυμναστήριο ή το αθλητικό περιβάλλον του.</a:t>
            </a: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328154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AF10540-1785-4BAE-B50B-D51AC8AA60B6}"/>
              </a:ext>
            </a:extLst>
          </p:cNvPr>
          <p:cNvSpPr>
            <a:spLocks noGrp="1"/>
          </p:cNvSpPr>
          <p:nvPr>
            <p:ph idx="1"/>
          </p:nvPr>
        </p:nvSpPr>
        <p:spPr/>
        <p:txBody>
          <a:bodyPr/>
          <a:lstStyle/>
          <a:p>
            <a:pPr>
              <a:buFont typeface="Wingdings" panose="05000000000000000000" pitchFamily="2" charset="2"/>
              <a:buChar char="ü"/>
            </a:pPr>
            <a:r>
              <a:rPr lang="el-GR" dirty="0">
                <a:solidFill>
                  <a:schemeClr val="bg1"/>
                </a:solidFill>
              </a:rPr>
              <a:t>Σημειώστε τις περιπτώσεις όπου το παιδί σας κάνει “παρακάμψεις” ή κάποια μορφή απάτης προκειμένου να διασφαλίσει τη νίκη και χρησιμοποιήστε την κατάσταση ως ευκαιρία για μάθηση. </a:t>
            </a:r>
          </a:p>
          <a:p>
            <a:pPr>
              <a:buFont typeface="Wingdings" panose="05000000000000000000" pitchFamily="2" charset="2"/>
              <a:buChar char="ü"/>
            </a:pPr>
            <a:r>
              <a:rPr lang="el-GR" dirty="0">
                <a:solidFill>
                  <a:schemeClr val="bg1"/>
                </a:solidFill>
              </a:rPr>
              <a:t>Ξεκινήστε τη συζήτηση για την ηθική και τους κινδύνους του ντόπινγκ και δώστε έμφαση στο ότι περιμένετε το παιδί σας να το αποφύγει και να διαγωνιστεί με αξιοπρέπεια.</a:t>
            </a: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0688"/>
            <a:ext cx="2428875" cy="1352550"/>
          </a:xfrm>
          <a:prstGeom prst="rect">
            <a:avLst/>
          </a:prstGeom>
        </p:spPr>
      </p:pic>
    </p:spTree>
    <p:extLst>
      <p:ext uri="{BB962C8B-B14F-4D97-AF65-F5344CB8AC3E}">
        <p14:creationId xmlns:p14="http://schemas.microsoft.com/office/powerpoint/2010/main" val="2143229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7F4F79-19ED-43D3-BDC6-80AB32685E26}"/>
              </a:ext>
            </a:extLst>
          </p:cNvPr>
          <p:cNvSpPr>
            <a:spLocks noGrp="1"/>
          </p:cNvSpPr>
          <p:nvPr>
            <p:ph type="title"/>
          </p:nvPr>
        </p:nvSpPr>
        <p:spPr/>
        <p:txBody>
          <a:bodyPr/>
          <a:lstStyle/>
          <a:p>
            <a:r>
              <a:rPr lang="el-GR" dirty="0">
                <a:solidFill>
                  <a:schemeClr val="bg1"/>
                </a:solidFill>
              </a:rPr>
              <a:t>ΑΞΙΟΛΟΓΗΣΗ ΤΟΥ ΑΘΛΗΤΙΚΟΥ ΠΕΡΙΒΑΛΛΟΝΤΟΣ </a:t>
            </a:r>
          </a:p>
        </p:txBody>
      </p:sp>
      <p:sp>
        <p:nvSpPr>
          <p:cNvPr id="3" name="Θέση περιεχομένου 2">
            <a:extLst>
              <a:ext uri="{FF2B5EF4-FFF2-40B4-BE49-F238E27FC236}">
                <a16:creationId xmlns:a16="http://schemas.microsoft.com/office/drawing/2014/main" id="{1F9B1779-B04E-40A6-B9F2-8F0104B2DBCE}"/>
              </a:ext>
            </a:extLst>
          </p:cNvPr>
          <p:cNvSpPr>
            <a:spLocks noGrp="1"/>
          </p:cNvSpPr>
          <p:nvPr>
            <p:ph idx="1"/>
          </p:nvPr>
        </p:nvSpPr>
        <p:spPr/>
        <p:txBody>
          <a:bodyPr/>
          <a:lstStyle/>
          <a:p>
            <a:pPr>
              <a:buFont typeface="Wingdings" panose="05000000000000000000" pitchFamily="2" charset="2"/>
              <a:buChar char="ü"/>
            </a:pPr>
            <a:r>
              <a:rPr lang="el-GR" dirty="0">
                <a:solidFill>
                  <a:schemeClr val="bg1"/>
                </a:solidFill>
              </a:rPr>
              <a:t>Η αθλητική κουλτούρα του περιβάλλοντος άθλησης των παιδιών σας είναι πολύ σημαντική</a:t>
            </a:r>
          </a:p>
          <a:p>
            <a:pPr>
              <a:buFont typeface="Wingdings" panose="05000000000000000000" pitchFamily="2" charset="2"/>
              <a:buChar char="ü"/>
            </a:pPr>
            <a:r>
              <a:rPr lang="el-GR" dirty="0">
                <a:solidFill>
                  <a:schemeClr val="bg1"/>
                </a:solidFill>
              </a:rPr>
              <a:t>Τα παιδιά σας βρίσκονται για μεγάλο χρονικό διάστημα στους αθλητικούς χώρους και διάστημα στους αθλητικούς χώρους και επηρεάζονται από αυτούς ως προς τον τρόπο σκέψης </a:t>
            </a:r>
          </a:p>
          <a:p>
            <a:pPr>
              <a:buFont typeface="Wingdings" panose="05000000000000000000" pitchFamily="2" charset="2"/>
              <a:buChar char="ü"/>
            </a:pPr>
            <a:r>
              <a:rPr lang="el-GR" dirty="0">
                <a:solidFill>
                  <a:schemeClr val="bg1"/>
                </a:solidFill>
              </a:rPr>
              <a:t>Αξιολογήστε την επίδραση του αθλητικού περιβάλλοντος και απομακρύνετε τα παιδιά σας από χώρους στους οποίους είναι εκτεθειμένα σε συμπεριφορές επικίνδυνες για την υγεία</a:t>
            </a: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0688"/>
            <a:ext cx="2428875" cy="1352550"/>
          </a:xfrm>
          <a:prstGeom prst="rect">
            <a:avLst/>
          </a:prstGeom>
        </p:spPr>
      </p:pic>
    </p:spTree>
    <p:extLst>
      <p:ext uri="{BB962C8B-B14F-4D97-AF65-F5344CB8AC3E}">
        <p14:creationId xmlns:p14="http://schemas.microsoft.com/office/powerpoint/2010/main" val="1035332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7272730-0CF2-4F43-87CF-A28A88E8A481}"/>
              </a:ext>
            </a:extLst>
          </p:cNvPr>
          <p:cNvSpPr>
            <a:spLocks noGrp="1"/>
          </p:cNvSpPr>
          <p:nvPr>
            <p:ph idx="1"/>
          </p:nvPr>
        </p:nvSpPr>
        <p:spPr>
          <a:xfrm>
            <a:off x="624840" y="901065"/>
            <a:ext cx="10515600" cy="4351338"/>
          </a:xfrm>
        </p:spPr>
        <p:txBody>
          <a:bodyPr>
            <a:normAutofit lnSpcReduction="10000"/>
          </a:bodyPr>
          <a:lstStyle/>
          <a:p>
            <a:pPr>
              <a:buFont typeface="Wingdings" panose="05000000000000000000" pitchFamily="2" charset="2"/>
              <a:buChar char="ü"/>
            </a:pPr>
            <a:r>
              <a:rPr lang="el-GR" dirty="0">
                <a:solidFill>
                  <a:schemeClr val="bg1"/>
                </a:solidFill>
              </a:rPr>
              <a:t>Απευθυνθείτε στο Προσωπικό Υποστήριξης των αθλητών και αξιολογήστε την συμπεριφορά τους ως προς τις αξίες του αθλητισμού, την προσωπική τους εξέλιξη και την ακεραιότητά τους. </a:t>
            </a:r>
          </a:p>
          <a:p>
            <a:pPr>
              <a:buFont typeface="Wingdings" panose="05000000000000000000" pitchFamily="2" charset="2"/>
              <a:buChar char="ü"/>
            </a:pPr>
            <a:r>
              <a:rPr lang="el-GR" dirty="0">
                <a:solidFill>
                  <a:schemeClr val="bg1"/>
                </a:solidFill>
              </a:rPr>
              <a:t>Χρησιμοποιούνται οι αποτυχίες ως δυνατότητες μάθησης και εξέλιξης; </a:t>
            </a:r>
          </a:p>
          <a:p>
            <a:pPr>
              <a:buFont typeface="Wingdings" panose="05000000000000000000" pitchFamily="2" charset="2"/>
              <a:buChar char="ü"/>
            </a:pPr>
            <a:r>
              <a:rPr lang="el-GR" dirty="0">
                <a:solidFill>
                  <a:schemeClr val="bg1"/>
                </a:solidFill>
              </a:rPr>
              <a:t>Παρατηρήστε τη συμπεριφορά των συναθλητών ως προς τις αξίες του αθλητισμού. Προάγεται η συνεργασία και η ευγενής άμιλλα στις σχέσεις μεταξύ τους; </a:t>
            </a:r>
          </a:p>
          <a:p>
            <a:pPr>
              <a:buFont typeface="Wingdings" panose="05000000000000000000" pitchFamily="2" charset="2"/>
              <a:buChar char="ü"/>
            </a:pPr>
            <a:r>
              <a:rPr lang="el-GR" dirty="0">
                <a:solidFill>
                  <a:schemeClr val="bg1"/>
                </a:solidFill>
              </a:rPr>
              <a:t>Παρατηρήστε τα επίπεδα άγχους του παιδιού σας αλλά και των συναθλητών του. Υπάρχουν υψηλά επίπεδα ψυχικής πίεσης γύρω από την κατάκτηση μεταλλίων και θέσεων;</a:t>
            </a: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193037108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708</Words>
  <Application>Microsoft Office PowerPoint</Application>
  <PresentationFormat>Ευρεία οθόνη</PresentationFormat>
  <Paragraphs>58</Paragraphs>
  <Slides>11</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11</vt:i4>
      </vt:variant>
    </vt:vector>
  </HeadingPairs>
  <TitlesOfParts>
    <vt:vector size="17" baseType="lpstr">
      <vt:lpstr>Arial</vt:lpstr>
      <vt:lpstr>Calibri</vt:lpstr>
      <vt:lpstr>Calibri Light</vt:lpstr>
      <vt:lpstr>Wingdings</vt:lpstr>
      <vt:lpstr>YADK31-VBBc 1</vt:lpstr>
      <vt:lpstr>Θέμα του Office</vt:lpstr>
      <vt:lpstr> ΟΔΗΓΟΣ ΓΟΝΕΩΝ ΓΙΑ ΤΗΝ ΑΝΤΙΜΕΤΩΠΙΣΗ ΤΟΥ ΝΤΟΠΙΝΓΚ</vt:lpstr>
      <vt:lpstr>Ο ΡΟΛΟΣ ΤΩΝ ΓΟΝΕΩΝ</vt:lpstr>
      <vt:lpstr>Ο ΡΟΛΟΣ ΤΩΝ ΓΟΝΕΩΝ </vt:lpstr>
      <vt:lpstr>« ευ αγωνίζεσθαι »  Προαγωγή υψηλών αξιών στον αθλητισμό</vt:lpstr>
      <vt:lpstr>Παρουσίαση του PowerPoint</vt:lpstr>
      <vt:lpstr>Παρουσίαση του PowerPoint</vt:lpstr>
      <vt:lpstr>Παρουσίαση του PowerPoint</vt:lpstr>
      <vt:lpstr>ΑΞΙΟΛΟΓΗΣΗ ΤΟΥ ΑΘΛΗΤΙΚΟΥ ΠΕΡΙΒΑΛΛΟΝΤΟΣ </vt:lpstr>
      <vt:lpstr>Παρουσίαση του PowerPoint</vt:lpstr>
      <vt:lpstr>ΕΚΠΑΙΔΕΥΣΗ </vt:lpstr>
      <vt:lpstr>Μιλήστε ανοιχτά για το ντόπινγκ….</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ΟΔΗΓΟΣ ΓΟΝΕΩΝ ΓΙΑ ΤΗΝ ΑΝΤΙΜΕΤΩΠΙΣΗ ΤΟΥ ΝΤΟΠΙΝΓΚ</dc:title>
  <dc:creator>EDUCATION EOKAN</dc:creator>
  <cp:lastModifiedBy>PANOUTSOS-TALKOWSKI P. (927291)</cp:lastModifiedBy>
  <cp:revision>4</cp:revision>
  <dcterms:created xsi:type="dcterms:W3CDTF">2021-08-29T13:11:45Z</dcterms:created>
  <dcterms:modified xsi:type="dcterms:W3CDTF">2021-08-30T16:22:24Z</dcterms:modified>
</cp:coreProperties>
</file>