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2"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60"/>
  </p:normalViewPr>
  <p:slideViewPr>
    <p:cSldViewPr snapToGrid="0">
      <p:cViewPr varScale="1">
        <p:scale>
          <a:sx n="79" d="100"/>
          <a:sy n="79"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83BB1D-5840-4D1E-9D32-96E75C0E4BD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DD01C2B-5B5E-409D-A8BB-D710955EB3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EAAA842-2041-4A30-AFC4-28D6462EE664}"/>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5" name="Θέση υποσέλιδου 4">
            <a:extLst>
              <a:ext uri="{FF2B5EF4-FFF2-40B4-BE49-F238E27FC236}">
                <a16:creationId xmlns:a16="http://schemas.microsoft.com/office/drawing/2014/main" id="{04EFD89B-A4DC-4FAC-8988-477A14C9F08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E1B9C23-C4FD-41B1-A199-7E620E4C5609}"/>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1681927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E33F2F-A773-4928-B761-0D779B7BCF0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99B04F0-F184-495C-85AD-0AE751EFBA9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A1E5550-E47C-48E3-AADE-A3430113E46C}"/>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5" name="Θέση υποσέλιδου 4">
            <a:extLst>
              <a:ext uri="{FF2B5EF4-FFF2-40B4-BE49-F238E27FC236}">
                <a16:creationId xmlns:a16="http://schemas.microsoft.com/office/drawing/2014/main" id="{A29396ED-14BF-46DB-BB4E-FC3CF07DEB0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D7A249C-7A47-4AD6-82FC-5F604B239453}"/>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77213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4AE91B6-C79A-4FD7-BFE5-4DC05D72CF7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3B02E26-210F-4214-B4D4-63CE3C26AC77}"/>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6FEB32A-B640-44F7-B84C-F7F7201D446F}"/>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5" name="Θέση υποσέλιδου 4">
            <a:extLst>
              <a:ext uri="{FF2B5EF4-FFF2-40B4-BE49-F238E27FC236}">
                <a16:creationId xmlns:a16="http://schemas.microsoft.com/office/drawing/2014/main" id="{C5134CF2-6D07-46A4-8457-F695F474A4C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8FAA9E7-0F4F-4A92-B959-E32743194D1A}"/>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3080604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3BECD8-E401-4906-BEFD-5793DBDF4B5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1D51A19-3EE7-4360-950C-5FA1C3064DB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6ED44BD-B050-4821-AC07-66901B79513D}"/>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5" name="Θέση υποσέλιδου 4">
            <a:extLst>
              <a:ext uri="{FF2B5EF4-FFF2-40B4-BE49-F238E27FC236}">
                <a16:creationId xmlns:a16="http://schemas.microsoft.com/office/drawing/2014/main" id="{73F907EF-C934-4220-88C2-EE4EEFF0773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B232D36-6258-4CD8-A4A1-DA6DC07156CC}"/>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2800411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DDA94F-42E3-4AA5-8695-9796E16BF01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EF9083B-9D22-4DF9-9ED6-307F243D6C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8E18595-0EE9-4498-AC12-50DB461FD2C4}"/>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5" name="Θέση υποσέλιδου 4">
            <a:extLst>
              <a:ext uri="{FF2B5EF4-FFF2-40B4-BE49-F238E27FC236}">
                <a16:creationId xmlns:a16="http://schemas.microsoft.com/office/drawing/2014/main" id="{5FBA3D63-86AC-47CB-AD29-942AFEDB249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000AD9B-06D1-4993-85DF-E93E13D408CA}"/>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26709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67651C-6049-4076-9E30-C181C46B1F1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71DAAED-FFC6-4F2D-BEDF-AC16F77CAE1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2FF498B-D4F5-4E3E-821E-C9B50889277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3B46FFF-A2BB-466C-A3BD-CB925D093B37}"/>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6" name="Θέση υποσέλιδου 5">
            <a:extLst>
              <a:ext uri="{FF2B5EF4-FFF2-40B4-BE49-F238E27FC236}">
                <a16:creationId xmlns:a16="http://schemas.microsoft.com/office/drawing/2014/main" id="{D7533E10-3E56-418B-AC95-351CADBAE65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59D4D76-74E7-4D60-B466-6987760DDCAF}"/>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172190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FA43FD-D150-497E-B8FC-D0EC0FACCF9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BBDEA06-B9BC-4F41-96CE-EC7ED993BC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7CBC570-02AF-4EB5-86A6-9CAEBD6BE59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5032631-CC92-4A2F-A25C-59789440A5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0423435-5EB5-460E-8E3A-08EFBF6A4AC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D812340-E972-4AD1-AF7E-507A3A64185D}"/>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8" name="Θέση υποσέλιδου 7">
            <a:extLst>
              <a:ext uri="{FF2B5EF4-FFF2-40B4-BE49-F238E27FC236}">
                <a16:creationId xmlns:a16="http://schemas.microsoft.com/office/drawing/2014/main" id="{5518E4B7-AB6E-44D2-AC35-23D16455126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D5935BD-B49E-4810-B48A-E0CD9C26112F}"/>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4012572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6152DF-60A7-4B46-AFED-33D22DECA85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0360C2C-9CA5-4591-88AA-C0F4953B7FFA}"/>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4" name="Θέση υποσέλιδου 3">
            <a:extLst>
              <a:ext uri="{FF2B5EF4-FFF2-40B4-BE49-F238E27FC236}">
                <a16:creationId xmlns:a16="http://schemas.microsoft.com/office/drawing/2014/main" id="{F2739BEE-49BD-4465-A00B-B4EA163DED8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95FCE27-6C02-4BE9-8E00-315CA4B2C6E1}"/>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3464278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935BB1A-AFF2-42E2-8DB1-9FE1A96D73A4}"/>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3" name="Θέση υποσέλιδου 2">
            <a:extLst>
              <a:ext uri="{FF2B5EF4-FFF2-40B4-BE49-F238E27FC236}">
                <a16:creationId xmlns:a16="http://schemas.microsoft.com/office/drawing/2014/main" id="{EAA820C8-8FFC-4422-A780-C77D89E8E8AA}"/>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63A7EB3-3573-4F08-BCCA-24D569224293}"/>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746154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DB24ED-A46D-46C2-9F1A-6DEDD5F357A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D2E4376-4151-42A7-93E0-0932003C9B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83A43E7-D1C8-4268-8B0A-57DEAAA58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BC9CC7B-6256-4DF2-AF8E-DB34B8DA7D1F}"/>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6" name="Θέση υποσέλιδου 5">
            <a:extLst>
              <a:ext uri="{FF2B5EF4-FFF2-40B4-BE49-F238E27FC236}">
                <a16:creationId xmlns:a16="http://schemas.microsoft.com/office/drawing/2014/main" id="{7A288D31-60E5-407A-936B-F5C03109686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5039424-488C-44D3-AEE6-DD1D2D72B603}"/>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3840691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60C595-8BE7-40AA-B6DA-7AC1EA71442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CBF7F31-F582-42A6-8DB9-AB6F03DAB7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C2D2B8C-F415-4F92-A1BF-023DD07402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C1A7FCD-D0CB-4955-AAEA-E68E7382341C}"/>
              </a:ext>
            </a:extLst>
          </p:cNvPr>
          <p:cNvSpPr>
            <a:spLocks noGrp="1"/>
          </p:cNvSpPr>
          <p:nvPr>
            <p:ph type="dt" sz="half" idx="10"/>
          </p:nvPr>
        </p:nvSpPr>
        <p:spPr/>
        <p:txBody>
          <a:bodyPr/>
          <a:lstStyle/>
          <a:p>
            <a:fld id="{F5B02A23-A9E6-4153-8602-30E6298A3269}" type="datetimeFigureOut">
              <a:rPr lang="el-GR" smtClean="0"/>
              <a:t>30/8/2021</a:t>
            </a:fld>
            <a:endParaRPr lang="el-GR"/>
          </a:p>
        </p:txBody>
      </p:sp>
      <p:sp>
        <p:nvSpPr>
          <p:cNvPr id="6" name="Θέση υποσέλιδου 5">
            <a:extLst>
              <a:ext uri="{FF2B5EF4-FFF2-40B4-BE49-F238E27FC236}">
                <a16:creationId xmlns:a16="http://schemas.microsoft.com/office/drawing/2014/main" id="{9E6041F3-B674-410C-B1ED-F9BABD8876B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EC0D02C-DEBC-4721-B92F-A3F25069224F}"/>
              </a:ext>
            </a:extLst>
          </p:cNvPr>
          <p:cNvSpPr>
            <a:spLocks noGrp="1"/>
          </p:cNvSpPr>
          <p:nvPr>
            <p:ph type="sldNum" sz="quarter" idx="12"/>
          </p:nvPr>
        </p:nvSpPr>
        <p:spPr/>
        <p:txBody>
          <a:bodyPr/>
          <a:lstStyle/>
          <a:p>
            <a:fld id="{86B4D9C3-C894-4F3D-BC2B-07CB5289A308}" type="slidenum">
              <a:rPr lang="el-GR" smtClean="0"/>
              <a:t>‹#›</a:t>
            </a:fld>
            <a:endParaRPr lang="el-GR"/>
          </a:p>
        </p:txBody>
      </p:sp>
    </p:spTree>
    <p:extLst>
      <p:ext uri="{BB962C8B-B14F-4D97-AF65-F5344CB8AC3E}">
        <p14:creationId xmlns:p14="http://schemas.microsoft.com/office/powerpoint/2010/main" val="1335487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DB5F664-E2F5-4249-8D2E-234A748E5D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52F9AB2-C609-4CFA-8892-C80D79D7E9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9164F71-67EA-4EA8-8BEB-3AE68CDE5C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B02A23-A9E6-4153-8602-30E6298A3269}" type="datetimeFigureOut">
              <a:rPr lang="el-GR" smtClean="0"/>
              <a:t>30/8/2021</a:t>
            </a:fld>
            <a:endParaRPr lang="el-GR"/>
          </a:p>
        </p:txBody>
      </p:sp>
      <p:sp>
        <p:nvSpPr>
          <p:cNvPr id="5" name="Θέση υποσέλιδου 4">
            <a:extLst>
              <a:ext uri="{FF2B5EF4-FFF2-40B4-BE49-F238E27FC236}">
                <a16:creationId xmlns:a16="http://schemas.microsoft.com/office/drawing/2014/main" id="{121DB2B0-68DB-4278-80AB-049CCE5CC3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CB139EEF-ABE4-4CD4-B783-9BB01BBEA2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4D9C3-C894-4F3D-BC2B-07CB5289A308}" type="slidenum">
              <a:rPr lang="el-GR" smtClean="0"/>
              <a:t>‹#›</a:t>
            </a:fld>
            <a:endParaRPr lang="el-GR"/>
          </a:p>
        </p:txBody>
      </p:sp>
    </p:spTree>
    <p:extLst>
      <p:ext uri="{BB962C8B-B14F-4D97-AF65-F5344CB8AC3E}">
        <p14:creationId xmlns:p14="http://schemas.microsoft.com/office/powerpoint/2010/main" val="1584653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2D3310-F895-416D-B4D7-F620AFB177A8}"/>
              </a:ext>
            </a:extLst>
          </p:cNvPr>
          <p:cNvSpPr>
            <a:spLocks noGrp="1"/>
          </p:cNvSpPr>
          <p:nvPr>
            <p:ph type="ctrTitle"/>
          </p:nvPr>
        </p:nvSpPr>
        <p:spPr>
          <a:xfrm>
            <a:off x="1442720" y="2235200"/>
            <a:ext cx="9144000" cy="2387600"/>
          </a:xfrm>
        </p:spPr>
        <p:txBody>
          <a:bodyPr>
            <a:normAutofit fontScale="90000"/>
          </a:bodyPr>
          <a:lstStyle/>
          <a:p>
            <a:r>
              <a:rPr lang="el-GR" dirty="0">
                <a:solidFill>
                  <a:schemeClr val="bg1"/>
                </a:solidFill>
              </a:rPr>
              <a:t>ΑΠΟΤΡΟΠΗ ΤΗΣ ΧΡΗΣΗΣ ΑΠΑΓΟΡΕΥΜΕΝΩΝ ΟΥΣΙΩΝ ΚΑΙ ΜΕΘΟΔΩΝ </a:t>
            </a:r>
            <a:br>
              <a:rPr lang="el-GR" dirty="0">
                <a:solidFill>
                  <a:schemeClr val="bg1"/>
                </a:solidFill>
              </a:rPr>
            </a:br>
            <a:br>
              <a:rPr lang="el-GR" dirty="0">
                <a:solidFill>
                  <a:schemeClr val="bg1"/>
                </a:solidFill>
              </a:rPr>
            </a:br>
            <a:r>
              <a:rPr lang="el-GR" dirty="0">
                <a:solidFill>
                  <a:schemeClr val="bg1"/>
                </a:solidFill>
              </a:rPr>
              <a:t>για γονείς…</a:t>
            </a:r>
          </a:p>
        </p:txBody>
      </p:sp>
      <p:pic>
        <p:nvPicPr>
          <p:cNvPr id="3" name="Εικόνα 2">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384660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A7EA42-E635-4E68-99F3-D9DAF5D8AAE9}"/>
              </a:ext>
            </a:extLst>
          </p:cNvPr>
          <p:cNvSpPr>
            <a:spLocks noGrp="1"/>
          </p:cNvSpPr>
          <p:nvPr>
            <p:ph type="title"/>
          </p:nvPr>
        </p:nvSpPr>
        <p:spPr/>
        <p:txBody>
          <a:bodyPr/>
          <a:lstStyle/>
          <a:p>
            <a:r>
              <a:rPr lang="el-GR" b="0" i="1" u="none" strike="noStrike" dirty="0">
                <a:solidFill>
                  <a:srgbClr val="FDFDF9"/>
                </a:solidFill>
                <a:effectLst/>
              </a:rPr>
              <a:t>Μιλήστε ανοιχτά για το ντόπινγκ….</a:t>
            </a:r>
            <a:endParaRPr lang="el-GR" dirty="0"/>
          </a:p>
        </p:txBody>
      </p:sp>
      <p:sp>
        <p:nvSpPr>
          <p:cNvPr id="3" name="Θέση περιεχομένου 2">
            <a:extLst>
              <a:ext uri="{FF2B5EF4-FFF2-40B4-BE49-F238E27FC236}">
                <a16:creationId xmlns:a16="http://schemas.microsoft.com/office/drawing/2014/main" id="{DC8077E6-0754-4417-970E-F8CE5941D456}"/>
              </a:ext>
            </a:extLst>
          </p:cNvPr>
          <p:cNvSpPr>
            <a:spLocks noGrp="1"/>
          </p:cNvSpPr>
          <p:nvPr>
            <p:ph idx="1"/>
          </p:nvPr>
        </p:nvSpPr>
        <p:spPr>
          <a:xfrm>
            <a:off x="0" y="0"/>
            <a:ext cx="12466320" cy="7000239"/>
          </a:xfrm>
          <a:solidFill>
            <a:schemeClr val="accent1"/>
          </a:solidFill>
        </p:spPr>
        <p:txBody>
          <a:bodyPr>
            <a:normAutofit/>
          </a:bodyPr>
          <a:lstStyle/>
          <a:p>
            <a:endParaRPr lang="el-GR" dirty="0">
              <a:solidFill>
                <a:srgbClr val="FDFDF9"/>
              </a:solidFill>
              <a:effectLst/>
              <a:latin typeface="YADK31-VBBc 1"/>
            </a:endParaRPr>
          </a:p>
          <a:p>
            <a:pPr marL="0" indent="0">
              <a:buNone/>
            </a:pPr>
            <a:r>
              <a:rPr lang="el-GR" b="0" i="1" u="none" strike="noStrike" dirty="0">
                <a:solidFill>
                  <a:srgbClr val="FDFDF9"/>
                </a:solidFill>
                <a:effectLst/>
                <a:latin typeface="YADK31-VBBc 1"/>
              </a:rPr>
              <a:t>Μιλήστε ανοιχτά για το ντόπινγκ…</a:t>
            </a:r>
          </a:p>
          <a:p>
            <a:pPr marL="0" indent="0">
              <a:buNone/>
            </a:pPr>
            <a:endParaRPr lang="el-GR" i="1" dirty="0">
              <a:solidFill>
                <a:srgbClr val="FDFDF9"/>
              </a:solidFill>
              <a:latin typeface="YADK31-VBBc 1"/>
            </a:endParaRPr>
          </a:p>
          <a:p>
            <a:pPr marL="0" indent="0">
              <a:buNone/>
            </a:pPr>
            <a:r>
              <a:rPr lang="el-GR" b="0" i="1" u="none" strike="noStrike" dirty="0">
                <a:solidFill>
                  <a:srgbClr val="FDFDF9"/>
                </a:solidFill>
                <a:effectLst/>
                <a:latin typeface="YADK31-VBBc 1"/>
              </a:rPr>
              <a:t>H συλλογή των επώνυμων ή ανώνυμων πληροφοριών γίνεται:</a:t>
            </a:r>
            <a:endParaRPr lang="el-GR" dirty="0">
              <a:solidFill>
                <a:srgbClr val="FDFDF9"/>
              </a:solidFill>
              <a:effectLst/>
              <a:latin typeface="YADK31-VBBc 1"/>
            </a:endParaRPr>
          </a:p>
          <a:p>
            <a:pPr marL="0" indent="0">
              <a:buNone/>
            </a:pPr>
            <a:r>
              <a:rPr lang="el-GR" b="0" i="1" u="none" strike="noStrike" dirty="0">
                <a:solidFill>
                  <a:srgbClr val="FDFDF9"/>
                </a:solidFill>
                <a:effectLst/>
              </a:rPr>
              <a:t>ταχυδρομικά στη διεύθυνση του ΕΟΚΑΝ ή ηλεκτρονικά στο</a:t>
            </a:r>
            <a:r>
              <a:rPr lang="en-US" b="0" i="1" u="none" strike="noStrike" dirty="0">
                <a:solidFill>
                  <a:srgbClr val="FDFDF9"/>
                </a:solidFill>
                <a:effectLst/>
              </a:rPr>
              <a:t>:</a:t>
            </a:r>
          </a:p>
          <a:p>
            <a:pPr marL="0" indent="0">
              <a:buNone/>
            </a:pPr>
            <a:endParaRPr lang="el-GR" dirty="0"/>
          </a:p>
          <a:p>
            <a:pPr>
              <a:buFont typeface="Wingdings" panose="05000000000000000000" pitchFamily="2" charset="2"/>
              <a:buChar char="ü"/>
            </a:pPr>
            <a:r>
              <a:rPr lang="el-GR" b="0" i="1" u="none" strike="noStrike" dirty="0" err="1">
                <a:solidFill>
                  <a:srgbClr val="FDFDF9"/>
                </a:solidFill>
                <a:effectLst/>
              </a:rPr>
              <a:t>intelligence@e</a:t>
            </a:r>
            <a:r>
              <a:rPr lang="en-US" b="0" i="1" u="none" strike="noStrike" dirty="0" err="1">
                <a:solidFill>
                  <a:srgbClr val="FDFDF9"/>
                </a:solidFill>
                <a:effectLst/>
              </a:rPr>
              <a:t>okan</a:t>
            </a:r>
            <a:r>
              <a:rPr lang="el-GR" b="0" i="1" u="none" strike="noStrike" dirty="0">
                <a:solidFill>
                  <a:srgbClr val="FDFDF9"/>
                </a:solidFill>
                <a:effectLst/>
              </a:rPr>
              <a:t>.gr</a:t>
            </a:r>
            <a:endParaRPr lang="el-GR" dirty="0"/>
          </a:p>
          <a:p>
            <a:pPr>
              <a:buFont typeface="Wingdings" panose="05000000000000000000" pitchFamily="2" charset="2"/>
              <a:buChar char="ü"/>
            </a:pPr>
            <a:r>
              <a:rPr lang="el-GR" b="0" i="1" u="none" strike="noStrike" dirty="0">
                <a:solidFill>
                  <a:srgbClr val="FDFDF9"/>
                </a:solidFill>
                <a:effectLst/>
              </a:rPr>
              <a:t>μέσω γραπτής αναφοράς</a:t>
            </a:r>
            <a:endParaRPr lang="el-GR" dirty="0"/>
          </a:p>
          <a:p>
            <a:pPr>
              <a:buFont typeface="Wingdings" panose="05000000000000000000" pitchFamily="2" charset="2"/>
              <a:buChar char="ü"/>
            </a:pPr>
            <a:r>
              <a:rPr lang="el-GR" b="0" i="1" u="none" strike="noStrike" dirty="0">
                <a:solidFill>
                  <a:srgbClr val="FDFDF9"/>
                </a:solidFill>
                <a:effectLst/>
              </a:rPr>
              <a:t>μέσω προφορικής καταγγελίας στο τηλέφωνο καταγγελιών του ΕΟΚΑΝ </a:t>
            </a:r>
            <a:endParaRPr lang="el-GR" dirty="0"/>
          </a:p>
          <a:p>
            <a:pPr>
              <a:buFont typeface="Wingdings" panose="05000000000000000000" pitchFamily="2" charset="2"/>
              <a:buChar char="ü"/>
            </a:pPr>
            <a:r>
              <a:rPr lang="el-GR" b="0" i="1" u="none" strike="noStrike" dirty="0">
                <a:solidFill>
                  <a:srgbClr val="FDFDF9"/>
                </a:solidFill>
                <a:effectLst/>
              </a:rPr>
              <a:t>μέσω προφορικής καταγγελίας σε εντεταλμένο μέλος του προσωπικού</a:t>
            </a:r>
            <a:endParaRPr lang="el-GR" dirty="0"/>
          </a:p>
          <a:p>
            <a:pPr marL="0" indent="0">
              <a:buNone/>
            </a:pPr>
            <a:endParaRPr lang="el-GR" dirty="0">
              <a:solidFill>
                <a:srgbClr val="FDFDF9"/>
              </a:solidFill>
              <a:effectLst/>
              <a:latin typeface="YADK31-VBBc 1"/>
            </a:endParaRP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47689"/>
            <a:ext cx="2428875" cy="1352550"/>
          </a:xfrm>
          <a:prstGeom prst="rect">
            <a:avLst/>
          </a:prstGeom>
        </p:spPr>
      </p:pic>
    </p:spTree>
    <p:extLst>
      <p:ext uri="{BB962C8B-B14F-4D97-AF65-F5344CB8AC3E}">
        <p14:creationId xmlns:p14="http://schemas.microsoft.com/office/powerpoint/2010/main" val="157422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2B0F9B-F27B-4B88-89D1-F2AB04D0DB75}"/>
              </a:ext>
            </a:extLst>
          </p:cNvPr>
          <p:cNvSpPr>
            <a:spLocks noGrp="1"/>
          </p:cNvSpPr>
          <p:nvPr>
            <p:ph type="title"/>
          </p:nvPr>
        </p:nvSpPr>
        <p:spPr/>
        <p:txBody>
          <a:bodyPr/>
          <a:lstStyle/>
          <a:p>
            <a:r>
              <a:rPr lang="el-GR" dirty="0">
                <a:solidFill>
                  <a:schemeClr val="bg1"/>
                </a:solidFill>
              </a:rPr>
              <a:t>ΕΚΠΑΙΔΕΥΣΗ</a:t>
            </a:r>
          </a:p>
        </p:txBody>
      </p:sp>
      <p:sp>
        <p:nvSpPr>
          <p:cNvPr id="3" name="Θέση περιεχομένου 2">
            <a:extLst>
              <a:ext uri="{FF2B5EF4-FFF2-40B4-BE49-F238E27FC236}">
                <a16:creationId xmlns:a16="http://schemas.microsoft.com/office/drawing/2014/main" id="{8EB36C5A-D752-4B4F-B96F-535416C29DE8}"/>
              </a:ext>
            </a:extLst>
          </p:cNvPr>
          <p:cNvSpPr>
            <a:spLocks noGrp="1"/>
          </p:cNvSpPr>
          <p:nvPr>
            <p:ph idx="1"/>
          </p:nvPr>
        </p:nvSpPr>
        <p:spPr/>
        <p:txBody>
          <a:bodyPr/>
          <a:lstStyle/>
          <a:p>
            <a:pPr>
              <a:buFont typeface="Wingdings" panose="05000000000000000000" pitchFamily="2" charset="2"/>
              <a:buChar char="ü"/>
            </a:pPr>
            <a:r>
              <a:rPr lang="el-GR" dirty="0">
                <a:solidFill>
                  <a:schemeClr val="bg1"/>
                </a:solidFill>
              </a:rPr>
              <a:t>Να είστε ειλικρινείς με τα παιδιά σας και να τους ζητήσετε να απέχουν από τη χρήση απαγορευμένων ουσιών και μεθόδων</a:t>
            </a:r>
          </a:p>
          <a:p>
            <a:pPr>
              <a:buFont typeface="Wingdings" panose="05000000000000000000" pitchFamily="2" charset="2"/>
              <a:buChar char="ü"/>
            </a:pPr>
            <a:r>
              <a:rPr lang="el-GR" dirty="0">
                <a:solidFill>
                  <a:schemeClr val="bg1"/>
                </a:solidFill>
              </a:rPr>
              <a:t> Βεβαιωθείτε ότι το παιδί σας καταλαβαίνει ότι το ντόπινγκ είναι παράβαση. Συζητήστε για θέματα ηθικής, ορθής προπόνησης, διατροφής και σκληρής δουλειάς </a:t>
            </a:r>
          </a:p>
          <a:p>
            <a:pPr>
              <a:buFont typeface="Wingdings" panose="05000000000000000000" pitchFamily="2" charset="2"/>
              <a:buChar char="ü"/>
            </a:pPr>
            <a:r>
              <a:rPr lang="el-GR" dirty="0">
                <a:solidFill>
                  <a:schemeClr val="bg1"/>
                </a:solidFill>
              </a:rPr>
              <a:t>Εξηγείστε τις επιπτώσεις του ντόπινγκ στην υγεία </a:t>
            </a:r>
          </a:p>
          <a:p>
            <a:pPr>
              <a:buFont typeface="Wingdings" panose="05000000000000000000" pitchFamily="2" charset="2"/>
              <a:buChar char="ü"/>
            </a:pPr>
            <a:r>
              <a:rPr lang="el-GR" dirty="0">
                <a:solidFill>
                  <a:schemeClr val="bg1"/>
                </a:solidFill>
              </a:rPr>
              <a:t>Αναγνωρίστε τις ενδείξεις της χρήσης απαγορευμένων ουσιών και μεθόδων</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2521526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95E836-C8ED-4676-AD69-B6C4B35AC691}"/>
              </a:ext>
            </a:extLst>
          </p:cNvPr>
          <p:cNvSpPr>
            <a:spLocks noGrp="1"/>
          </p:cNvSpPr>
          <p:nvPr>
            <p:ph type="title"/>
          </p:nvPr>
        </p:nvSpPr>
        <p:spPr/>
        <p:txBody>
          <a:bodyPr/>
          <a:lstStyle/>
          <a:p>
            <a:r>
              <a:rPr lang="el-GR" dirty="0">
                <a:solidFill>
                  <a:schemeClr val="bg1"/>
                </a:solidFill>
              </a:rPr>
              <a:t>ΥΠΟΣΤΗΡΙΞΗ</a:t>
            </a:r>
          </a:p>
        </p:txBody>
      </p:sp>
      <p:sp>
        <p:nvSpPr>
          <p:cNvPr id="3" name="Θέση περιεχομένου 2">
            <a:extLst>
              <a:ext uri="{FF2B5EF4-FFF2-40B4-BE49-F238E27FC236}">
                <a16:creationId xmlns:a16="http://schemas.microsoft.com/office/drawing/2014/main" id="{2E09A017-EDDD-464D-A2FF-D0BEF87ED27F}"/>
              </a:ext>
            </a:extLst>
          </p:cNvPr>
          <p:cNvSpPr>
            <a:spLocks noGrp="1"/>
          </p:cNvSpPr>
          <p:nvPr>
            <p:ph idx="1"/>
          </p:nvPr>
        </p:nvSpPr>
        <p:spPr/>
        <p:txBody>
          <a:bodyPr/>
          <a:lstStyle/>
          <a:p>
            <a:pPr>
              <a:buFont typeface="Wingdings" panose="05000000000000000000" pitchFamily="2" charset="2"/>
              <a:buChar char="ü"/>
            </a:pPr>
            <a:r>
              <a:rPr lang="el-GR" dirty="0">
                <a:solidFill>
                  <a:schemeClr val="bg1"/>
                </a:solidFill>
              </a:rPr>
              <a:t>Συζητήστε για τη βελτίωση των αθλητικών επιδόσεων μέσω της εφαρμογής επιστημονικών προπονητικών προγραμμάτων, ισορροπημένης διατροφής και επαρκούς αποθεραπείας. </a:t>
            </a:r>
          </a:p>
          <a:p>
            <a:pPr>
              <a:buFont typeface="Wingdings" panose="05000000000000000000" pitchFamily="2" charset="2"/>
              <a:buChar char="ü"/>
            </a:pPr>
            <a:r>
              <a:rPr lang="el-GR" dirty="0">
                <a:solidFill>
                  <a:schemeClr val="bg1"/>
                </a:solidFill>
              </a:rPr>
              <a:t> Ενθαρρύνετε τα παιδιά σας έτσι ώστε να αναζητούν την βελτίωση του εαυτού τους </a:t>
            </a:r>
          </a:p>
          <a:p>
            <a:pPr>
              <a:buFont typeface="Wingdings" panose="05000000000000000000" pitchFamily="2" charset="2"/>
              <a:buChar char="ü"/>
            </a:pPr>
            <a:r>
              <a:rPr lang="el-GR" dirty="0">
                <a:solidFill>
                  <a:schemeClr val="bg1"/>
                </a:solidFill>
              </a:rPr>
              <a:t>Ζητήστε από τους προπονητές να ενισχύσουν τη συμπεριφορά τους κατά της χρήσης απαγορευμένων ουσιών και μεθόδων και να επιδείξουν μηδενική ανοχή στη χρήση ουσιών</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0688"/>
            <a:ext cx="2428875" cy="1352550"/>
          </a:xfrm>
          <a:prstGeom prst="rect">
            <a:avLst/>
          </a:prstGeom>
        </p:spPr>
      </p:pic>
    </p:spTree>
    <p:extLst>
      <p:ext uri="{BB962C8B-B14F-4D97-AF65-F5344CB8AC3E}">
        <p14:creationId xmlns:p14="http://schemas.microsoft.com/office/powerpoint/2010/main" val="1997061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17628A-FC36-4C1F-9574-3FAD39E98EB7}"/>
              </a:ext>
            </a:extLst>
          </p:cNvPr>
          <p:cNvSpPr>
            <a:spLocks noGrp="1"/>
          </p:cNvSpPr>
          <p:nvPr>
            <p:ph type="title"/>
          </p:nvPr>
        </p:nvSpPr>
        <p:spPr>
          <a:xfrm>
            <a:off x="838200" y="161925"/>
            <a:ext cx="10515600" cy="1325563"/>
          </a:xfrm>
        </p:spPr>
        <p:txBody>
          <a:bodyPr/>
          <a:lstStyle/>
          <a:p>
            <a:r>
              <a:rPr lang="el-GR" dirty="0">
                <a:solidFill>
                  <a:schemeClr val="bg1"/>
                </a:solidFill>
              </a:rPr>
              <a:t>ΕΠΙΚΟΙΝΩΝΙΑ</a:t>
            </a:r>
          </a:p>
        </p:txBody>
      </p:sp>
      <p:sp>
        <p:nvSpPr>
          <p:cNvPr id="3" name="Θέση περιεχομένου 2">
            <a:extLst>
              <a:ext uri="{FF2B5EF4-FFF2-40B4-BE49-F238E27FC236}">
                <a16:creationId xmlns:a16="http://schemas.microsoft.com/office/drawing/2014/main" id="{D5639B4F-60AC-4FB9-8D92-DFBC1B00BB8C}"/>
              </a:ext>
            </a:extLst>
          </p:cNvPr>
          <p:cNvSpPr>
            <a:spLocks noGrp="1"/>
          </p:cNvSpPr>
          <p:nvPr>
            <p:ph idx="1"/>
          </p:nvPr>
        </p:nvSpPr>
        <p:spPr>
          <a:xfrm>
            <a:off x="838200" y="1354931"/>
            <a:ext cx="10515600" cy="4351338"/>
          </a:xfrm>
        </p:spPr>
        <p:txBody>
          <a:bodyPr>
            <a:normAutofit lnSpcReduction="10000"/>
          </a:bodyPr>
          <a:lstStyle/>
          <a:p>
            <a:pPr>
              <a:buFont typeface="Wingdings" panose="05000000000000000000" pitchFamily="2" charset="2"/>
              <a:buChar char="ü"/>
            </a:pPr>
            <a:r>
              <a:rPr lang="el-GR" dirty="0">
                <a:solidFill>
                  <a:schemeClr val="bg1"/>
                </a:solidFill>
              </a:rPr>
              <a:t>Διαβεβαιώστε τα παιδιά σας ότι δεν σας ενδιαφέρει μόνο η νίκη </a:t>
            </a:r>
          </a:p>
          <a:p>
            <a:pPr>
              <a:buFont typeface="Wingdings" panose="05000000000000000000" pitchFamily="2" charset="2"/>
              <a:buChar char="ü"/>
            </a:pPr>
            <a:r>
              <a:rPr lang="el-GR" dirty="0">
                <a:solidFill>
                  <a:schemeClr val="bg1"/>
                </a:solidFill>
              </a:rPr>
              <a:t>Γίνεται υποστηρικτικοί ακόμα και όταν τα παιδιά σας δεν αποδίδουν καλά. Θυμίστε τους ότι η ήττα αποτελεί πολύτιμη ευκαιρία μάθησης και δώστε έμφαση στη βελτίωση ακόμα και όταν δεν υπάρχει νίκη </a:t>
            </a:r>
          </a:p>
          <a:p>
            <a:pPr>
              <a:buFont typeface="Wingdings" panose="05000000000000000000" pitchFamily="2" charset="2"/>
              <a:buChar char="ü"/>
            </a:pPr>
            <a:r>
              <a:rPr lang="el-GR" dirty="0">
                <a:solidFill>
                  <a:schemeClr val="bg1"/>
                </a:solidFill>
              </a:rPr>
              <a:t>Διευκρινίστε ότι περιμένετε από το παιδί σας να απέχει από τη χρήση απαγορευμένων ουσιών και μεθόδων</a:t>
            </a:r>
          </a:p>
          <a:p>
            <a:pPr>
              <a:buFont typeface="Wingdings" panose="05000000000000000000" pitchFamily="2" charset="2"/>
              <a:buChar char="ü"/>
            </a:pPr>
            <a:r>
              <a:rPr lang="el-GR" dirty="0">
                <a:solidFill>
                  <a:schemeClr val="bg1"/>
                </a:solidFill>
              </a:rPr>
              <a:t>Διατηρείστε συχνή επικοινωνία με τον προπονητή του παιδιού σας </a:t>
            </a:r>
          </a:p>
          <a:p>
            <a:pPr>
              <a:buFont typeface="Wingdings" panose="05000000000000000000" pitchFamily="2" charset="2"/>
              <a:buChar char="ü"/>
            </a:pPr>
            <a:r>
              <a:rPr lang="el-GR" dirty="0">
                <a:solidFill>
                  <a:schemeClr val="bg1"/>
                </a:solidFill>
              </a:rPr>
              <a:t>Παρατηρείστε οποιαδήποτε υπέρ-χρήση συμπληρωμάτων διατροφής και μιλήστε στο παιδί σας για τους πιθανούς κινδύνους αυτής της πρακτικής</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3069"/>
            <a:ext cx="2428875" cy="1352550"/>
          </a:xfrm>
          <a:prstGeom prst="rect">
            <a:avLst/>
          </a:prstGeom>
        </p:spPr>
      </p:pic>
    </p:spTree>
    <p:extLst>
      <p:ext uri="{BB962C8B-B14F-4D97-AF65-F5344CB8AC3E}">
        <p14:creationId xmlns:p14="http://schemas.microsoft.com/office/powerpoint/2010/main" val="4194656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B0EDD9-7819-4AEC-A0E3-E69D6434A557}"/>
              </a:ext>
            </a:extLst>
          </p:cNvPr>
          <p:cNvSpPr>
            <a:spLocks noGrp="1"/>
          </p:cNvSpPr>
          <p:nvPr>
            <p:ph type="title"/>
          </p:nvPr>
        </p:nvSpPr>
        <p:spPr/>
        <p:txBody>
          <a:bodyPr/>
          <a:lstStyle/>
          <a:p>
            <a:r>
              <a:rPr lang="el-GR" dirty="0">
                <a:solidFill>
                  <a:schemeClr val="bg1"/>
                </a:solidFill>
              </a:rPr>
              <a:t>ΕΠΙΓΝΩΣΗ ΤΗΣ ΔΙΑΔΙΚΑΣΙΑΣ ΕΛΕΓΧΟΥ ΝΤΟΠΙΝΓΚ </a:t>
            </a:r>
          </a:p>
        </p:txBody>
      </p:sp>
      <p:sp>
        <p:nvSpPr>
          <p:cNvPr id="3" name="Θέση περιεχομένου 2">
            <a:extLst>
              <a:ext uri="{FF2B5EF4-FFF2-40B4-BE49-F238E27FC236}">
                <a16:creationId xmlns:a16="http://schemas.microsoft.com/office/drawing/2014/main" id="{45F0751C-5FAD-4342-BDCE-4B42BC429A25}"/>
              </a:ext>
            </a:extLst>
          </p:cNvPr>
          <p:cNvSpPr>
            <a:spLocks noGrp="1"/>
          </p:cNvSpPr>
          <p:nvPr>
            <p:ph idx="1"/>
          </p:nvPr>
        </p:nvSpPr>
        <p:spPr>
          <a:xfrm>
            <a:off x="838200" y="1825625"/>
            <a:ext cx="10515600" cy="3457575"/>
          </a:xfrm>
        </p:spPr>
        <p:txBody>
          <a:bodyPr>
            <a:normAutofit fontScale="92500" lnSpcReduction="10000"/>
          </a:bodyPr>
          <a:lstStyle/>
          <a:p>
            <a:pPr>
              <a:buFont typeface="Wingdings" panose="05000000000000000000" pitchFamily="2" charset="2"/>
              <a:buChar char="ü"/>
            </a:pPr>
            <a:r>
              <a:rPr lang="el-GR" dirty="0">
                <a:solidFill>
                  <a:schemeClr val="bg1"/>
                </a:solidFill>
              </a:rPr>
              <a:t>Κατανοήστε την έννοια της «αντικειμενικής ευθύνης» των αθλητών και βεβαιωθείτε ότι εσείς και το παιδί σας γνωρίζεται τι αποτελεί παραβίαση κανονισμού αντί ντόπινγκ </a:t>
            </a:r>
          </a:p>
          <a:p>
            <a:pPr>
              <a:buFont typeface="Wingdings" panose="05000000000000000000" pitchFamily="2" charset="2"/>
              <a:buChar char="ü"/>
            </a:pPr>
            <a:r>
              <a:rPr lang="el-GR" dirty="0">
                <a:solidFill>
                  <a:schemeClr val="bg1"/>
                </a:solidFill>
              </a:rPr>
              <a:t>Βεβαιωθείτε ότι το παιδί σας κατανοεί ότι οι αθλητές υψηλού επιπέδου περνούν συχνά από έλεγχο </a:t>
            </a:r>
            <a:r>
              <a:rPr lang="el-GR" dirty="0" err="1">
                <a:solidFill>
                  <a:schemeClr val="bg1"/>
                </a:solidFill>
              </a:rPr>
              <a:t>ντοπινγκ</a:t>
            </a:r>
            <a:r>
              <a:rPr lang="el-GR" dirty="0">
                <a:solidFill>
                  <a:schemeClr val="bg1"/>
                </a:solidFill>
              </a:rPr>
              <a:t> εντός και εκτός αγώνων προκειμένου να διασφαλιστεί η προστασία του αθλητισμού και των αθλητών που δεν κάνουν χρήση απαγορευμένων ουσιών και μεθόδων. </a:t>
            </a:r>
          </a:p>
          <a:p>
            <a:pPr>
              <a:buFont typeface="Wingdings" panose="05000000000000000000" pitchFamily="2" charset="2"/>
              <a:buChar char="ü"/>
            </a:pPr>
            <a:r>
              <a:rPr lang="el-GR" dirty="0">
                <a:solidFill>
                  <a:schemeClr val="bg1"/>
                </a:solidFill>
              </a:rPr>
              <a:t>Βεβαιωθείτε ότι τα παιδιά σας γνωρίζουν τα δικαιώματα και τις υποχρεώσεις τους όσον αφορά στη διαδικασία δειγματοληψίας.</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235360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462ABE-31C9-4BD2-AFE8-09352A075B37}"/>
              </a:ext>
            </a:extLst>
          </p:cNvPr>
          <p:cNvSpPr>
            <a:spLocks noGrp="1"/>
          </p:cNvSpPr>
          <p:nvPr>
            <p:ph type="title"/>
          </p:nvPr>
        </p:nvSpPr>
        <p:spPr>
          <a:xfrm>
            <a:off x="467360" y="153192"/>
            <a:ext cx="10886440" cy="1325563"/>
          </a:xfrm>
        </p:spPr>
        <p:txBody>
          <a:bodyPr>
            <a:normAutofit fontScale="90000"/>
          </a:bodyPr>
          <a:lstStyle/>
          <a:p>
            <a:r>
              <a:rPr lang="el-GR" dirty="0">
                <a:solidFill>
                  <a:schemeClr val="bg1"/>
                </a:solidFill>
              </a:rPr>
              <a:t>ΑΝΑΓΝΩΡΙΣΤΕ ΤΙΣ ΕΝΔΕΙΞΕΙΣ ΚΑΙ ΤΑ ΣΥΜΠΤΩΜΑΤΑ ΤΗΣ ΧΡΗΣΗΣ ΑΠΑΓΟΡΕΥΜΕΝΩΝ ΟΥΣΙΩΝ ΚΑΙ ΜΕΘΟΔΩΝ</a:t>
            </a:r>
          </a:p>
        </p:txBody>
      </p:sp>
      <p:sp>
        <p:nvSpPr>
          <p:cNvPr id="3" name="Θέση περιεχομένου 2">
            <a:extLst>
              <a:ext uri="{FF2B5EF4-FFF2-40B4-BE49-F238E27FC236}">
                <a16:creationId xmlns:a16="http://schemas.microsoft.com/office/drawing/2014/main" id="{030BD0DA-96D4-45FD-AC45-F3CB96E74744}"/>
              </a:ext>
            </a:extLst>
          </p:cNvPr>
          <p:cNvSpPr>
            <a:spLocks noGrp="1"/>
          </p:cNvSpPr>
          <p:nvPr>
            <p:ph idx="1"/>
          </p:nvPr>
        </p:nvSpPr>
        <p:spPr>
          <a:xfrm>
            <a:off x="467360" y="1690688"/>
            <a:ext cx="10886440" cy="3918260"/>
          </a:xfrm>
        </p:spPr>
        <p:txBody>
          <a:bodyPr>
            <a:normAutofit fontScale="92500" lnSpcReduction="20000"/>
          </a:bodyPr>
          <a:lstStyle/>
          <a:p>
            <a:pPr marL="0" indent="0">
              <a:buNone/>
            </a:pPr>
            <a:r>
              <a:rPr lang="el-GR" dirty="0">
                <a:solidFill>
                  <a:schemeClr val="bg1"/>
                </a:solidFill>
              </a:rPr>
              <a:t>Τα παιδιά που εμφανίζουν τα παρακάτω συμπτώματα μπορεί να χρησιμοποιούν απαγορευμένες </a:t>
            </a:r>
            <a:r>
              <a:rPr lang="el-GR" dirty="0" err="1">
                <a:solidFill>
                  <a:schemeClr val="bg1"/>
                </a:solidFill>
              </a:rPr>
              <a:t>εργογόνες</a:t>
            </a:r>
            <a:r>
              <a:rPr lang="el-GR" dirty="0">
                <a:solidFill>
                  <a:schemeClr val="bg1"/>
                </a:solidFill>
              </a:rPr>
              <a:t> ουσίες:</a:t>
            </a:r>
          </a:p>
          <a:p>
            <a:pPr>
              <a:buFont typeface="Wingdings" panose="05000000000000000000" pitchFamily="2" charset="2"/>
              <a:buChar char="ü"/>
            </a:pPr>
            <a:r>
              <a:rPr lang="el-GR" dirty="0">
                <a:solidFill>
                  <a:schemeClr val="bg1"/>
                </a:solidFill>
              </a:rPr>
              <a:t>Χρήση άλλων ουσιών, το αλκοόλ ή το κάπνισμα </a:t>
            </a:r>
          </a:p>
          <a:p>
            <a:pPr>
              <a:buFont typeface="Wingdings" panose="05000000000000000000" pitchFamily="2" charset="2"/>
              <a:buChar char="ü"/>
            </a:pPr>
            <a:r>
              <a:rPr lang="el-GR" dirty="0">
                <a:solidFill>
                  <a:schemeClr val="bg1"/>
                </a:solidFill>
              </a:rPr>
              <a:t>Μη-συνετή χρήση συμπληρωμάτων διατροφής </a:t>
            </a:r>
          </a:p>
          <a:p>
            <a:pPr>
              <a:buFont typeface="Wingdings" panose="05000000000000000000" pitchFamily="2" charset="2"/>
              <a:buChar char="ü"/>
            </a:pPr>
            <a:r>
              <a:rPr lang="el-GR" dirty="0">
                <a:solidFill>
                  <a:schemeClr val="bg1"/>
                </a:solidFill>
              </a:rPr>
              <a:t>Χρήση αναξιόπιστων και μη-έγκυρων πηγών ενημέρωσης </a:t>
            </a:r>
          </a:p>
          <a:p>
            <a:pPr>
              <a:buFont typeface="Wingdings" panose="05000000000000000000" pitchFamily="2" charset="2"/>
              <a:buChar char="ü"/>
            </a:pPr>
            <a:r>
              <a:rPr lang="el-GR" dirty="0">
                <a:solidFill>
                  <a:schemeClr val="bg1"/>
                </a:solidFill>
              </a:rPr>
              <a:t>Συχνή παρουσία σε αθλητικούς χώρους όπου προάγεται η χρήση </a:t>
            </a:r>
          </a:p>
          <a:p>
            <a:pPr>
              <a:buFont typeface="Wingdings" panose="05000000000000000000" pitchFamily="2" charset="2"/>
              <a:buChar char="ü"/>
            </a:pPr>
            <a:r>
              <a:rPr lang="el-GR" dirty="0">
                <a:solidFill>
                  <a:schemeClr val="bg1"/>
                </a:solidFill>
              </a:rPr>
              <a:t>Μη-ρεαλιστική υιοθέτηση στόχων </a:t>
            </a:r>
          </a:p>
          <a:p>
            <a:pPr>
              <a:buFont typeface="Wingdings" panose="05000000000000000000" pitchFamily="2" charset="2"/>
              <a:buChar char="ü"/>
            </a:pPr>
            <a:r>
              <a:rPr lang="el-GR" dirty="0">
                <a:solidFill>
                  <a:schemeClr val="bg1"/>
                </a:solidFill>
              </a:rPr>
              <a:t>Λήψη φαρμάκων ή άλλων σκευασμάτων χωρίς την καθοδήγηση ειδικού</a:t>
            </a:r>
          </a:p>
          <a:p>
            <a:pPr>
              <a:buFont typeface="Wingdings" panose="05000000000000000000" pitchFamily="2" charset="2"/>
              <a:buChar char="ü"/>
            </a:pPr>
            <a:r>
              <a:rPr lang="el-GR" dirty="0">
                <a:solidFill>
                  <a:schemeClr val="bg1"/>
                </a:solidFill>
              </a:rPr>
              <a:t>Συχνή ενασχόληση με περιοδικά που προάγουν την ανάπτυξη μυϊκής μάζας και τη φυσική κατάσταση</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3305935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7CE71B8-F4C7-4C2B-A3AC-C554F570A4D6}"/>
              </a:ext>
            </a:extLst>
          </p:cNvPr>
          <p:cNvSpPr>
            <a:spLocks noGrp="1"/>
          </p:cNvSpPr>
          <p:nvPr>
            <p:ph idx="1"/>
          </p:nvPr>
        </p:nvSpPr>
        <p:spPr>
          <a:xfrm>
            <a:off x="584200" y="768985"/>
            <a:ext cx="10515600" cy="4351338"/>
          </a:xfrm>
        </p:spPr>
        <p:txBody>
          <a:bodyPr>
            <a:normAutofit fontScale="92500" lnSpcReduction="10000"/>
          </a:bodyPr>
          <a:lstStyle/>
          <a:p>
            <a:pPr marL="0" indent="0">
              <a:buNone/>
            </a:pPr>
            <a:r>
              <a:rPr lang="el-GR" dirty="0">
                <a:solidFill>
                  <a:schemeClr val="bg1"/>
                </a:solidFill>
              </a:rPr>
              <a:t>Οι αθλητές που χρησιμοποιούν αναβολικά μπορεί να εμφανίσουν ένα ή περισσότερα από τα ακόλουθα χαρακτηριστικά: </a:t>
            </a:r>
          </a:p>
          <a:p>
            <a:pPr marL="0" indent="0">
              <a:buNone/>
            </a:pPr>
            <a:endParaRPr lang="el-GR" dirty="0">
              <a:solidFill>
                <a:schemeClr val="bg1"/>
              </a:solidFill>
            </a:endParaRPr>
          </a:p>
          <a:p>
            <a:pPr>
              <a:buFont typeface="Wingdings" panose="05000000000000000000" pitchFamily="2" charset="2"/>
              <a:buChar char="ü"/>
            </a:pPr>
            <a:r>
              <a:rPr lang="el-GR" dirty="0">
                <a:solidFill>
                  <a:schemeClr val="bg1"/>
                </a:solidFill>
              </a:rPr>
              <a:t>Απότομη αύξηση βάρους </a:t>
            </a:r>
          </a:p>
          <a:p>
            <a:pPr>
              <a:buFont typeface="Wingdings" panose="05000000000000000000" pitchFamily="2" charset="2"/>
              <a:buChar char="ü"/>
            </a:pPr>
            <a:r>
              <a:rPr lang="el-GR" dirty="0">
                <a:solidFill>
                  <a:schemeClr val="bg1"/>
                </a:solidFill>
              </a:rPr>
              <a:t>Ακμή </a:t>
            </a:r>
          </a:p>
          <a:p>
            <a:pPr>
              <a:buFont typeface="Wingdings" panose="05000000000000000000" pitchFamily="2" charset="2"/>
              <a:buChar char="ü"/>
            </a:pPr>
            <a:r>
              <a:rPr lang="el-GR" dirty="0">
                <a:solidFill>
                  <a:schemeClr val="bg1"/>
                </a:solidFill>
              </a:rPr>
              <a:t>Απώλεια μαλλιών </a:t>
            </a:r>
          </a:p>
          <a:p>
            <a:pPr>
              <a:buFont typeface="Wingdings" panose="05000000000000000000" pitchFamily="2" charset="2"/>
              <a:buChar char="ü"/>
            </a:pPr>
            <a:r>
              <a:rPr lang="el-GR" dirty="0">
                <a:solidFill>
                  <a:schemeClr val="bg1"/>
                </a:solidFill>
              </a:rPr>
              <a:t>Ανάπτυξη πιο αρρενωπών χαρακτηριστικών στα κορίτσια όπως αυξημένη τριχοφυΐα και βάθυνση φωνής </a:t>
            </a:r>
          </a:p>
          <a:p>
            <a:pPr>
              <a:buFont typeface="Wingdings" panose="05000000000000000000" pitchFamily="2" charset="2"/>
              <a:buChar char="ü"/>
            </a:pPr>
            <a:r>
              <a:rPr lang="el-GR" dirty="0">
                <a:solidFill>
                  <a:schemeClr val="bg1"/>
                </a:solidFill>
              </a:rPr>
              <a:t>Αύξηση του μεγέθους του στήθους στα αγόρια </a:t>
            </a:r>
          </a:p>
          <a:p>
            <a:pPr>
              <a:buFont typeface="Wingdings" panose="05000000000000000000" pitchFamily="2" charset="2"/>
              <a:buChar char="ü"/>
            </a:pPr>
            <a:r>
              <a:rPr lang="el-GR" dirty="0">
                <a:solidFill>
                  <a:schemeClr val="bg1"/>
                </a:solidFill>
              </a:rPr>
              <a:t>Σημάδια από τη χρήση ενέσεων (σημάδια βελόνας)</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1218307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FD7ABD2-167C-4EC3-81A4-E8C48B13F890}"/>
              </a:ext>
            </a:extLst>
          </p:cNvPr>
          <p:cNvSpPr>
            <a:spLocks noGrp="1"/>
          </p:cNvSpPr>
          <p:nvPr>
            <p:ph idx="1"/>
          </p:nvPr>
        </p:nvSpPr>
        <p:spPr>
          <a:xfrm>
            <a:off x="838200" y="616585"/>
            <a:ext cx="10515600" cy="4351338"/>
          </a:xfrm>
        </p:spPr>
        <p:txBody>
          <a:bodyPr>
            <a:normAutofit fontScale="92500" lnSpcReduction="10000"/>
          </a:bodyPr>
          <a:lstStyle/>
          <a:p>
            <a:pPr marL="0" indent="0">
              <a:buNone/>
            </a:pPr>
            <a:r>
              <a:rPr lang="el-GR" dirty="0">
                <a:solidFill>
                  <a:schemeClr val="bg1"/>
                </a:solidFill>
              </a:rPr>
              <a:t>Οι αθλητές που χρησιμοποιούν απαγορευμένες ουσίες ή μεθόδους μπορεί να εμφανίσουν ένα ή περισσότερα από τα ακόλουθα χαρακτηριστικά: </a:t>
            </a:r>
          </a:p>
          <a:p>
            <a:pPr marL="0" indent="0">
              <a:buNone/>
            </a:pPr>
            <a:endParaRPr lang="el-GR" dirty="0">
              <a:solidFill>
                <a:schemeClr val="bg1"/>
              </a:solidFill>
            </a:endParaRPr>
          </a:p>
          <a:p>
            <a:pPr>
              <a:buFont typeface="Wingdings" panose="05000000000000000000" pitchFamily="2" charset="2"/>
              <a:buChar char="ü"/>
            </a:pPr>
            <a:r>
              <a:rPr lang="el-GR" dirty="0">
                <a:solidFill>
                  <a:schemeClr val="bg1"/>
                </a:solidFill>
              </a:rPr>
              <a:t>Απότομες μεταβολές στη διάθεση </a:t>
            </a:r>
          </a:p>
          <a:p>
            <a:pPr>
              <a:buFont typeface="Wingdings" panose="05000000000000000000" pitchFamily="2" charset="2"/>
              <a:buChar char="ü"/>
            </a:pPr>
            <a:r>
              <a:rPr lang="el-GR" dirty="0">
                <a:solidFill>
                  <a:schemeClr val="bg1"/>
                </a:solidFill>
              </a:rPr>
              <a:t>Επιθετική συμπεριφορά </a:t>
            </a:r>
          </a:p>
          <a:p>
            <a:pPr>
              <a:buFont typeface="Wingdings" panose="05000000000000000000" pitchFamily="2" charset="2"/>
              <a:buChar char="ü"/>
            </a:pPr>
            <a:r>
              <a:rPr lang="el-GR" dirty="0">
                <a:solidFill>
                  <a:schemeClr val="bg1"/>
                </a:solidFill>
              </a:rPr>
              <a:t>Απότομη αύξηση του προπονητικού προγράμματος </a:t>
            </a:r>
          </a:p>
          <a:p>
            <a:pPr>
              <a:buFont typeface="Wingdings" panose="05000000000000000000" pitchFamily="2" charset="2"/>
              <a:buChar char="ü"/>
            </a:pPr>
            <a:r>
              <a:rPr lang="el-GR" dirty="0">
                <a:solidFill>
                  <a:schemeClr val="bg1"/>
                </a:solidFill>
              </a:rPr>
              <a:t>Σημάδια κατάθλιψης </a:t>
            </a:r>
          </a:p>
          <a:p>
            <a:pPr>
              <a:buFont typeface="Wingdings" panose="05000000000000000000" pitchFamily="2" charset="2"/>
              <a:buChar char="ü"/>
            </a:pPr>
            <a:r>
              <a:rPr lang="el-GR" dirty="0">
                <a:solidFill>
                  <a:schemeClr val="bg1"/>
                </a:solidFill>
              </a:rPr>
              <a:t>Δυσκολίες συγκέντρωσης </a:t>
            </a:r>
          </a:p>
          <a:p>
            <a:pPr>
              <a:buFont typeface="Wingdings" panose="05000000000000000000" pitchFamily="2" charset="2"/>
              <a:buChar char="ü"/>
            </a:pPr>
            <a:r>
              <a:rPr lang="el-GR" dirty="0">
                <a:solidFill>
                  <a:schemeClr val="bg1"/>
                </a:solidFill>
              </a:rPr>
              <a:t>Δυσκολία στον ύπνο </a:t>
            </a:r>
          </a:p>
          <a:p>
            <a:pPr>
              <a:buFont typeface="Wingdings" panose="05000000000000000000" pitchFamily="2" charset="2"/>
              <a:buChar char="ü"/>
            </a:pPr>
            <a:r>
              <a:rPr lang="el-GR" dirty="0">
                <a:solidFill>
                  <a:schemeClr val="bg1"/>
                </a:solidFill>
              </a:rPr>
              <a:t>Απότομη αύξηση ή απώλεια σωματικού βάρους</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5450"/>
            <a:ext cx="2428875" cy="1352550"/>
          </a:xfrm>
          <a:prstGeom prst="rect">
            <a:avLst/>
          </a:prstGeom>
        </p:spPr>
      </p:pic>
    </p:spTree>
    <p:extLst>
      <p:ext uri="{BB962C8B-B14F-4D97-AF65-F5344CB8AC3E}">
        <p14:creationId xmlns:p14="http://schemas.microsoft.com/office/powerpoint/2010/main" val="713730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F740E7A-D737-4271-A95C-D802B1FAA722}"/>
              </a:ext>
            </a:extLst>
          </p:cNvPr>
          <p:cNvSpPr>
            <a:spLocks noGrp="1"/>
          </p:cNvSpPr>
          <p:nvPr>
            <p:ph idx="1"/>
          </p:nvPr>
        </p:nvSpPr>
        <p:spPr>
          <a:xfrm>
            <a:off x="939800" y="647065"/>
            <a:ext cx="10515600" cy="4351338"/>
          </a:xfrm>
        </p:spPr>
        <p:txBody>
          <a:bodyPr>
            <a:noAutofit/>
          </a:bodyPr>
          <a:lstStyle/>
          <a:p>
            <a:pPr marL="0" indent="0">
              <a:buNone/>
            </a:pPr>
            <a:r>
              <a:rPr lang="el-GR" sz="2000" dirty="0">
                <a:solidFill>
                  <a:schemeClr val="bg1"/>
                </a:solidFill>
              </a:rPr>
              <a:t>Η καθυστέρηση στην αναγνώριση και η άρνηση στην αντιμετώπιση των συμπτωμάτων ντόπινγκ μπορεί να έχει καταστροφικές συνέπειες. Γι' αυτό το λόγο είναι σημαντικό να γνωρίζετε πως να αντιδράσετε και πως να διατηρήσετε ανοιχτή την επικοινωνία με το παιδί σας. </a:t>
            </a:r>
          </a:p>
          <a:p>
            <a:pPr marL="0" indent="0">
              <a:buNone/>
            </a:pPr>
            <a:endParaRPr lang="el-GR" sz="2000" dirty="0">
              <a:solidFill>
                <a:schemeClr val="bg1"/>
              </a:solidFill>
            </a:endParaRPr>
          </a:p>
          <a:p>
            <a:pPr>
              <a:buFont typeface="Wingdings" panose="05000000000000000000" pitchFamily="2" charset="2"/>
              <a:buChar char="ü"/>
            </a:pPr>
            <a:r>
              <a:rPr lang="el-GR" sz="2000" dirty="0">
                <a:solidFill>
                  <a:schemeClr val="bg1"/>
                </a:solidFill>
              </a:rPr>
              <a:t>Αν πιστεύετε ότι το παιδί σας κάνει χρήση απαγορευμένων ουσιών και μεθόδων αντιδράστε άμεσα</a:t>
            </a:r>
          </a:p>
          <a:p>
            <a:pPr>
              <a:buFont typeface="Wingdings" panose="05000000000000000000" pitchFamily="2" charset="2"/>
              <a:buChar char="ü"/>
            </a:pPr>
            <a:r>
              <a:rPr lang="el-GR" sz="2000" dirty="0">
                <a:solidFill>
                  <a:schemeClr val="bg1"/>
                </a:solidFill>
              </a:rPr>
              <a:t>Οφείλετε να παρέμβετε για να προστατέψετε την υγεία του παιδιού σας</a:t>
            </a:r>
          </a:p>
          <a:p>
            <a:pPr>
              <a:buFont typeface="Wingdings" panose="05000000000000000000" pitchFamily="2" charset="2"/>
              <a:buChar char="ü"/>
            </a:pPr>
            <a:r>
              <a:rPr lang="el-GR" sz="2000" dirty="0">
                <a:solidFill>
                  <a:schemeClr val="bg1"/>
                </a:solidFill>
              </a:rPr>
              <a:t>Μιλήστε ειλικρινά- αναζητήστε κατανόηση μιλώντας στο παιδί σας για τους προβληματισμούς και τους φόβους σας </a:t>
            </a:r>
          </a:p>
          <a:p>
            <a:pPr>
              <a:buFont typeface="Wingdings" panose="05000000000000000000" pitchFamily="2" charset="2"/>
              <a:buChar char="ü"/>
            </a:pPr>
            <a:r>
              <a:rPr lang="el-GR" sz="2000" dirty="0">
                <a:solidFill>
                  <a:schemeClr val="bg1"/>
                </a:solidFill>
              </a:rPr>
              <a:t>Μιλήστε στο γιατρό σας </a:t>
            </a:r>
          </a:p>
          <a:p>
            <a:pPr>
              <a:buFont typeface="Wingdings" panose="05000000000000000000" pitchFamily="2" charset="2"/>
              <a:buChar char="ü"/>
            </a:pPr>
            <a:r>
              <a:rPr lang="el-GR" sz="2000" dirty="0">
                <a:solidFill>
                  <a:schemeClr val="bg1"/>
                </a:solidFill>
              </a:rPr>
              <a:t>Αναζητήστε τη βοήθεια ειδικών για πιο υγιεινές εναλλακτικές λύσεις και την κατάλληλη αποκατάσταση της υγείας των παιδιών σας </a:t>
            </a:r>
          </a:p>
          <a:p>
            <a:pPr>
              <a:buFont typeface="Wingdings" panose="05000000000000000000" pitchFamily="2" charset="2"/>
              <a:buChar char="ü"/>
            </a:pPr>
            <a:r>
              <a:rPr lang="el-GR" sz="2000" dirty="0">
                <a:solidFill>
                  <a:schemeClr val="bg1"/>
                </a:solidFill>
              </a:rPr>
              <a:t>Μην εγκαταλείπετε την προσπάθεια. Η επιρροή σας στο παιδί σας είναι ζωτικής σημασίας</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34660"/>
            <a:ext cx="2428875" cy="1352550"/>
          </a:xfrm>
          <a:prstGeom prst="rect">
            <a:avLst/>
          </a:prstGeom>
        </p:spPr>
      </p:pic>
    </p:spTree>
    <p:extLst>
      <p:ext uri="{BB962C8B-B14F-4D97-AF65-F5344CB8AC3E}">
        <p14:creationId xmlns:p14="http://schemas.microsoft.com/office/powerpoint/2010/main" val="142760088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652</Words>
  <Application>Microsoft Office PowerPoint</Application>
  <PresentationFormat>Ευρεία οθόνη</PresentationFormat>
  <Paragraphs>65</Paragraphs>
  <Slides>10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Calibri</vt:lpstr>
      <vt:lpstr>Calibri Light</vt:lpstr>
      <vt:lpstr>Wingdings</vt:lpstr>
      <vt:lpstr>YADK31-VBBc 1</vt:lpstr>
      <vt:lpstr>Θέμα του Office</vt:lpstr>
      <vt:lpstr>ΑΠΟΤΡΟΠΗ ΤΗΣ ΧΡΗΣΗΣ ΑΠΑΓΟΡΕΥΜΕΝΩΝ ΟΥΣΙΩΝ ΚΑΙ ΜΕΘΟΔΩΝ   για γονείς…</vt:lpstr>
      <vt:lpstr>ΕΚΠΑΙΔΕΥΣΗ</vt:lpstr>
      <vt:lpstr>ΥΠΟΣΤΗΡΙΞΗ</vt:lpstr>
      <vt:lpstr>ΕΠΙΚΟΙΝΩΝΙΑ</vt:lpstr>
      <vt:lpstr>ΕΠΙΓΝΩΣΗ ΤΗΣ ΔΙΑΔΙΚΑΣΙΑΣ ΕΛΕΓΧΟΥ ΝΤΟΠΙΝΓΚ </vt:lpstr>
      <vt:lpstr>ΑΝΑΓΝΩΡΙΣΤΕ ΤΙΣ ΕΝΔΕΙΞΕΙΣ ΚΑΙ ΤΑ ΣΥΜΠΤΩΜΑΤΑ ΤΗΣ ΧΡΗΣΗΣ ΑΠΑΓΟΡΕΥΜΕΝΩΝ ΟΥΣΙΩΝ ΚΑΙ ΜΕΘΟΔΩΝ</vt:lpstr>
      <vt:lpstr>Παρουσίαση του PowerPoint</vt:lpstr>
      <vt:lpstr>Παρουσίαση του PowerPoint</vt:lpstr>
      <vt:lpstr>Παρουσίαση του PowerPoint</vt:lpstr>
      <vt:lpstr>Μιλήστε ανοιχτά για το ντόπινγκ….</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ΑΠΟΤΡΟΠΗ ΤΗΣ ΧΡΗΣΗΣ ΑΠΑΓΟΡΕΥΜΕΝΩΝ ΟΥΣΙΩΝ ΚΑΙ ΜΕΘΟΔΩΝ   για γονείς…</dc:title>
  <dc:creator>EDUCATION EOKAN</dc:creator>
  <cp:lastModifiedBy>PANOUTSOS-TALKOWSKI P. (927291)</cp:lastModifiedBy>
  <cp:revision>3</cp:revision>
  <dcterms:created xsi:type="dcterms:W3CDTF">2021-08-29T14:17:32Z</dcterms:created>
  <dcterms:modified xsi:type="dcterms:W3CDTF">2021-08-30T16:16:44Z</dcterms:modified>
</cp:coreProperties>
</file>