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2043ED-DD78-4EA2-B6B6-340E07181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2A35D93-CE9E-42A9-9883-E11E83F598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CC2228E-E743-4B5C-A312-5F39B6451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3750BFE-94A7-4373-84E5-73995D42F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487F201-A074-4F33-BE3F-4F7C098A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454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4B9B5B-F5D2-4193-8A2E-BF5C645D4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E670C05-EF6B-4564-BD15-78A7C8590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FD3DDBB-C027-4260-B0D7-4422BD4F0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B7929D-D84C-4805-ABBE-3DDCA412C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4CCAFFC-F257-4783-8734-3E450C97A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690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8E428A1-4897-4510-A2C1-316634DCD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2E6F114-3DDF-452D-A4AF-53117A2BA9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1C59AE1-54B2-4F8C-B1CB-73E6DF9A3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D03E9C-DDBA-4F89-963F-0D0A00130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BC0E04-9C20-4BAD-90C8-36EF1418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983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1B8C51-E637-497A-B347-9D12C0B33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85E551-7959-4F3B-8F37-E9F453EF0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07187EB-FFC1-41F8-90A7-B34891579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9841F26-C2BA-48B2-A5B4-059DEC9E4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B6CC75-B435-42F4-A0F7-36249E0F3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991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955ED1-C958-4E97-B5F3-51EC6C93B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76D482A-F495-4DF6-9E92-D90F9D264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7C7B44-F3B4-4F9F-AD96-8D36E9857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25B7D3-DC76-4FD7-BEEC-2D52801CE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1828DC-4C16-4CC2-BA56-468885B2C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61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B529A3-9346-40B2-8294-520F5EA10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4876EF-95C7-4A8E-B51B-F3251751E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C9FA127-5D8C-4E54-AE98-15F8003D2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CC1B1EF-4D5D-4193-8EF7-683DD3731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E5825B0-DDF0-4EE4-9946-27654E4A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DCFC000-6F4D-4F5D-9D52-8F681A615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10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08DC4B-A3C9-4991-B311-5927A8E89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F42E8BC-ADB7-451B-AE76-F94781D40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71FA336-0B0D-45BA-A441-526F699CF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1B20ECD-1721-4795-B2E6-5350288D58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67D9A79-BED6-4046-AEBA-4731817147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D16804E-7D5A-4F5E-842F-CF51220D1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A1B98E2-3DC9-4B03-8EF2-6B8ED22C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A0E8C74-5B87-40E2-92D9-03E523731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616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9BD4A8-D3C5-44E8-BD30-F9D324E8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1D0CE7B-1A89-4208-B1C1-3FDD460E7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4294D15-91EE-4833-856F-67E944DED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1EE27FB-240A-43C2-9A20-904E60D0A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715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751EB82-27F7-4CD1-8F0D-271F30A05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5E49B36-EB38-4F1E-8680-8D0768CDC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03F2C1D-669A-46FD-8BEF-90C627222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969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021B91-A849-4532-9077-E4AB3F633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8DDE1C9-855F-48AF-9DE9-1C8E2131A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48F9AFC-9DF2-4C4F-BD57-B5F997496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52F7A1A-BA9A-49D3-A466-894003AB0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84F2289-AB76-42FA-A85F-7029A8FDF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4C14AC2-C398-4193-A05B-863A68B9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038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3AF215-465B-482A-8212-071C67E18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ED967E1-19AC-4383-BB37-44BBCE02C9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D5B6693-E722-46F7-8509-8BDEB7720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12178F6-6022-415B-8759-D2A1E71FE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C71C9E2-F8C2-4FAE-97A1-24FCC9E3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8DD93AD-1FFD-4E06-8B50-BE554AA8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516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DBA9B37-08D2-4699-AA9E-A1D6064FA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7FEB39E-9EA6-4F10-954D-7C608C6E1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8B9D45E-F2A1-455E-8F9E-6419B809F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ECF09-43AD-48AE-8691-6EA9BDCA1F01}" type="datetimeFigureOut">
              <a:rPr lang="el-GR" smtClean="0"/>
              <a:t>30/8/2021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7D67EA6-7A6A-4800-89C5-18F332DBA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D67DA31-032C-447E-9BA6-E81E0BD07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1ED16-6D84-4495-9C1C-F4B95ADADC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158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B2ADFA-AC7F-41FE-B11E-4A2F86E298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l-GR" sz="4000" dirty="0">
                <a:solidFill>
                  <a:schemeClr val="bg1"/>
                </a:solidFill>
              </a:rPr>
              <a:t>ΟΙ ΔΥΣΚΟΛΙΕΣ ΣΤΗ ΔΙΕΡΕΥΝΗΣΗ ΤΩΝ ΣΥΝΕΠΕΙΩΝ ΤΗΣ ΧΡΗΣΗΣ ΑΠΑΓΟΡΕΥΜΕΝΩΝ ΟΥΣΙΩΝ ΚΑΙ ΜΕΘΟΔΩΝ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450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05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E9A860-5150-4A92-A374-A2E7A239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bg1"/>
                </a:solidFill>
              </a:rPr>
              <a:t>Είναι δύσκολο να οριστούν με ακρίβεια οι συνέπειες του ντόπινγκ στον οργανισμό διότι….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23E61D-8E03-49F3-9462-DB04EDD5C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Οι σχετικές έρευνες δεν μπορούν να διεξαχθούν για μη- θεραπευτικούς σκοπούς </a:t>
            </a:r>
          </a:p>
          <a:p>
            <a:r>
              <a:rPr lang="el-GR" dirty="0">
                <a:solidFill>
                  <a:schemeClr val="bg1"/>
                </a:solidFill>
              </a:rPr>
              <a:t>Οι ουσίες ή οι μέθοδοι που χρησιμοποιούνται έχουν δημιουργηθεί για ασθενείς και όχι για να γίνεται χρήση τους από υγιή άτομα.</a:t>
            </a:r>
          </a:p>
          <a:p>
            <a:r>
              <a:rPr lang="el-GR" dirty="0">
                <a:solidFill>
                  <a:schemeClr val="bg1"/>
                </a:solidFill>
              </a:rPr>
              <a:t>Οι συνθήκες χορήγησης καθώς και η δοσολογία των ουσιών που χρησιμοποιούνται για ντόπινγκ δεν μπορούν να αναπαραχθούν στις έρευνες για θεραπευτικές σκοπούς.</a:t>
            </a:r>
            <a:endParaRPr lang="el-GR" b="1" dirty="0">
              <a:solidFill>
                <a:schemeClr val="bg1"/>
              </a:solidFill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450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47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5E28C3-64D4-446E-877E-0A55B028F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bg1"/>
                </a:solidFill>
              </a:rPr>
              <a:t>Είναι δύσκολο να οριστούν με ακρίβεια οι συνέπειες του ντόπινγκ στον οργανισμό διότι….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FFB305-AD0F-42F8-9503-CC73BE536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Οι αθλητές χρησιμοποιούν ουσίες σε σημαντικά μεγαλύτερες δόσεις και με υψηλότερη συχνότητα συγκριτικά με την χρήση ουσιών για θεραπευτικούς σκοπούς. </a:t>
            </a:r>
          </a:p>
          <a:p>
            <a:r>
              <a:rPr lang="el-GR" dirty="0">
                <a:solidFill>
                  <a:schemeClr val="bg1"/>
                </a:solidFill>
              </a:rPr>
              <a:t>Συχνά χρησιμοποιούν συνδυασμό ουσιών</a:t>
            </a:r>
          </a:p>
          <a:p>
            <a:r>
              <a:rPr lang="el-GR" dirty="0">
                <a:solidFill>
                  <a:schemeClr val="bg1"/>
                </a:solidFill>
              </a:rPr>
              <a:t>Οι </a:t>
            </a:r>
            <a:r>
              <a:rPr lang="el-GR" dirty="0" err="1">
                <a:solidFill>
                  <a:schemeClr val="bg1"/>
                </a:solidFill>
              </a:rPr>
              <a:t>εργογόνες</a:t>
            </a:r>
            <a:r>
              <a:rPr lang="el-GR" dirty="0">
                <a:solidFill>
                  <a:schemeClr val="bg1"/>
                </a:solidFill>
              </a:rPr>
              <a:t> ουσίες που χρησιμοποιούν οι αθλητές συχνά  παρασκευάζονται παράνομα και για αυτό το λόγο συχνά περιέχουν προσμείξεις ή πρόσθετα που μπορούν να προκαλέσουν σοβαρά προβλήματα υγείας ή ακόμα και θάνατο.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450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83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6">
            <a:extLst>
              <a:ext uri="{FF2B5EF4-FFF2-40B4-BE49-F238E27FC236}">
                <a16:creationId xmlns:a16="http://schemas.microsoft.com/office/drawing/2014/main" id="{95CA538D-74C6-4055-B2DF-EF47A478A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480" y="2497455"/>
            <a:ext cx="1603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6D02A7-7237-4977-BBCE-11DD0D10E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70" y="42042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953217" tIns="23805" rIns="3953217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558C8A-CAA7-4E01-9758-70AFD262E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88571" y="450529"/>
            <a:ext cx="10083579" cy="624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953217" tIns="23805" rIns="3953217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528763" algn="l"/>
                <a:tab pos="3143250" algn="l"/>
                <a:tab pos="3927475" algn="l"/>
                <a:tab pos="4230688" algn="l"/>
                <a:tab pos="5665788" algn="l"/>
                <a:tab pos="6211888" algn="l"/>
                <a:tab pos="7248525" algn="l"/>
                <a:tab pos="8747125" algn="l"/>
                <a:tab pos="996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528763" algn="l"/>
                <a:tab pos="3143250" algn="l"/>
                <a:tab pos="3927475" algn="l"/>
                <a:tab pos="4230688" algn="l"/>
                <a:tab pos="5665788" algn="l"/>
                <a:tab pos="6211888" algn="l"/>
                <a:tab pos="7248525" algn="l"/>
                <a:tab pos="8747125" algn="l"/>
                <a:tab pos="996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528763" algn="l"/>
                <a:tab pos="3143250" algn="l"/>
                <a:tab pos="3927475" algn="l"/>
                <a:tab pos="4230688" algn="l"/>
                <a:tab pos="5665788" algn="l"/>
                <a:tab pos="6211888" algn="l"/>
                <a:tab pos="7248525" algn="l"/>
                <a:tab pos="8747125" algn="l"/>
                <a:tab pos="996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528763" algn="l"/>
                <a:tab pos="3143250" algn="l"/>
                <a:tab pos="3927475" algn="l"/>
                <a:tab pos="4230688" algn="l"/>
                <a:tab pos="5665788" algn="l"/>
                <a:tab pos="6211888" algn="l"/>
                <a:tab pos="7248525" algn="l"/>
                <a:tab pos="8747125" algn="l"/>
                <a:tab pos="996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528763" algn="l"/>
                <a:tab pos="3143250" algn="l"/>
                <a:tab pos="3927475" algn="l"/>
                <a:tab pos="4230688" algn="l"/>
                <a:tab pos="5665788" algn="l"/>
                <a:tab pos="6211888" algn="l"/>
                <a:tab pos="7248525" algn="l"/>
                <a:tab pos="8747125" algn="l"/>
                <a:tab pos="996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528763" algn="l"/>
                <a:tab pos="3143250" algn="l"/>
                <a:tab pos="3927475" algn="l"/>
                <a:tab pos="4230688" algn="l"/>
                <a:tab pos="5665788" algn="l"/>
                <a:tab pos="6211888" algn="l"/>
                <a:tab pos="7248525" algn="l"/>
                <a:tab pos="8747125" algn="l"/>
                <a:tab pos="996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528763" algn="l"/>
                <a:tab pos="3143250" algn="l"/>
                <a:tab pos="3927475" algn="l"/>
                <a:tab pos="4230688" algn="l"/>
                <a:tab pos="5665788" algn="l"/>
                <a:tab pos="6211888" algn="l"/>
                <a:tab pos="7248525" algn="l"/>
                <a:tab pos="8747125" algn="l"/>
                <a:tab pos="996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528763" algn="l"/>
                <a:tab pos="3143250" algn="l"/>
                <a:tab pos="3927475" algn="l"/>
                <a:tab pos="4230688" algn="l"/>
                <a:tab pos="5665788" algn="l"/>
                <a:tab pos="6211888" algn="l"/>
                <a:tab pos="7248525" algn="l"/>
                <a:tab pos="8747125" algn="l"/>
                <a:tab pos="996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081088" algn="l"/>
                <a:tab pos="1528763" algn="l"/>
                <a:tab pos="3143250" algn="l"/>
                <a:tab pos="3927475" algn="l"/>
                <a:tab pos="4230688" algn="l"/>
                <a:tab pos="5665788" algn="l"/>
                <a:tab pos="6211888" algn="l"/>
                <a:tab pos="7248525" algn="l"/>
                <a:tab pos="8747125" algn="l"/>
                <a:tab pos="99695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1088" algn="l"/>
                <a:tab pos="1528763" algn="l"/>
                <a:tab pos="3143250" algn="l"/>
                <a:tab pos="3927475" algn="l"/>
                <a:tab pos="4230688" algn="l"/>
                <a:tab pos="5665788" algn="l"/>
                <a:tab pos="6211888" algn="l"/>
                <a:tab pos="7248525" algn="l"/>
                <a:tab pos="8747125" algn="l"/>
                <a:tab pos="9969500" algn="l"/>
              </a:tabLst>
            </a:pPr>
            <a:r>
              <a:rPr kumimoji="0" lang="el-GR" altLang="el-GR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 "/>
              </a:rPr>
              <a:t>Επιπλέον</a:t>
            </a:r>
            <a:r>
              <a:rPr kumimoji="0" lang="el-GR" altLang="el-GR" sz="3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7E02CBE7-0F5C-449E-BEA9-2EB74395FC1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47251" y="1510235"/>
            <a:ext cx="10500852" cy="1325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l-GR" altLang="el-GR" sz="2400" dirty="0">
                <a:solidFill>
                  <a:schemeClr val="bg1"/>
                </a:solidFill>
                <a:latin typeface="Calibri "/>
              </a:rPr>
              <a:t>Οι συνδυασμοί ή/και η δοσολογία της χρήσης ουσιών ως ντόπινγκ δεν έχουν αποτελέσει επίσημη πειραματική διαδικασία διότι δεν συνάδει με την επιστημονική δεοντολογία η έκθεση ανθρώπων σε υψηλό κίνδυνο άγνωστης μορφής και βαρύτητας.</a:t>
            </a:r>
            <a:endParaRPr lang="en-US" altLang="el-GR" sz="2400" dirty="0">
              <a:solidFill>
                <a:schemeClr val="bg1"/>
              </a:solidFill>
              <a:latin typeface="Calibri 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0" lang="en-US" altLang="el-G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 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 "/>
              </a:rPr>
              <a:t>Οι αρνητικές επιπτώσεις που θα παρουσιαστούν στη συνέχεια είναι πιθανόν να είναι οι ελάχιστες από αυτές που αναμένονται.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endParaRPr kumimoji="0" lang="el-GR" altLang="el-G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 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l-GR" altLang="el-GR" sz="2400" dirty="0">
                <a:solidFill>
                  <a:schemeClr val="bg1"/>
                </a:solidFill>
                <a:latin typeface="Calibri "/>
              </a:rPr>
              <a:t>Ο συνδυασμός απαγορευμένων ουσιών οδηγεί σε εκθετική αύξηση των κινδύνων των αρνητικών επιπτώσεων.</a:t>
            </a:r>
            <a:endParaRPr kumimoji="0" lang="el-GR" altLang="el-G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Calibri 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450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74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8A077CA-6E6F-4BA7-A816-5BF5BE149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altLang="el-GR" sz="4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 "/>
              </a:rPr>
              <a:t>Επιπλέον</a:t>
            </a:r>
            <a:r>
              <a:rPr kumimoji="0" lang="el-GR" altLang="el-GR" sz="4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br>
              <a:rPr kumimoji="0" lang="el-GR" altLang="el-GR" sz="4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5B4EF8-5D25-4B86-8E6D-E3953DB30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310640"/>
            <a:ext cx="10515600" cy="59636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rgbClr val="FFFFFF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Η χρήση ορμονών για μη θεραπευτικούς σκοπούς δημιουργεί ανισορροπία στη λειτουργία πολλών οργάνων και φυσιολογικών συστημάτων και όχι μόνο αυτών που συνδέονται άμεσα με τη δράση των συγκεκριμένων</a:t>
            </a:r>
            <a:r>
              <a:rPr lang="el-GR" sz="2400" spc="-20" dirty="0">
                <a:solidFill>
                  <a:srgbClr val="FFFFFF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lang="el-GR" sz="2400" dirty="0">
                <a:solidFill>
                  <a:srgbClr val="FFFFFF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ορμονών.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2400" dirty="0">
              <a:solidFill>
                <a:srgbClr val="FFFFFF"/>
              </a:solidFill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rgbClr val="FFFFFF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Η χρήση ουσιών και μεθόδων πραγματοποιείται ενέσιμα. Μη αποστειρωμένα υλικά που συχνά χρησιμοποιούνται από περισσότερα άτομα αυξάνουν τον κίνδυνο μετάδοσης ασθενειών όπως η ηπατίτιδα και τον ιό </a:t>
            </a:r>
            <a:r>
              <a:rPr lang="en-US" sz="2400" dirty="0">
                <a:solidFill>
                  <a:srgbClr val="FFFFFF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HIV/AIDS.</a:t>
            </a:r>
            <a:endParaRPr lang="el-GR" sz="2400" dirty="0">
              <a:solidFill>
                <a:srgbClr val="FFFFFF"/>
              </a:solidFill>
              <a:effectLst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2400" dirty="0">
              <a:solidFill>
                <a:srgbClr val="FFFFFF"/>
              </a:solidFill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bg1"/>
                </a:solidFill>
                <a:ea typeface="Georgia" panose="02040502050405020303" pitchFamily="18" charset="0"/>
                <a:cs typeface="Georgia" panose="02040502050405020303" pitchFamily="18" charset="0"/>
              </a:rPr>
              <a:t>Η χρήση εργογόνων ουσιών μπορεί να οδηγήσει σε ψυχολογικό ή φυσιολογικό εθισμό</a:t>
            </a:r>
            <a:r>
              <a:rPr lang="el-GR" sz="1800" dirty="0">
                <a:solidFill>
                  <a:schemeClr val="bg1"/>
                </a:solidFill>
                <a:ea typeface="Georgia" panose="02040502050405020303" pitchFamily="18" charset="0"/>
                <a:cs typeface="Georgia" panose="02040502050405020303" pitchFamily="18" charset="0"/>
              </a:rPr>
              <a:t>.</a:t>
            </a:r>
            <a:endParaRPr lang="el-GR" sz="1800" dirty="0">
              <a:solidFill>
                <a:schemeClr val="bg1"/>
              </a:solidFill>
              <a:effectLst/>
              <a:ea typeface="Georgia" panose="02040502050405020303" pitchFamily="18" charset="0"/>
              <a:cs typeface="Georgia" panose="02040502050405020303" pitchFamily="18" charset="0"/>
            </a:endParaRPr>
          </a:p>
          <a:p>
            <a:endParaRPr lang="el-GR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29492B5-F255-49FD-9DEE-A10E580B9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" y="109728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91555E4-25F5-461B-A601-6F81DAE81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7BEF3F99-A00D-4779-8259-3FC844AA3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9863" y="520700"/>
            <a:ext cx="1635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450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865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A7EA42-E635-4E68-99F3-D9DAF5D8A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Μιλήστε ανοιχτά για το ντόπινγκ….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8077E6-0754-4417-970E-F8CE5941D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92500"/>
          </a:bodyPr>
          <a:lstStyle/>
          <a:p>
            <a:endParaRPr lang="el-GR" dirty="0">
              <a:solidFill>
                <a:srgbClr val="FDFDF9"/>
              </a:solidFill>
              <a:effectLst/>
              <a:latin typeface="YADK31-VBBc 1"/>
            </a:endParaRPr>
          </a:p>
          <a:p>
            <a:pPr marL="0" indent="0">
              <a:buNone/>
            </a:pPr>
            <a:r>
              <a:rPr lang="el-GR" b="0" i="1" u="none" strike="noStrike" dirty="0">
                <a:solidFill>
                  <a:srgbClr val="FDFDF9"/>
                </a:solidFill>
                <a:effectLst/>
                <a:latin typeface="YADK31-VBBc 1"/>
              </a:rPr>
              <a:t>H συλλογή των επώνυμων ή ανώνυμων πληροφοριών γίνεται:</a:t>
            </a:r>
            <a:endParaRPr lang="el-GR" dirty="0">
              <a:solidFill>
                <a:srgbClr val="FDFDF9"/>
              </a:solidFill>
              <a:effectLst/>
              <a:latin typeface="YADK31-VBBc 1"/>
            </a:endParaRPr>
          </a:p>
          <a:p>
            <a:pPr marL="0" indent="0">
              <a:buNone/>
            </a:pPr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ταχυδρομικά στη διεύθυνση του ΕΟΚΑΝ ή ηλεκτρονικά στο</a:t>
            </a:r>
            <a:r>
              <a:rPr lang="en-US" b="0" i="1" u="none" strike="noStrike" dirty="0">
                <a:solidFill>
                  <a:srgbClr val="FDFDF9"/>
                </a:solidFill>
                <a:effectLst/>
              </a:rPr>
              <a:t>: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b="0" i="1" u="none" strike="noStrike" dirty="0" err="1">
                <a:solidFill>
                  <a:srgbClr val="FDFDF9"/>
                </a:solidFill>
                <a:effectLst/>
              </a:rPr>
              <a:t>intelligence@e</a:t>
            </a:r>
            <a:r>
              <a:rPr lang="en-US" b="0" i="1" u="none" strike="noStrike" dirty="0" err="1">
                <a:solidFill>
                  <a:srgbClr val="FDFDF9"/>
                </a:solidFill>
                <a:effectLst/>
              </a:rPr>
              <a:t>okan</a:t>
            </a:r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.gr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μέσω γραπτής αναφοράς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μέσω προφορικής καταγγελίας στο τηλέφωνο καταγγελιών του ΕΟΚΑΝ </a:t>
            </a:r>
            <a:endParaRPr lang="el-GR" dirty="0"/>
          </a:p>
          <a:p>
            <a:pPr>
              <a:buFont typeface="Wingdings" panose="05000000000000000000" pitchFamily="2" charset="2"/>
              <a:buChar char="ü"/>
            </a:pPr>
            <a:r>
              <a:rPr lang="el-GR" b="0" i="1" u="none" strike="noStrike" dirty="0">
                <a:solidFill>
                  <a:srgbClr val="FDFDF9"/>
                </a:solidFill>
                <a:effectLst/>
              </a:rPr>
              <a:t>μέσω προφορικής καταγγελίας σε εντεταλμένο μέλος του προσωπικού</a:t>
            </a:r>
            <a:endParaRPr lang="el-GR" dirty="0"/>
          </a:p>
          <a:p>
            <a:pPr marL="0" indent="0">
              <a:buNone/>
            </a:pPr>
            <a:endParaRPr lang="el-GR" dirty="0">
              <a:solidFill>
                <a:srgbClr val="FDFDF9"/>
              </a:solidFill>
              <a:effectLst/>
              <a:latin typeface="YADK31-VBBc 1"/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176B4DC-DA90-435D-B66F-77FCF9448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5450"/>
            <a:ext cx="242887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22204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349</Words>
  <Application>Microsoft Office PowerPoint</Application>
  <PresentationFormat>Ευρεία οθόνη</PresentationFormat>
  <Paragraphs>30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</vt:lpstr>
      <vt:lpstr>Calibri Light</vt:lpstr>
      <vt:lpstr>Wingdings</vt:lpstr>
      <vt:lpstr>YADK31-VBBc 1</vt:lpstr>
      <vt:lpstr>Θέμα του Office</vt:lpstr>
      <vt:lpstr>ΟΙ ΔΥΣΚΟΛΙΕΣ ΣΤΗ ΔΙΕΡΕΥΝΗΣΗ ΤΩΝ ΣΥΝΕΠΕΙΩΝ ΤΗΣ ΧΡΗΣΗΣ ΑΠΑΓΟΡΕΥΜΕΝΩΝ ΟΥΣΙΩΝ ΚΑΙ ΜΕΘΟΔΩΝ</vt:lpstr>
      <vt:lpstr>Είναι δύσκολο να οριστούν με ακρίβεια οι συνέπειες του ντόπινγκ στον οργανισμό διότι….</vt:lpstr>
      <vt:lpstr>Είναι δύσκολο να οριστούν με ακρίβεια οι συνέπειες του ντόπινγκ στον οργανισμό διότι….</vt:lpstr>
      <vt:lpstr>Παρουσίαση του PowerPoint</vt:lpstr>
      <vt:lpstr>Επιπλέον  </vt:lpstr>
      <vt:lpstr>Μιλήστε ανοιχτά για το ντόπινγκ….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ΔΥΣΚΟΛΙΕΣ ΣΤΗ ΔΙΕΡΕΥΝΗΣΗ ΤΩΝ ΣΥΝΕΠΕΙΩΝ ΤΗΣ ΧΡΗΣΗΣ ΑΠΑΓΟΡΕΥΜΕΝΩΝ ΟΥΣΙΩΝ ΚΑΙ ΜΕΘΟΔΩΝ</dc:title>
  <dc:creator>EDUCATION EOKAN</dc:creator>
  <cp:lastModifiedBy>PANOUTSOS-TALKOWSKI P. (927291)</cp:lastModifiedBy>
  <cp:revision>3</cp:revision>
  <dcterms:created xsi:type="dcterms:W3CDTF">2021-08-29T09:52:00Z</dcterms:created>
  <dcterms:modified xsi:type="dcterms:W3CDTF">2021-08-30T16:23:33Z</dcterms:modified>
</cp:coreProperties>
</file>