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1"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1D50AA-B94F-49EE-8CC4-B77B243B15EA}" type="datetimeFigureOut">
              <a:rPr lang="el-GR" smtClean="0"/>
              <a:t>30/8/2021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4DFCD-7611-4162-8D5E-A25FB634C3F8}" type="slidenum">
              <a:rPr lang="el-GR" smtClean="0"/>
              <a:t>‹#›</a:t>
            </a:fld>
            <a:endParaRPr lang="el-GR"/>
          </a:p>
        </p:txBody>
      </p:sp>
    </p:spTree>
    <p:extLst>
      <p:ext uri="{BB962C8B-B14F-4D97-AF65-F5344CB8AC3E}">
        <p14:creationId xmlns:p14="http://schemas.microsoft.com/office/powerpoint/2010/main" val="1151801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B1D4DFCD-7611-4162-8D5E-A25FB634C3F8}" type="slidenum">
              <a:rPr lang="el-GR" smtClean="0"/>
              <a:t>2</a:t>
            </a:fld>
            <a:endParaRPr lang="el-GR"/>
          </a:p>
        </p:txBody>
      </p:sp>
    </p:spTree>
    <p:extLst>
      <p:ext uri="{BB962C8B-B14F-4D97-AF65-F5344CB8AC3E}">
        <p14:creationId xmlns:p14="http://schemas.microsoft.com/office/powerpoint/2010/main" val="1480095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B1D4DFCD-7611-4162-8D5E-A25FB634C3F8}" type="slidenum">
              <a:rPr lang="el-GR" smtClean="0"/>
              <a:t>6</a:t>
            </a:fld>
            <a:endParaRPr lang="el-GR"/>
          </a:p>
        </p:txBody>
      </p:sp>
    </p:spTree>
    <p:extLst>
      <p:ext uri="{BB962C8B-B14F-4D97-AF65-F5344CB8AC3E}">
        <p14:creationId xmlns:p14="http://schemas.microsoft.com/office/powerpoint/2010/main" val="83347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5AD73-7F3E-441E-ADDA-F6847E29161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7EFE1AE-7FB9-4D8D-90CC-AD2C49DFB0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2947A3B-9F35-49DA-B17F-A83D146B6483}"/>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5" name="Θέση υποσέλιδου 4">
            <a:extLst>
              <a:ext uri="{FF2B5EF4-FFF2-40B4-BE49-F238E27FC236}">
                <a16:creationId xmlns:a16="http://schemas.microsoft.com/office/drawing/2014/main" id="{99432209-F566-4198-B29C-0BDF82A6F02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5C6F2A-19E0-4B87-9D5A-281FC4189961}"/>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1618210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500BCC-0963-4259-9ED1-AE5EA4FE102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9A2C737-E56D-4CCA-9093-ACDF18A2DD6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C5427F-A5C4-48DA-B7F5-2418D643DA71}"/>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5" name="Θέση υποσέλιδου 4">
            <a:extLst>
              <a:ext uri="{FF2B5EF4-FFF2-40B4-BE49-F238E27FC236}">
                <a16:creationId xmlns:a16="http://schemas.microsoft.com/office/drawing/2014/main" id="{892D52B4-DAE6-4A41-AC9A-BD3C8CB2AC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5716243-3232-4413-86BF-DC7A9AF6A8F4}"/>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09150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51F5B88-A0D7-41D5-B497-6C19D2B45FD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E64B8A7-1913-4719-81D6-4697EBF328C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7679FCA-4FEB-4275-8B4C-CCACB4F16B49}"/>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5" name="Θέση υποσέλιδου 4">
            <a:extLst>
              <a:ext uri="{FF2B5EF4-FFF2-40B4-BE49-F238E27FC236}">
                <a16:creationId xmlns:a16="http://schemas.microsoft.com/office/drawing/2014/main" id="{805CFDAB-E794-465C-9BFD-F2CF3E8570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DE0E134-5B7D-44C2-B188-32F8C7AF2789}"/>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22871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C79B12-9B3A-46DB-AB23-56C5CCB551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FE59132-421A-4BDE-B63A-8DCE85386A2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CD0C2CA-6F4A-4B3B-A885-D861F0963CFA}"/>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5" name="Θέση υποσέλιδου 4">
            <a:extLst>
              <a:ext uri="{FF2B5EF4-FFF2-40B4-BE49-F238E27FC236}">
                <a16:creationId xmlns:a16="http://schemas.microsoft.com/office/drawing/2014/main" id="{D74684B0-8733-41E4-BBF0-B2A5074327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BBCB3A-E769-421F-908A-A8808DF45BFA}"/>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24618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D24642-C708-4A08-BB89-7739CDB5977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F73398A-90FA-4635-9E6F-B48DBEB51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044603C-0873-48C1-BAFF-B5975EA391AD}"/>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5" name="Θέση υποσέλιδου 4">
            <a:extLst>
              <a:ext uri="{FF2B5EF4-FFF2-40B4-BE49-F238E27FC236}">
                <a16:creationId xmlns:a16="http://schemas.microsoft.com/office/drawing/2014/main" id="{31A1125C-5590-4489-9E77-323B80C70D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B15A7F0-52B1-49D8-95B7-88B57657CD52}"/>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78451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BBA14F-BBE8-4C98-AE94-483F88DCB5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9C14214-32EE-4451-8F8C-EBD49BC1576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5917905-0EF9-4466-A176-95F26D9817D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3EF1922-54E5-458C-A5FD-71B995BBD852}"/>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6" name="Θέση υποσέλιδου 5">
            <a:extLst>
              <a:ext uri="{FF2B5EF4-FFF2-40B4-BE49-F238E27FC236}">
                <a16:creationId xmlns:a16="http://schemas.microsoft.com/office/drawing/2014/main" id="{46B1BF52-4021-4711-AFAE-4C3A69F1215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0D27C02-5949-477A-A76C-1E453941A867}"/>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86283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6F1B26-EF88-4339-B1CE-53E6DE05BCD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9D42997-8072-42F8-9ADF-C5E60DB5F2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A371FB2-76AA-418D-A4AD-0429CD3BB85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C77F8DB-2B16-4D45-8564-411F16692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41DA359-B3B5-4299-BF7D-7A41423BCC9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E5477DC-C3DB-44A8-AA6C-2CD18A64CEE7}"/>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8" name="Θέση υποσέλιδου 7">
            <a:extLst>
              <a:ext uri="{FF2B5EF4-FFF2-40B4-BE49-F238E27FC236}">
                <a16:creationId xmlns:a16="http://schemas.microsoft.com/office/drawing/2014/main" id="{0378CB31-6C24-46E9-96DB-C16DF5DA7E7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58B566E-EC03-4418-BDB8-54B4E06AB71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635553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2C0B1D-FA87-4087-9F36-61EA7974C7A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6FE4248-05F3-4E54-BBEA-D346235B2C24}"/>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4" name="Θέση υποσέλιδου 3">
            <a:extLst>
              <a:ext uri="{FF2B5EF4-FFF2-40B4-BE49-F238E27FC236}">
                <a16:creationId xmlns:a16="http://schemas.microsoft.com/office/drawing/2014/main" id="{2FFCAE52-CB27-469C-8362-508CB2AC89D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0D1547C-08C3-4CFE-89ED-775A5A492E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97322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2FCA822-82C6-40F6-B03D-3DD7E732BD21}"/>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3" name="Θέση υποσέλιδου 2">
            <a:extLst>
              <a:ext uri="{FF2B5EF4-FFF2-40B4-BE49-F238E27FC236}">
                <a16:creationId xmlns:a16="http://schemas.microsoft.com/office/drawing/2014/main" id="{16CE3F9C-FF49-4B4C-9285-50BF421112A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BAF7A02-C691-4EEA-B61B-D96AD7FEC1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3389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5AC5CE-9B04-4D8C-9264-2F4EDEF6617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C1C041-0D26-41AF-95CF-A18F8E636E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CA00E12-11DC-4BDB-8571-2C593763B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93EAE7-F80B-4E13-BE3B-83D4057A6E22}"/>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6" name="Θέση υποσέλιδου 5">
            <a:extLst>
              <a:ext uri="{FF2B5EF4-FFF2-40B4-BE49-F238E27FC236}">
                <a16:creationId xmlns:a16="http://schemas.microsoft.com/office/drawing/2014/main" id="{0CC23FDC-4106-421A-812E-C1814B9CBBD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A30E908-5FF5-40AD-B628-017D3D90985B}"/>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09371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190A85-E8AD-483E-89AC-27D19BA1C17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79BB400-6629-4BEC-B44A-3D1D2E3CD0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9180424-7185-4BE9-820B-C518238A8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96ED827-3CC6-4800-8238-95CBBE3D12A9}"/>
              </a:ext>
            </a:extLst>
          </p:cNvPr>
          <p:cNvSpPr>
            <a:spLocks noGrp="1"/>
          </p:cNvSpPr>
          <p:nvPr>
            <p:ph type="dt" sz="half" idx="10"/>
          </p:nvPr>
        </p:nvSpPr>
        <p:spPr/>
        <p:txBody>
          <a:bodyPr/>
          <a:lstStyle/>
          <a:p>
            <a:fld id="{27E69394-F0E1-4039-BB1A-8A519D12287F}" type="datetimeFigureOut">
              <a:rPr lang="el-GR" smtClean="0"/>
              <a:t>30/8/2021</a:t>
            </a:fld>
            <a:endParaRPr lang="el-GR"/>
          </a:p>
        </p:txBody>
      </p:sp>
      <p:sp>
        <p:nvSpPr>
          <p:cNvPr id="6" name="Θέση υποσέλιδου 5">
            <a:extLst>
              <a:ext uri="{FF2B5EF4-FFF2-40B4-BE49-F238E27FC236}">
                <a16:creationId xmlns:a16="http://schemas.microsoft.com/office/drawing/2014/main" id="{CC91DD43-4405-485A-B3DB-A7CA7F89B67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E11D987-4F31-404D-B3AE-57C63CEB3EF0}"/>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73607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512ACCC-5FF1-460D-B118-249C99A73C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FBA397A-91B1-468E-9CCE-EC3C17086D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952C4C-02B2-4A96-A23B-C7117E044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69394-F0E1-4039-BB1A-8A519D12287F}" type="datetimeFigureOut">
              <a:rPr lang="el-GR" smtClean="0"/>
              <a:t>30/8/2021</a:t>
            </a:fld>
            <a:endParaRPr lang="el-GR"/>
          </a:p>
        </p:txBody>
      </p:sp>
      <p:sp>
        <p:nvSpPr>
          <p:cNvPr id="5" name="Θέση υποσέλιδου 4">
            <a:extLst>
              <a:ext uri="{FF2B5EF4-FFF2-40B4-BE49-F238E27FC236}">
                <a16:creationId xmlns:a16="http://schemas.microsoft.com/office/drawing/2014/main" id="{C8BBFAE4-7586-4809-87CE-3C889920D7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F1CFBE2-5000-45C2-AAAC-76A8CAC01F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42429-338D-4A2A-BD08-C9CD74DA6430}" type="slidenum">
              <a:rPr lang="el-GR" smtClean="0"/>
              <a:t>‹#›</a:t>
            </a:fld>
            <a:endParaRPr lang="el-GR"/>
          </a:p>
        </p:txBody>
      </p:sp>
    </p:spTree>
    <p:extLst>
      <p:ext uri="{BB962C8B-B14F-4D97-AF65-F5344CB8AC3E}">
        <p14:creationId xmlns:p14="http://schemas.microsoft.com/office/powerpoint/2010/main" val="41591545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0E9B2F-D2D5-41EC-905D-7BABDF37ACDD}"/>
              </a:ext>
            </a:extLst>
          </p:cNvPr>
          <p:cNvSpPr>
            <a:spLocks noGrp="1"/>
          </p:cNvSpPr>
          <p:nvPr>
            <p:ph type="ctrTitle"/>
          </p:nvPr>
        </p:nvSpPr>
        <p:spPr/>
        <p:txBody>
          <a:bodyPr>
            <a:normAutofit/>
          </a:bodyPr>
          <a:lstStyle/>
          <a:p>
            <a:r>
              <a:rPr lang="el-GR" b="0" i="1" u="none" strike="noStrike" dirty="0">
                <a:solidFill>
                  <a:srgbClr val="FEFEFF"/>
                </a:solidFill>
                <a:effectLst/>
              </a:rPr>
              <a:t>«Ευ αγω</a:t>
            </a:r>
            <a:r>
              <a:rPr lang="el-GR" i="1" dirty="0">
                <a:solidFill>
                  <a:srgbClr val="FEFEFF"/>
                </a:solidFill>
              </a:rPr>
              <a:t>νι</a:t>
            </a:r>
            <a:r>
              <a:rPr lang="el-GR" b="0" i="1" u="none" strike="noStrike" dirty="0">
                <a:solidFill>
                  <a:srgbClr val="FEFEFF"/>
                </a:solidFill>
                <a:effectLst/>
              </a:rPr>
              <a:t>ζεσθαι» </a:t>
            </a:r>
            <a:endParaRPr lang="el-GR" dirty="0"/>
          </a:p>
        </p:txBody>
      </p:sp>
      <p:sp>
        <p:nvSpPr>
          <p:cNvPr id="3" name="Υπότιτλος 2">
            <a:extLst>
              <a:ext uri="{FF2B5EF4-FFF2-40B4-BE49-F238E27FC236}">
                <a16:creationId xmlns:a16="http://schemas.microsoft.com/office/drawing/2014/main" id="{D2620981-33EE-42B9-A4C4-74806AD3A7B0}"/>
              </a:ext>
            </a:extLst>
          </p:cNvPr>
          <p:cNvSpPr>
            <a:spLocks noGrp="1"/>
          </p:cNvSpPr>
          <p:nvPr>
            <p:ph type="subTitle" idx="1"/>
          </p:nvPr>
        </p:nvSpPr>
        <p:spPr/>
        <p:txBody>
          <a:bodyPr/>
          <a:lstStyle/>
          <a:p>
            <a:r>
              <a:rPr lang="el-GR" b="1" i="0" u="none" strike="noStrike" dirty="0">
                <a:solidFill>
                  <a:srgbClr val="FEFEFF"/>
                </a:solidFill>
                <a:effectLst/>
                <a:latin typeface="YADK31-VBBc 1"/>
              </a:rPr>
              <a:t>HΘΙΚΗ ΘΕΩΡΗΣΗ ΤΩΝ ΦΑΙΝΟΜΕΝΩΝ ΝΤΟΠΙΝΓΚ</a:t>
            </a:r>
            <a:endParaRPr lang="el-GR" dirty="0">
              <a:solidFill>
                <a:srgbClr val="FEFEFF"/>
              </a:solidFill>
              <a:effectLst/>
              <a:latin typeface="YADK31-VBBc 1"/>
            </a:endParaRPr>
          </a:p>
          <a:p>
            <a:endParaRPr lang="el-GR" dirty="0"/>
          </a:p>
        </p:txBody>
      </p:sp>
      <p:pic>
        <p:nvPicPr>
          <p:cNvPr id="5" name="Εικόνα 4">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3881458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2B4CA8-540F-42A4-8EFF-7280D44250C1}"/>
              </a:ext>
            </a:extLst>
          </p:cNvPr>
          <p:cNvSpPr>
            <a:spLocks noGrp="1"/>
          </p:cNvSpPr>
          <p:nvPr>
            <p:ph type="title"/>
          </p:nvPr>
        </p:nvSpPr>
        <p:spPr>
          <a:xfrm>
            <a:off x="838200" y="111125"/>
            <a:ext cx="10515600" cy="1325563"/>
          </a:xfrm>
        </p:spPr>
        <p:txBody>
          <a:bodyPr>
            <a:normAutofit/>
          </a:bodyPr>
          <a:lstStyle/>
          <a:p>
            <a:r>
              <a:rPr lang="el-GR" b="0" i="1" u="none" strike="noStrike" dirty="0">
                <a:solidFill>
                  <a:srgbClr val="FDFDF9"/>
                </a:solidFill>
                <a:effectLst/>
              </a:rPr>
              <a:t>ΕΙΝΑΙ ΑΠΑΡΑΙΤΗΤΟ…..</a:t>
            </a:r>
            <a:endParaRPr lang="el-GR" dirty="0"/>
          </a:p>
        </p:txBody>
      </p:sp>
      <p:sp>
        <p:nvSpPr>
          <p:cNvPr id="3" name="Θέση περιεχομένου 2">
            <a:extLst>
              <a:ext uri="{FF2B5EF4-FFF2-40B4-BE49-F238E27FC236}">
                <a16:creationId xmlns:a16="http://schemas.microsoft.com/office/drawing/2014/main" id="{0596CAC9-B18C-493D-B93E-68E50253E0E9}"/>
              </a:ext>
            </a:extLst>
          </p:cNvPr>
          <p:cNvSpPr>
            <a:spLocks noGrp="1"/>
          </p:cNvSpPr>
          <p:nvPr>
            <p:ph idx="1"/>
          </p:nvPr>
        </p:nvSpPr>
        <p:spPr>
          <a:xfrm>
            <a:off x="746760" y="1253331"/>
            <a:ext cx="10515600" cy="4351338"/>
          </a:xfrm>
        </p:spPr>
        <p:txBody>
          <a:bodyPr>
            <a:normAutofit fontScale="85000" lnSpcReduction="20000"/>
          </a:bodyPr>
          <a:lstStyle/>
          <a:p>
            <a:pPr>
              <a:buFont typeface="Wingdings" panose="05000000000000000000" pitchFamily="2" charset="2"/>
              <a:buChar char="ü"/>
            </a:pPr>
            <a:r>
              <a:rPr lang="el-GR" b="0" i="1" u="none" strike="noStrike" dirty="0">
                <a:solidFill>
                  <a:srgbClr val="FDFDF9"/>
                </a:solidFill>
                <a:effectLst/>
                <a:latin typeface="YADK31-VBBc 1"/>
              </a:rPr>
              <a:t>Είναι απαραίτητο να διασφαλίζεται το δικαίωμα των αθλητών να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διαγωνίζονται χωρίς τη χρήση απαγορευμένων ουσιών και μεθόδων.</a:t>
            </a: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Η ισονομία απέναντι στους ελέγχους είναι στοιχείο καθοριστικό ώστε να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κερδηθεί η εμπιστοσύνη και να προστατευτεί η προσωπικότητά των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αθλητών.</a:t>
            </a: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Οι συνέπειες από τη χρήση απαγορευμένων ουσιών και μεθόδων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αφορούν στον ίδιο τον αθλητή που τις εφαρμόζει, στους αθλητές που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αγωνίζονται χωρίς ντόπινγκ και κατ’ επέκταση την ίδια την κοινωνία</a:t>
            </a: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Οι νέοι άνθρωποι έχουν την τάση να υιοθετούν τους τύπους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συμπεριφοράς που ανταμείβονται. Αντίθετα αποφεύγουν τους τύπους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συμπεριφοράς που τιμωρούνται.</a:t>
            </a:r>
            <a:endParaRPr lang="el-GR" dirty="0">
              <a:solidFill>
                <a:srgbClr val="FDFDF9"/>
              </a:solidFill>
              <a:effectLst/>
              <a:latin typeface="YADK31-VBBc 1"/>
            </a:endParaRPr>
          </a:p>
          <a:p>
            <a:endParaRPr lang="el-GR" dirty="0"/>
          </a:p>
        </p:txBody>
      </p:sp>
      <p:pic>
        <p:nvPicPr>
          <p:cNvPr id="4" name="Εικόνα 3">
            <a:extLst>
              <a:ext uri="{FF2B5EF4-FFF2-40B4-BE49-F238E27FC236}">
                <a16:creationId xmlns:a16="http://schemas.microsoft.com/office/drawing/2014/main" id="{15BA0F33-332F-4206-985E-AED29B0219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4169614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95F5F36-554D-4F0B-8943-D51AD38C956C}"/>
              </a:ext>
            </a:extLst>
          </p:cNvPr>
          <p:cNvSpPr>
            <a:spLocks noGrp="1"/>
          </p:cNvSpPr>
          <p:nvPr>
            <p:ph idx="1"/>
          </p:nvPr>
        </p:nvSpPr>
        <p:spPr/>
        <p:txBody>
          <a:bodyPr>
            <a:normAutofit/>
          </a:bodyPr>
          <a:lstStyle/>
          <a:p>
            <a:pPr marL="0" indent="0">
              <a:buNone/>
            </a:pPr>
            <a:r>
              <a:rPr lang="el-GR" b="0" i="1" u="none" strike="noStrike" dirty="0">
                <a:solidFill>
                  <a:srgbClr val="FDFDF9"/>
                </a:solidFill>
                <a:effectLst/>
                <a:latin typeface="YADK31-VBBc 1"/>
              </a:rPr>
              <a:t>«Ηθικός αθλητής είναι εκείνος που πιστεύει στο δίκαιο παιχνίδι, στο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σεβασμό των κανόνων και των αντιπάλων, στη συνεργασία και τον τίμιο αγώνα και που διατηρεί την ηθική του ακεραιότητα μέσω των λόγων και πράξεών του».</a:t>
            </a:r>
            <a:endParaRPr lang="el-GR" dirty="0">
              <a:solidFill>
                <a:srgbClr val="FDFDF9"/>
              </a:solidFill>
              <a:effectLst/>
              <a:latin typeface="YADK31-VBBc 1"/>
            </a:endParaRPr>
          </a:p>
          <a:p>
            <a:endParaRPr lang="el-GR" dirty="0"/>
          </a:p>
        </p:txBody>
      </p:sp>
      <p:pic>
        <p:nvPicPr>
          <p:cNvPr id="4" name="Εικόνα 3">
            <a:extLst>
              <a:ext uri="{FF2B5EF4-FFF2-40B4-BE49-F238E27FC236}">
                <a16:creationId xmlns:a16="http://schemas.microsoft.com/office/drawing/2014/main" id="{90D4F32D-4120-410A-8FC6-65A0C24775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3946428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7EA42-E635-4E68-99F3-D9DAF5D8AAE9}"/>
              </a:ext>
            </a:extLst>
          </p:cNvPr>
          <p:cNvSpPr>
            <a:spLocks noGrp="1"/>
          </p:cNvSpPr>
          <p:nvPr>
            <p:ph type="title"/>
          </p:nvPr>
        </p:nvSpPr>
        <p:spPr/>
        <p:txBody>
          <a:bodyPr/>
          <a:lstStyle/>
          <a:p>
            <a:r>
              <a:rPr lang="el-GR" b="0" i="1" u="none" strike="noStrike" dirty="0">
                <a:solidFill>
                  <a:srgbClr val="FDFDF9"/>
                </a:solidFill>
                <a:effectLst/>
              </a:rPr>
              <a:t>Μιλήστε ανοιχτά για το ντόπινγκ….</a:t>
            </a:r>
            <a:endParaRPr lang="el-GR" dirty="0"/>
          </a:p>
        </p:txBody>
      </p:sp>
      <p:sp>
        <p:nvSpPr>
          <p:cNvPr id="3" name="Θέση περιεχομένου 2">
            <a:extLst>
              <a:ext uri="{FF2B5EF4-FFF2-40B4-BE49-F238E27FC236}">
                <a16:creationId xmlns:a16="http://schemas.microsoft.com/office/drawing/2014/main" id="{DC8077E6-0754-4417-970E-F8CE5941D456}"/>
              </a:ext>
            </a:extLst>
          </p:cNvPr>
          <p:cNvSpPr>
            <a:spLocks noGrp="1"/>
          </p:cNvSpPr>
          <p:nvPr>
            <p:ph idx="1"/>
          </p:nvPr>
        </p:nvSpPr>
        <p:spPr>
          <a:xfrm>
            <a:off x="838200" y="1253331"/>
            <a:ext cx="10515600" cy="4351338"/>
          </a:xfrm>
        </p:spPr>
        <p:txBody>
          <a:bodyPr>
            <a:normAutofit fontScale="92500"/>
          </a:bodyPr>
          <a:lstStyle/>
          <a:p>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H συλλογή των επώνυμων ή ανώνυμων πληροφοριών γίνεται:</a:t>
            </a:r>
            <a:endParaRPr lang="el-GR" dirty="0">
              <a:solidFill>
                <a:srgbClr val="FDFDF9"/>
              </a:solidFill>
              <a:effectLst/>
              <a:latin typeface="YADK31-VBBc 1"/>
            </a:endParaRPr>
          </a:p>
          <a:p>
            <a:pPr marL="0" indent="0">
              <a:buNone/>
            </a:pPr>
            <a:r>
              <a:rPr lang="el-GR" b="0" i="1" u="none" strike="noStrike" dirty="0">
                <a:solidFill>
                  <a:srgbClr val="FDFDF9"/>
                </a:solidFill>
                <a:effectLst/>
              </a:rPr>
              <a:t>ταχυδρομικά στη διεύθυνση του ΕΟΚΑΝ ή ηλεκτρονικά στο</a:t>
            </a:r>
            <a:r>
              <a:rPr lang="en-US" b="0" i="1" u="none" strike="noStrike" dirty="0">
                <a:solidFill>
                  <a:srgbClr val="FDFDF9"/>
                </a:solidFill>
                <a:effectLst/>
              </a:rPr>
              <a:t>:</a:t>
            </a:r>
          </a:p>
          <a:p>
            <a:pPr marL="0" indent="0">
              <a:buNone/>
            </a:pPr>
            <a:endParaRPr lang="el-GR" dirty="0"/>
          </a:p>
          <a:p>
            <a:pPr>
              <a:buFont typeface="Wingdings" panose="05000000000000000000" pitchFamily="2" charset="2"/>
              <a:buChar char="ü"/>
            </a:pPr>
            <a:r>
              <a:rPr lang="el-GR" b="0" i="1" u="none" strike="noStrike" dirty="0" err="1">
                <a:solidFill>
                  <a:srgbClr val="FDFDF9"/>
                </a:solidFill>
                <a:effectLst/>
              </a:rPr>
              <a:t>intelligence@e</a:t>
            </a:r>
            <a:r>
              <a:rPr lang="en-US" b="0" i="1" u="none" strike="noStrike" dirty="0" err="1">
                <a:solidFill>
                  <a:srgbClr val="FDFDF9"/>
                </a:solidFill>
                <a:effectLst/>
              </a:rPr>
              <a:t>okan</a:t>
            </a:r>
            <a:r>
              <a:rPr lang="el-GR" b="0" i="1" u="none" strike="noStrike" dirty="0">
                <a:solidFill>
                  <a:srgbClr val="FDFDF9"/>
                </a:solidFill>
                <a:effectLst/>
              </a:rPr>
              <a:t>.gr</a:t>
            </a:r>
            <a:endParaRPr lang="el-GR" dirty="0"/>
          </a:p>
          <a:p>
            <a:pPr>
              <a:buFont typeface="Wingdings" panose="05000000000000000000" pitchFamily="2" charset="2"/>
              <a:buChar char="ü"/>
            </a:pPr>
            <a:r>
              <a:rPr lang="el-GR" b="0" i="1" u="none" strike="noStrike" dirty="0">
                <a:solidFill>
                  <a:srgbClr val="FDFDF9"/>
                </a:solidFill>
                <a:effectLst/>
              </a:rPr>
              <a:t>μέσω γραπτής αναφοράς</a:t>
            </a:r>
            <a:endParaRPr lang="el-GR" dirty="0"/>
          </a:p>
          <a:p>
            <a:pPr>
              <a:buFont typeface="Wingdings" panose="05000000000000000000" pitchFamily="2" charset="2"/>
              <a:buChar char="ü"/>
            </a:pPr>
            <a:r>
              <a:rPr lang="el-GR" b="0" i="1" u="none" strike="noStrike" dirty="0">
                <a:solidFill>
                  <a:srgbClr val="FDFDF9"/>
                </a:solidFill>
                <a:effectLst/>
              </a:rPr>
              <a:t>μέσω προφορικής καταγγελίας στο τηλέφωνο καταγγελιών του ΕΟΚΑΝ </a:t>
            </a:r>
            <a:endParaRPr lang="el-GR" dirty="0"/>
          </a:p>
          <a:p>
            <a:pPr>
              <a:buFont typeface="Wingdings" panose="05000000000000000000" pitchFamily="2" charset="2"/>
              <a:buChar char="ü"/>
            </a:pPr>
            <a:r>
              <a:rPr lang="el-GR" b="0" i="1" u="none" strike="noStrike" dirty="0">
                <a:solidFill>
                  <a:srgbClr val="FDFDF9"/>
                </a:solidFill>
                <a:effectLst/>
              </a:rPr>
              <a:t>μέσω προφορικής καταγγελίας σε εντεταλμένο μέλος του προσωπικού</a:t>
            </a:r>
            <a:endParaRPr lang="el-GR" dirty="0"/>
          </a:p>
          <a:p>
            <a:pPr marL="0" indent="0">
              <a:buNone/>
            </a:pPr>
            <a:endParaRPr lang="el-GR" dirty="0">
              <a:solidFill>
                <a:srgbClr val="FDFDF9"/>
              </a:solidFill>
              <a:effectLst/>
              <a:latin typeface="YADK31-VBBc 1"/>
            </a:endParaRPr>
          </a:p>
        </p:txBody>
      </p:sp>
      <p:pic>
        <p:nvPicPr>
          <p:cNvPr id="4" name="Εικόνα 3">
            <a:extLst>
              <a:ext uri="{FF2B5EF4-FFF2-40B4-BE49-F238E27FC236}">
                <a16:creationId xmlns:a16="http://schemas.microsoft.com/office/drawing/2014/main" id="{254AC760-EBF0-478B-BA4F-55F6588726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157422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FD5F2FE-529D-4280-8E74-36BE844F6AE4}"/>
              </a:ext>
            </a:extLst>
          </p:cNvPr>
          <p:cNvSpPr>
            <a:spLocks noGrp="1"/>
          </p:cNvSpPr>
          <p:nvPr>
            <p:ph idx="1"/>
          </p:nvPr>
        </p:nvSpPr>
        <p:spPr>
          <a:xfrm>
            <a:off x="828040" y="873760"/>
            <a:ext cx="10515600" cy="5281465"/>
          </a:xfrm>
        </p:spPr>
        <p:txBody>
          <a:bodyPr>
            <a:normAutofit lnSpcReduction="10000"/>
          </a:bodyPr>
          <a:lstStyle/>
          <a:p>
            <a:pPr marL="0" indent="0">
              <a:buNone/>
            </a:pPr>
            <a:r>
              <a:rPr lang="el-GR" sz="4000" b="1" i="0" u="none" strike="noStrike" dirty="0">
                <a:solidFill>
                  <a:srgbClr val="FDFDF9"/>
                </a:solidFill>
                <a:effectLst/>
                <a:latin typeface="YADK31-VBBc 1"/>
              </a:rPr>
              <a:t>ΠΡΟΣΠΑΘΕΙΑ</a:t>
            </a:r>
            <a:endParaRPr lang="en-US" sz="4000" b="1" i="0" u="none" strike="noStrike" dirty="0">
              <a:solidFill>
                <a:srgbClr val="FDFDF9"/>
              </a:solidFill>
              <a:effectLst/>
              <a:latin typeface="YADK31-VBBc 1"/>
            </a:endParaRPr>
          </a:p>
          <a:p>
            <a:pPr marL="0" indent="0">
              <a:buNone/>
            </a:pPr>
            <a:endParaRPr lang="el-GR" sz="4000" dirty="0">
              <a:solidFill>
                <a:srgbClr val="FDFDF9"/>
              </a:solidFill>
              <a:effectLst/>
              <a:latin typeface="YADK31-VBBc 1"/>
            </a:endParaRPr>
          </a:p>
          <a:p>
            <a:pPr marL="0" indent="0">
              <a:buNone/>
            </a:pPr>
            <a:r>
              <a:rPr lang="el-GR" b="0" i="0" u="none" strike="noStrike" dirty="0">
                <a:solidFill>
                  <a:srgbClr val="FDFDF9"/>
                </a:solidFill>
                <a:effectLst/>
                <a:latin typeface="YADK31-VBBc 1"/>
              </a:rPr>
              <a:t>«</a:t>
            </a:r>
            <a:r>
              <a:rPr lang="en-US" b="0" i="1" u="none" strike="noStrike" dirty="0">
                <a:solidFill>
                  <a:srgbClr val="FDFDF9"/>
                </a:solidFill>
                <a:effectLst/>
                <a:latin typeface="YADK31-VBBc 1"/>
              </a:rPr>
              <a:t>We are what we repeatedly do. Therefore, excellence is not </a:t>
            </a:r>
            <a:endParaRPr lang="en-US" dirty="0">
              <a:solidFill>
                <a:srgbClr val="FDFDF9"/>
              </a:solidFill>
              <a:effectLst/>
              <a:latin typeface="YADK31-VBBc 1"/>
            </a:endParaRPr>
          </a:p>
          <a:p>
            <a:pPr marL="0" indent="0">
              <a:buNone/>
            </a:pPr>
            <a:r>
              <a:rPr lang="en-US" b="0" i="1" u="none" strike="noStrike" dirty="0">
                <a:solidFill>
                  <a:srgbClr val="FDFDF9"/>
                </a:solidFill>
                <a:effectLst/>
                <a:latin typeface="YADK31-VBBc 1"/>
              </a:rPr>
              <a:t>an act but a habit.»</a:t>
            </a:r>
            <a:endParaRPr lang="el-GR" b="0" i="1" u="none" strike="noStrike" dirty="0">
              <a:solidFill>
                <a:srgbClr val="FDFDF9"/>
              </a:solidFill>
              <a:effectLst/>
              <a:latin typeface="YADK31-VBBc 1"/>
            </a:endParaRPr>
          </a:p>
          <a:p>
            <a:pPr marL="0" indent="0">
              <a:buNone/>
            </a:pPr>
            <a:r>
              <a:rPr lang="en-US" b="1" dirty="0">
                <a:solidFill>
                  <a:srgbClr val="FDFDF9"/>
                </a:solidFill>
                <a:effectLst/>
                <a:latin typeface="YADK31-VBBc 1"/>
              </a:rPr>
              <a:t>                                </a:t>
            </a:r>
            <a:r>
              <a:rPr lang="el-GR" b="1" dirty="0">
                <a:solidFill>
                  <a:srgbClr val="FDFDF9"/>
                </a:solidFill>
                <a:effectLst/>
                <a:latin typeface="YADK31-VBBc 1"/>
              </a:rPr>
              <a:t>Α</a:t>
            </a:r>
            <a:r>
              <a:rPr lang="en-US" b="1" dirty="0">
                <a:solidFill>
                  <a:srgbClr val="FDFDF9"/>
                </a:solidFill>
                <a:effectLst/>
                <a:latin typeface="YADK31-VBBc 1"/>
              </a:rPr>
              <a:t>ristoteles</a:t>
            </a:r>
          </a:p>
          <a:p>
            <a:pPr marL="0" indent="0">
              <a:buNone/>
            </a:pPr>
            <a:endParaRPr lang="en-US" dirty="0">
              <a:solidFill>
                <a:srgbClr val="FDFDF9"/>
              </a:solidFill>
              <a:effectLst/>
              <a:latin typeface="YADK31-VBBc 1"/>
            </a:endParaRPr>
          </a:p>
          <a:p>
            <a:pPr marL="0" indent="0">
              <a:buNone/>
            </a:pPr>
            <a:endParaRPr lang="el-GR" dirty="0">
              <a:solidFill>
                <a:srgbClr val="FDFDF9"/>
              </a:solidFill>
              <a:effectLst/>
              <a:latin typeface="YADK31-VBBc 1"/>
            </a:endParaRPr>
          </a:p>
          <a:p>
            <a:pPr marL="0" indent="0">
              <a:buNone/>
            </a:pPr>
            <a:r>
              <a:rPr lang="en-US" b="0" i="1" u="none" strike="noStrike" dirty="0">
                <a:solidFill>
                  <a:srgbClr val="FDFDF9"/>
                </a:solidFill>
                <a:effectLst/>
                <a:latin typeface="YADK31-VBBc 1"/>
              </a:rPr>
              <a:t>«</a:t>
            </a:r>
            <a:r>
              <a:rPr lang="el-GR" b="0" i="1" u="none" strike="noStrike" dirty="0">
                <a:solidFill>
                  <a:srgbClr val="FDFDF9"/>
                </a:solidFill>
                <a:effectLst/>
                <a:latin typeface="YADK31-VBBc 1"/>
              </a:rPr>
              <a:t>Είμαστε αυτό που επαναλαμβανόμενα κάνουμε. Έτσι, η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τελειότητα δεν είναι μια ενέργεια, αλλά μία συνήθεια».</a:t>
            </a:r>
            <a:endParaRPr lang="el-GR" dirty="0">
              <a:solidFill>
                <a:srgbClr val="FDFDF9"/>
              </a:solidFill>
              <a:effectLst/>
              <a:latin typeface="YADK31-VBBc 1"/>
            </a:endParaRPr>
          </a:p>
          <a:p>
            <a:pPr marL="0" indent="0">
              <a:buNone/>
            </a:pPr>
            <a:r>
              <a:rPr lang="en-US" b="1" i="0" u="none" strike="noStrike" dirty="0">
                <a:solidFill>
                  <a:srgbClr val="FDFDF9"/>
                </a:solidFill>
                <a:effectLst/>
                <a:latin typeface="YADK31-VBBc 1"/>
              </a:rPr>
              <a:t>                              </a:t>
            </a:r>
            <a:r>
              <a:rPr lang="el-GR" b="1" i="0" u="none" strike="noStrike" dirty="0">
                <a:solidFill>
                  <a:srgbClr val="FDFDF9"/>
                </a:solidFill>
                <a:effectLst/>
                <a:latin typeface="YADK31-VBBc 1"/>
              </a:rPr>
              <a:t>Αριστοτέλης</a:t>
            </a:r>
            <a:endParaRPr lang="el-GR" dirty="0">
              <a:solidFill>
                <a:srgbClr val="FDFDF9"/>
              </a:solidFill>
              <a:effectLst/>
              <a:latin typeface="YADK31-VBBc 1"/>
            </a:endParaRPr>
          </a:p>
          <a:p>
            <a:endParaRPr lang="el-GR" dirty="0"/>
          </a:p>
        </p:txBody>
      </p:sp>
      <p:pic>
        <p:nvPicPr>
          <p:cNvPr id="4" name="Εικόνα 3">
            <a:extLst>
              <a:ext uri="{FF2B5EF4-FFF2-40B4-BE49-F238E27FC236}">
                <a16:creationId xmlns:a16="http://schemas.microsoft.com/office/drawing/2014/main" id="{B0186D3D-FD93-4817-BE5E-79363D5B49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3421071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838200" y="860425"/>
            <a:ext cx="10515600" cy="4351338"/>
          </a:xfrm>
        </p:spPr>
        <p:txBody>
          <a:bodyPr>
            <a:normAutofit fontScale="92500" lnSpcReduction="20000"/>
          </a:bodyPr>
          <a:lstStyle/>
          <a:p>
            <a:pPr marL="0" indent="0">
              <a:buNone/>
            </a:pPr>
            <a:r>
              <a:rPr lang="el-GR" b="1" i="1" u="none" strike="noStrike" dirty="0">
                <a:solidFill>
                  <a:srgbClr val="FDFDF9"/>
                </a:solidFill>
                <a:effectLst/>
                <a:latin typeface="YADK31-VBBc 1"/>
              </a:rPr>
              <a:t>ΠΝΕΥΜΑ ΤΟΥ ΑΘΛΗΤΙΣΜΟΥ</a:t>
            </a:r>
          </a:p>
          <a:p>
            <a:pPr marL="0" indent="0">
              <a:buNone/>
            </a:pP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Η πνευματική διάσταση του αθλητισμού αφορά στην αθλητική, κοινωνική και ηθική αγωγή του αθλητή</a:t>
            </a:r>
          </a:p>
          <a:p>
            <a:pPr marL="0" indent="0">
              <a:buNone/>
            </a:pP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Σήμερα υπάρχει η ανάγκη διατήρησης και διάδοσης των αξιών του «ευ αγωνίζεσθαι» </a:t>
            </a:r>
          </a:p>
          <a:p>
            <a:pPr marL="0" indent="0">
              <a:buNone/>
            </a:pP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Η εξέλιξη της τεχνολογίας και γενικά των επιστημών έχει ως αποτέλεσμα την επιτάχυνση των φυσικών προσαρμοστικών μηχανισμών</a:t>
            </a:r>
            <a:endParaRPr lang="el-GR" dirty="0">
              <a:solidFill>
                <a:srgbClr val="FDFDF9"/>
              </a:solidFill>
              <a:effectLst/>
              <a:latin typeface="YADK31-VBBc 1"/>
            </a:endParaRPr>
          </a:p>
          <a:p>
            <a:pPr marL="0" indent="0">
              <a:buNone/>
            </a:pPr>
            <a:r>
              <a:rPr lang="el-GR" dirty="0"/>
              <a:t>  </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21733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28A03E9-0079-4145-8AA0-3A897FB63BB4}"/>
              </a:ext>
            </a:extLst>
          </p:cNvPr>
          <p:cNvSpPr>
            <a:spLocks noGrp="1"/>
          </p:cNvSpPr>
          <p:nvPr>
            <p:ph idx="1"/>
          </p:nvPr>
        </p:nvSpPr>
        <p:spPr>
          <a:xfrm>
            <a:off x="583676" y="553007"/>
            <a:ext cx="10515600" cy="4351338"/>
          </a:xfrm>
        </p:spPr>
        <p:txBody>
          <a:bodyPr>
            <a:normAutofit fontScale="32500" lnSpcReduction="20000"/>
          </a:bodyPr>
          <a:lstStyle/>
          <a:p>
            <a:pPr marL="0" indent="0">
              <a:buNone/>
            </a:pPr>
            <a:r>
              <a:rPr lang="el-GR" sz="4500" b="1" i="1" u="none" strike="noStrike" dirty="0">
                <a:solidFill>
                  <a:srgbClr val="FDFDF9"/>
                </a:solidFill>
                <a:effectLst/>
                <a:latin typeface="YADK31-VBBc 1"/>
              </a:rPr>
              <a:t>ΑΞΙΕΣ ΤΟΥ ΑΘΛΗΤΙΣΜΟΥ</a:t>
            </a:r>
          </a:p>
          <a:p>
            <a:pPr marL="0" indent="0">
              <a:buNone/>
            </a:pPr>
            <a:endParaRPr lang="el-GR" sz="4500" b="1" i="1" u="none" strike="noStrike" dirty="0">
              <a:solidFill>
                <a:srgbClr val="FDFDF9"/>
              </a:solidFill>
              <a:effectLst/>
              <a:latin typeface="YADK31-VBBc 1"/>
            </a:endParaRPr>
          </a:p>
          <a:p>
            <a:pPr marL="0" indent="0">
              <a:buNone/>
            </a:pPr>
            <a:r>
              <a:rPr lang="el-GR" sz="5900" dirty="0">
                <a:solidFill>
                  <a:schemeClr val="bg1"/>
                </a:solidFill>
                <a:latin typeface="Calibri "/>
              </a:rPr>
              <a:t>Ο κώδικας αντί-ντόπινγκ, και ως αποτέλεσμα όλα τα προγράμματα που απορρέουν από αυτόν, στηρίζονται στις παρακάτω βασικές αρχές που αποτελούν τις αξίες του αθλητισμού. Οι αξίες του αθλητισμού προάγουν το σώμα και το πνεύμα και είναι οι ακόλουθες:</a:t>
            </a:r>
            <a:endParaRPr lang="el-GR" sz="6700" dirty="0">
              <a:solidFill>
                <a:schemeClr val="bg1"/>
              </a:solidFill>
              <a:effectLst/>
              <a:latin typeface="Calibri "/>
            </a:endParaRPr>
          </a:p>
          <a:p>
            <a:pPr marL="0" indent="0">
              <a:buNone/>
            </a:pPr>
            <a:endParaRPr lang="el-GR" sz="6000" dirty="0">
              <a:solidFill>
                <a:srgbClr val="FDFDF9"/>
              </a:solidFill>
              <a:effectLst/>
              <a:latin typeface="YADK31-VBBc 1"/>
            </a:endParaRPr>
          </a:p>
          <a:p>
            <a:pPr>
              <a:buFont typeface="Wingdings" panose="05000000000000000000" pitchFamily="2" charset="2"/>
              <a:buChar char="ü"/>
            </a:pPr>
            <a:r>
              <a:rPr lang="el-GR" sz="6000" b="0" i="1" u="none" strike="noStrike" dirty="0">
                <a:solidFill>
                  <a:srgbClr val="FDFDF9"/>
                </a:solidFill>
                <a:effectLst/>
              </a:rPr>
              <a:t>Ηθική, «ευ αγωνίζεσθαι» και ειλικρίνεια</a:t>
            </a:r>
            <a:endParaRPr lang="el-GR" sz="6000" dirty="0"/>
          </a:p>
          <a:p>
            <a:pPr>
              <a:buFont typeface="Wingdings" panose="05000000000000000000" pitchFamily="2" charset="2"/>
              <a:buChar char="ü"/>
            </a:pPr>
            <a:r>
              <a:rPr lang="el-GR" sz="6000" b="0" i="1" u="none" strike="noStrike" dirty="0">
                <a:solidFill>
                  <a:srgbClr val="FDFDF9"/>
                </a:solidFill>
                <a:effectLst/>
              </a:rPr>
              <a:t>Βελτίωση των αγωνιστικών επιδόσεων </a:t>
            </a:r>
            <a:endParaRPr lang="el-GR" sz="6000" dirty="0"/>
          </a:p>
          <a:p>
            <a:pPr>
              <a:buFont typeface="Wingdings" panose="05000000000000000000" pitchFamily="2" charset="2"/>
              <a:buChar char="ü"/>
            </a:pPr>
            <a:r>
              <a:rPr lang="el-GR" sz="6000" b="0" i="1" u="none" strike="noStrike" dirty="0">
                <a:solidFill>
                  <a:srgbClr val="FDFDF9"/>
                </a:solidFill>
                <a:effectLst/>
              </a:rPr>
              <a:t>Αυτοσεβασμός</a:t>
            </a:r>
            <a:endParaRPr lang="el-GR" sz="6000" dirty="0"/>
          </a:p>
          <a:p>
            <a:pPr>
              <a:buFont typeface="Wingdings" panose="05000000000000000000" pitchFamily="2" charset="2"/>
              <a:buChar char="ü"/>
            </a:pPr>
            <a:r>
              <a:rPr lang="el-GR" sz="6000" b="0" i="1" u="none" strike="noStrike" dirty="0">
                <a:solidFill>
                  <a:srgbClr val="FDFDF9"/>
                </a:solidFill>
                <a:effectLst/>
              </a:rPr>
              <a:t>Σεβασμός των άλλων</a:t>
            </a:r>
            <a:endParaRPr lang="el-GR" sz="6000" dirty="0"/>
          </a:p>
          <a:p>
            <a:pPr>
              <a:buFont typeface="Wingdings" panose="05000000000000000000" pitchFamily="2" charset="2"/>
              <a:buChar char="ü"/>
            </a:pPr>
            <a:r>
              <a:rPr lang="el-GR" sz="6000" b="0" i="1" u="none" strike="noStrike" dirty="0">
                <a:solidFill>
                  <a:srgbClr val="FDFDF9"/>
                </a:solidFill>
                <a:effectLst/>
              </a:rPr>
              <a:t>Αίσθημα ικανοποίησης και χαράς</a:t>
            </a:r>
            <a:endParaRPr lang="el-GR" sz="6000" dirty="0"/>
          </a:p>
          <a:p>
            <a:pPr>
              <a:buFont typeface="Wingdings" panose="05000000000000000000" pitchFamily="2" charset="2"/>
              <a:buChar char="ü"/>
            </a:pPr>
            <a:r>
              <a:rPr lang="el-GR" sz="6000" b="0" i="1" u="none" strike="noStrike" dirty="0">
                <a:solidFill>
                  <a:srgbClr val="FDFDF9"/>
                </a:solidFill>
                <a:effectLst/>
              </a:rPr>
              <a:t>Προαγωγή της υγείας</a:t>
            </a:r>
            <a:endParaRPr lang="el-GR" sz="6000" dirty="0"/>
          </a:p>
          <a:p>
            <a:endParaRPr lang="el-GR" dirty="0"/>
          </a:p>
        </p:txBody>
      </p:sp>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1725560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814CF61-0EAD-4303-9A80-6FFDD2BDF97A}"/>
              </a:ext>
            </a:extLst>
          </p:cNvPr>
          <p:cNvSpPr>
            <a:spLocks noGrp="1"/>
          </p:cNvSpPr>
          <p:nvPr>
            <p:ph idx="1"/>
          </p:nvPr>
        </p:nvSpPr>
        <p:spPr>
          <a:xfrm>
            <a:off x="997689" y="783634"/>
            <a:ext cx="10515600" cy="4351338"/>
          </a:xfrm>
        </p:spPr>
        <p:txBody>
          <a:bodyPr/>
          <a:lstStyle/>
          <a:p>
            <a:pPr marL="0" indent="0">
              <a:buNone/>
            </a:pPr>
            <a:r>
              <a:rPr lang="el-GR" b="1" i="1" u="none" strike="noStrike" dirty="0">
                <a:solidFill>
                  <a:srgbClr val="FEFEFF"/>
                </a:solidFill>
                <a:effectLst/>
                <a:latin typeface="YADK31-VBBc 1"/>
              </a:rPr>
              <a:t>ΑΞΙΕΣ ΤΟΥ ΑΘΛΗΤΙΣΜΟΥ</a:t>
            </a:r>
            <a:endParaRPr lang="en-US" b="1" i="1" u="none" strike="noStrike" dirty="0">
              <a:solidFill>
                <a:srgbClr val="FEFEFF"/>
              </a:solidFill>
              <a:effectLst/>
              <a:latin typeface="YADK31-VBBc 1"/>
            </a:endParaRPr>
          </a:p>
          <a:p>
            <a:endParaRPr lang="el-GR" dirty="0">
              <a:solidFill>
                <a:srgbClr val="FEFEFF"/>
              </a:solidFill>
              <a:effectLst/>
              <a:latin typeface="YADK31-VBBc 1"/>
            </a:endParaRPr>
          </a:p>
          <a:p>
            <a:pPr>
              <a:buFont typeface="Wingdings" panose="05000000000000000000" pitchFamily="2" charset="2"/>
              <a:buChar char="ü"/>
            </a:pPr>
            <a:r>
              <a:rPr lang="el-GR" b="0" i="1" u="none" strike="noStrike" dirty="0">
                <a:solidFill>
                  <a:srgbClr val="FEFEFF"/>
                </a:solidFill>
                <a:effectLst/>
              </a:rPr>
              <a:t>Δέσμευση και αφοσίωση στο στόχο </a:t>
            </a:r>
            <a:endParaRPr lang="el-GR" dirty="0"/>
          </a:p>
          <a:p>
            <a:pPr>
              <a:buFont typeface="Wingdings" panose="05000000000000000000" pitchFamily="2" charset="2"/>
              <a:buChar char="ü"/>
            </a:pPr>
            <a:r>
              <a:rPr lang="el-GR" b="0" i="1" u="none" strike="noStrike" dirty="0">
                <a:solidFill>
                  <a:srgbClr val="FEFEFF"/>
                </a:solidFill>
                <a:effectLst/>
              </a:rPr>
              <a:t>Ομαδική εργασία </a:t>
            </a:r>
            <a:endParaRPr lang="el-GR" dirty="0"/>
          </a:p>
          <a:p>
            <a:pPr>
              <a:buFont typeface="Wingdings" panose="05000000000000000000" pitchFamily="2" charset="2"/>
              <a:buChar char="ü"/>
            </a:pPr>
            <a:r>
              <a:rPr lang="el-GR" b="0" i="1" u="none" strike="noStrike" dirty="0">
                <a:solidFill>
                  <a:srgbClr val="FEFEFF"/>
                </a:solidFill>
                <a:effectLst/>
              </a:rPr>
              <a:t>Εκπαίδευση και διαμόρφωση χαρακτήρα </a:t>
            </a:r>
            <a:endParaRPr lang="el-GR" dirty="0"/>
          </a:p>
          <a:p>
            <a:pPr>
              <a:buFont typeface="Wingdings" panose="05000000000000000000" pitchFamily="2" charset="2"/>
              <a:buChar char="ü"/>
            </a:pPr>
            <a:r>
              <a:rPr lang="el-GR" b="0" i="1" u="none" strike="noStrike" dirty="0">
                <a:solidFill>
                  <a:srgbClr val="FEFEFF"/>
                </a:solidFill>
                <a:effectLst/>
              </a:rPr>
              <a:t>Σεβασμός στους κανόνες και τους νόμους </a:t>
            </a:r>
            <a:endParaRPr lang="el-GR" dirty="0"/>
          </a:p>
          <a:p>
            <a:pPr>
              <a:buFont typeface="Wingdings" panose="05000000000000000000" pitchFamily="2" charset="2"/>
              <a:buChar char="ü"/>
            </a:pPr>
            <a:r>
              <a:rPr lang="el-GR" b="0" i="1" u="none" strike="noStrike" dirty="0">
                <a:solidFill>
                  <a:srgbClr val="FEFEFF"/>
                </a:solidFill>
                <a:effectLst/>
              </a:rPr>
              <a:t>Σεβασμός στους κοινωνικούς θεσμούς και την προσωπικότητα του ατόμου </a:t>
            </a:r>
            <a:endParaRPr lang="el-GR" dirty="0"/>
          </a:p>
          <a:p>
            <a:endParaRPr lang="el-GR" dirty="0"/>
          </a:p>
        </p:txBody>
      </p:sp>
      <p:pic>
        <p:nvPicPr>
          <p:cNvPr id="4" name="Εικόνα 3">
            <a:extLst>
              <a:ext uri="{FF2B5EF4-FFF2-40B4-BE49-F238E27FC236}">
                <a16:creationId xmlns:a16="http://schemas.microsoft.com/office/drawing/2014/main" id="{E19D8888-AF60-40DF-BA22-4A6CF97878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3483023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7C8561-E6E2-4C6F-A0DB-B5863C50851B}"/>
              </a:ext>
            </a:extLst>
          </p:cNvPr>
          <p:cNvSpPr>
            <a:spLocks noGrp="1"/>
          </p:cNvSpPr>
          <p:nvPr>
            <p:ph type="title"/>
          </p:nvPr>
        </p:nvSpPr>
        <p:spPr/>
        <p:txBody>
          <a:bodyPr/>
          <a:lstStyle/>
          <a:p>
            <a:r>
              <a:rPr lang="el-GR" b="0" i="1" u="none" strike="noStrike" dirty="0">
                <a:solidFill>
                  <a:srgbClr val="FDFDF9"/>
                </a:solidFill>
                <a:effectLst/>
              </a:rPr>
              <a:t>ΗΘΙΚΗ</a:t>
            </a:r>
            <a:endParaRPr lang="el-GR" dirty="0"/>
          </a:p>
        </p:txBody>
      </p:sp>
      <p:sp>
        <p:nvSpPr>
          <p:cNvPr id="3" name="Θέση περιεχομένου 2">
            <a:extLst>
              <a:ext uri="{FF2B5EF4-FFF2-40B4-BE49-F238E27FC236}">
                <a16:creationId xmlns:a16="http://schemas.microsoft.com/office/drawing/2014/main" id="{79C3C6A9-75C3-4770-953A-619DDB62A492}"/>
              </a:ext>
            </a:extLst>
          </p:cNvPr>
          <p:cNvSpPr>
            <a:spLocks noGrp="1"/>
          </p:cNvSpPr>
          <p:nvPr>
            <p:ph idx="1"/>
          </p:nvPr>
        </p:nvSpPr>
        <p:spPr/>
        <p:txBody>
          <a:bodyPr/>
          <a:lstStyle/>
          <a:p>
            <a:pPr>
              <a:buFont typeface="Wingdings" panose="05000000000000000000" pitchFamily="2" charset="2"/>
              <a:buChar char="ü"/>
            </a:pPr>
            <a:r>
              <a:rPr lang="el-GR" b="0" i="1" u="none" strike="noStrike" dirty="0">
                <a:solidFill>
                  <a:srgbClr val="FDFDF9"/>
                </a:solidFill>
                <a:effectLst/>
                <a:latin typeface="YADK31-VBBc 1"/>
              </a:rPr>
              <a:t>Η ηθική γενικά μεταβάλλεται ως προς τον χρόνο και τις ειδικές συνθήκες που ισχύουν στις εκάστοτε κοινωνίες. </a:t>
            </a:r>
            <a:endParaRPr lang="en-US" b="0" i="1" u="none" strike="noStrike"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Η ηθική στον αθλητισμό ορίζεται από τις αξίες του</a:t>
            </a: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Η ηθική ανθεκτικότητα είναι η ικανότητα του αθλητή να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αναπτύσσει συμπεριφορές αντοχής απέναντι στις προκλήσεις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που διακυβεύουν την ηθική του ακεραιότητα</a:t>
            </a:r>
            <a:endParaRPr lang="el-GR" dirty="0">
              <a:solidFill>
                <a:srgbClr val="FDFDF9"/>
              </a:solidFill>
              <a:effectLst/>
              <a:latin typeface="YADK31-VBBc 1"/>
            </a:endParaRPr>
          </a:p>
          <a:p>
            <a:endParaRPr lang="el-GR" dirty="0"/>
          </a:p>
        </p:txBody>
      </p:sp>
      <p:pic>
        <p:nvPicPr>
          <p:cNvPr id="4" name="Εικόνα 3">
            <a:extLst>
              <a:ext uri="{FF2B5EF4-FFF2-40B4-BE49-F238E27FC236}">
                <a16:creationId xmlns:a16="http://schemas.microsoft.com/office/drawing/2014/main" id="{DC04396D-1303-439C-969E-76FB1BEBE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322801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0F7B24-6A31-4B3C-B341-B652E500747E}"/>
              </a:ext>
            </a:extLst>
          </p:cNvPr>
          <p:cNvSpPr>
            <a:spLocks noGrp="1"/>
          </p:cNvSpPr>
          <p:nvPr>
            <p:ph type="title"/>
          </p:nvPr>
        </p:nvSpPr>
        <p:spPr/>
        <p:txBody>
          <a:bodyPr/>
          <a:lstStyle/>
          <a:p>
            <a:r>
              <a:rPr lang="el-GR" b="0" i="1" u="none" strike="noStrike" dirty="0">
                <a:solidFill>
                  <a:srgbClr val="FDFDF9"/>
                </a:solidFill>
                <a:effectLst/>
              </a:rPr>
              <a:t>ΗΘΙΚΗ ΚΑΙ ΦΑΙΝΟΜΕΝΑ ΝΤΟΠΙΝΓΚ</a:t>
            </a:r>
            <a:br>
              <a:rPr lang="el-GR" b="0" i="1" u="none" strike="noStrike" dirty="0">
                <a:solidFill>
                  <a:srgbClr val="FDFDF9"/>
                </a:solidFill>
                <a:effectLst/>
              </a:rPr>
            </a:br>
            <a:endParaRPr lang="el-GR" dirty="0"/>
          </a:p>
        </p:txBody>
      </p:sp>
      <p:sp>
        <p:nvSpPr>
          <p:cNvPr id="3" name="Θέση περιεχομένου 2">
            <a:extLst>
              <a:ext uri="{FF2B5EF4-FFF2-40B4-BE49-F238E27FC236}">
                <a16:creationId xmlns:a16="http://schemas.microsoft.com/office/drawing/2014/main" id="{E23BBCAE-4E5B-4375-A174-E5C6D260C666}"/>
              </a:ext>
            </a:extLst>
          </p:cNvPr>
          <p:cNvSpPr>
            <a:spLocks noGrp="1"/>
          </p:cNvSpPr>
          <p:nvPr>
            <p:ph idx="1"/>
          </p:nvPr>
        </p:nvSpPr>
        <p:spPr>
          <a:xfrm>
            <a:off x="756920" y="1413987"/>
            <a:ext cx="10515600" cy="4351338"/>
          </a:xfrm>
        </p:spPr>
        <p:txBody>
          <a:bodyPr>
            <a:normAutofit/>
          </a:bodyPr>
          <a:lstStyle/>
          <a:p>
            <a:pPr>
              <a:buFont typeface="Wingdings" panose="05000000000000000000" pitchFamily="2" charset="2"/>
              <a:buChar char="ü"/>
            </a:pPr>
            <a:r>
              <a:rPr lang="el-GR" b="0" i="1" u="none" strike="noStrike" dirty="0">
                <a:solidFill>
                  <a:srgbClr val="FDFDF9"/>
                </a:solidFill>
                <a:effectLst/>
                <a:latin typeface="YADK31-VBBc 1"/>
              </a:rPr>
              <a:t>Η παρουσία ελέγχων ντόπινγκ και η αντιμετώπιση του φαινομένου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είναι υψηλής σημασίας για την προαγωγή του πνεύματος του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αθλητισμού</a:t>
            </a: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 Η θέσπιση των κανόνων που οριοθετούν τον αθλητισμό είναι η αιτία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διαφοροποίησής του από την προπόνηση, την αθλητική προετοιμασία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και την όποια μορφή άσκησης.</a:t>
            </a: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latin typeface="YADK31-VBBc 1"/>
              </a:rPr>
              <a:t> Η οριοθέτηση του αθλητισμού αποτελεί την ίδια την πηγή της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ικανοποίησης που προκύπτει από αυτόν </a:t>
            </a:r>
            <a:endParaRPr lang="el-GR" dirty="0">
              <a:solidFill>
                <a:srgbClr val="FDFDF9"/>
              </a:solidFill>
              <a:effectLst/>
              <a:latin typeface="YADK31-VBBc 1"/>
            </a:endParaRPr>
          </a:p>
          <a:p>
            <a:endParaRPr lang="el-GR" dirty="0"/>
          </a:p>
        </p:txBody>
      </p:sp>
      <p:pic>
        <p:nvPicPr>
          <p:cNvPr id="4" name="Εικόνα 3">
            <a:extLst>
              <a:ext uri="{FF2B5EF4-FFF2-40B4-BE49-F238E27FC236}">
                <a16:creationId xmlns:a16="http://schemas.microsoft.com/office/drawing/2014/main" id="{A4F9702B-7240-45EE-AD54-44D6AF795A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1036152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B36EB1-92C3-4546-B907-9EE8ECAA1A03}"/>
              </a:ext>
            </a:extLst>
          </p:cNvPr>
          <p:cNvSpPr>
            <a:spLocks noGrp="1"/>
          </p:cNvSpPr>
          <p:nvPr>
            <p:ph type="title"/>
          </p:nvPr>
        </p:nvSpPr>
        <p:spPr/>
        <p:txBody>
          <a:bodyPr/>
          <a:lstStyle/>
          <a:p>
            <a:r>
              <a:rPr lang="el-GR" b="0" i="1" u="none" strike="noStrike" dirty="0">
                <a:solidFill>
                  <a:srgbClr val="FDFDF9"/>
                </a:solidFill>
                <a:effectLst/>
              </a:rPr>
              <a:t>ΗΘΙΚΗ ΚΑΙ ΦΑΙΝΟΜΕΝΑ ΝΤΟΠΙΝΓΚ</a:t>
            </a:r>
            <a:endParaRPr lang="el-GR" dirty="0"/>
          </a:p>
        </p:txBody>
      </p:sp>
      <p:sp>
        <p:nvSpPr>
          <p:cNvPr id="3" name="Θέση περιεχομένου 2">
            <a:extLst>
              <a:ext uri="{FF2B5EF4-FFF2-40B4-BE49-F238E27FC236}">
                <a16:creationId xmlns:a16="http://schemas.microsoft.com/office/drawing/2014/main" id="{703C5795-368C-45FB-A01E-C5E654DB3939}"/>
              </a:ext>
            </a:extLst>
          </p:cNvPr>
          <p:cNvSpPr>
            <a:spLocks noGrp="1"/>
          </p:cNvSpPr>
          <p:nvPr>
            <p:ph idx="1"/>
          </p:nvPr>
        </p:nvSpPr>
        <p:spPr/>
        <p:txBody>
          <a:bodyPr/>
          <a:lstStyle/>
          <a:p>
            <a:pPr>
              <a:buFont typeface="Wingdings" panose="05000000000000000000" pitchFamily="2" charset="2"/>
              <a:buChar char="ü"/>
            </a:pPr>
            <a:r>
              <a:rPr lang="el-GR" b="0" i="1" u="none" strike="noStrike" dirty="0">
                <a:solidFill>
                  <a:srgbClr val="FDFDF9"/>
                </a:solidFill>
                <a:effectLst/>
              </a:rPr>
              <a:t>Ο τρόπος που έφτασε κάποιος στη νίκη έχει περισσότερη σημασία από την ίδια τη νίκη</a:t>
            </a:r>
            <a:endParaRPr lang="el-GR" dirty="0"/>
          </a:p>
          <a:p>
            <a:pPr>
              <a:buFont typeface="Wingdings" panose="05000000000000000000" pitchFamily="2" charset="2"/>
              <a:buChar char="ü"/>
            </a:pPr>
            <a:r>
              <a:rPr lang="el-GR" b="0" i="1" u="none" strike="noStrike" dirty="0">
                <a:solidFill>
                  <a:srgbClr val="FDFDF9"/>
                </a:solidFill>
                <a:effectLst/>
              </a:rPr>
              <a:t>Ο αθλητής που αντιστέκεται στα φαινόμενα ντόπινγκ αποκτά </a:t>
            </a:r>
            <a:endParaRPr lang="el-GR" dirty="0"/>
          </a:p>
          <a:p>
            <a:pPr marL="0" indent="0">
              <a:buNone/>
            </a:pPr>
            <a:r>
              <a:rPr lang="el-GR" b="0" i="1" u="none" strike="noStrike" dirty="0">
                <a:solidFill>
                  <a:srgbClr val="FDFDF9"/>
                </a:solidFill>
                <a:effectLst/>
                <a:latin typeface="YADK31-VBBc 1"/>
              </a:rPr>
              <a:t>αθλητική συνείδηση</a:t>
            </a:r>
            <a:endParaRPr lang="el-GR" dirty="0">
              <a:solidFill>
                <a:srgbClr val="FDFDF9"/>
              </a:solidFill>
              <a:effectLst/>
              <a:latin typeface="YADK31-VBBc 1"/>
            </a:endParaRPr>
          </a:p>
          <a:p>
            <a:pPr>
              <a:buFont typeface="Wingdings" panose="05000000000000000000" pitchFamily="2" charset="2"/>
              <a:buChar char="ü"/>
            </a:pPr>
            <a:r>
              <a:rPr lang="el-GR" b="0" i="1" u="none" strike="noStrike" dirty="0">
                <a:solidFill>
                  <a:srgbClr val="FDFDF9"/>
                </a:solidFill>
                <a:effectLst/>
              </a:rPr>
              <a:t>Η ηθική ακεραιότητα των αθλητών αναπτύσσεται και καλλιεργείται </a:t>
            </a:r>
            <a:endParaRPr lang="el-GR" dirty="0"/>
          </a:p>
          <a:p>
            <a:pPr marL="0" indent="0">
              <a:buNone/>
            </a:pPr>
            <a:r>
              <a:rPr lang="el-GR" b="0" i="1" u="none" strike="noStrike" dirty="0">
                <a:solidFill>
                  <a:srgbClr val="FDFDF9"/>
                </a:solidFill>
                <a:effectLst/>
                <a:latin typeface="YADK31-VBBc 1"/>
              </a:rPr>
              <a:t>μέσω της επαναλαμβανόμενης συμπεριφοράς τους απέναντι σε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φαινόμενα ντόπινγκ</a:t>
            </a:r>
            <a:endParaRPr lang="el-GR" dirty="0">
              <a:solidFill>
                <a:srgbClr val="FDFDF9"/>
              </a:solidFill>
              <a:effectLst/>
              <a:latin typeface="YADK31-VBBc 1"/>
            </a:endParaRPr>
          </a:p>
          <a:p>
            <a:endParaRPr lang="el-GR" dirty="0"/>
          </a:p>
        </p:txBody>
      </p:sp>
      <p:pic>
        <p:nvPicPr>
          <p:cNvPr id="4" name="Εικόνα 3">
            <a:extLst>
              <a:ext uri="{FF2B5EF4-FFF2-40B4-BE49-F238E27FC236}">
                <a16:creationId xmlns:a16="http://schemas.microsoft.com/office/drawing/2014/main" id="{6C42E3E5-8819-4645-ADC8-5AF42527E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3158923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78296C-C4C7-404B-8F38-4275A476298A}"/>
              </a:ext>
            </a:extLst>
          </p:cNvPr>
          <p:cNvSpPr>
            <a:spLocks noGrp="1"/>
          </p:cNvSpPr>
          <p:nvPr>
            <p:ph type="title"/>
          </p:nvPr>
        </p:nvSpPr>
        <p:spPr/>
        <p:txBody>
          <a:bodyPr/>
          <a:lstStyle/>
          <a:p>
            <a:r>
              <a:rPr lang="el-GR" b="0" i="1" u="none" strike="noStrike" dirty="0">
                <a:solidFill>
                  <a:srgbClr val="FDFDF9"/>
                </a:solidFill>
                <a:effectLst/>
              </a:rPr>
              <a:t>ΗΘΙΚΗ ΚΑΙ ΦΑΙΝΟΜΕΝΑ ΝΤΟΠΙΝΓΚ</a:t>
            </a:r>
            <a:endParaRPr lang="el-GR" dirty="0"/>
          </a:p>
        </p:txBody>
      </p:sp>
      <p:sp>
        <p:nvSpPr>
          <p:cNvPr id="3" name="Θέση περιεχομένου 2">
            <a:extLst>
              <a:ext uri="{FF2B5EF4-FFF2-40B4-BE49-F238E27FC236}">
                <a16:creationId xmlns:a16="http://schemas.microsoft.com/office/drawing/2014/main" id="{44692F44-D7B0-4AA2-B7E8-12E531CD0C22}"/>
              </a:ext>
            </a:extLst>
          </p:cNvPr>
          <p:cNvSpPr>
            <a:spLocks noGrp="1"/>
          </p:cNvSpPr>
          <p:nvPr>
            <p:ph idx="1"/>
          </p:nvPr>
        </p:nvSpPr>
        <p:spPr/>
        <p:txBody>
          <a:bodyPr/>
          <a:lstStyle/>
          <a:p>
            <a:pPr>
              <a:buFont typeface="Wingdings" panose="05000000000000000000" pitchFamily="2" charset="2"/>
              <a:buChar char="ü"/>
            </a:pPr>
            <a:r>
              <a:rPr lang="el-GR" b="0" i="1" u="none" strike="noStrike" dirty="0">
                <a:solidFill>
                  <a:srgbClr val="FDFDF9"/>
                </a:solidFill>
                <a:effectLst/>
              </a:rPr>
              <a:t>Η ηθική στον αθλητισμό αφορά στους τρόπους μέσω των οποίων αποκτάται ηθική ακεραιότητα</a:t>
            </a:r>
            <a:endParaRPr lang="el-GR" dirty="0"/>
          </a:p>
          <a:p>
            <a:pPr>
              <a:buFont typeface="Wingdings" panose="05000000000000000000" pitchFamily="2" charset="2"/>
              <a:buChar char="ü"/>
            </a:pPr>
            <a:r>
              <a:rPr lang="el-GR" b="0" i="1" u="none" strike="noStrike" dirty="0">
                <a:solidFill>
                  <a:srgbClr val="FDFDF9"/>
                </a:solidFill>
                <a:effectLst/>
                <a:latin typeface="YADK31-VBBc 1"/>
              </a:rPr>
              <a:t>Η χρήση απαγορευμένων ουσιών και μεθόδων καταστρατηγεί το </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πνεύμα του αθλητισμού καθώς διαφοροποιεί τους αθλητές ως προς</a:t>
            </a:r>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τις επιδόσεις, τις ικανότητες και τη δυναμική τους</a:t>
            </a:r>
            <a:endParaRPr lang="el-GR" dirty="0">
              <a:solidFill>
                <a:srgbClr val="FDFDF9"/>
              </a:solidFill>
              <a:effectLst/>
              <a:latin typeface="YADK31-VBBc 1"/>
            </a:endParaRPr>
          </a:p>
          <a:p>
            <a:endParaRPr lang="el-GR" dirty="0"/>
          </a:p>
        </p:txBody>
      </p:sp>
      <p:pic>
        <p:nvPicPr>
          <p:cNvPr id="4" name="Εικόνα 3">
            <a:extLst>
              <a:ext uri="{FF2B5EF4-FFF2-40B4-BE49-F238E27FC236}">
                <a16:creationId xmlns:a16="http://schemas.microsoft.com/office/drawing/2014/main" id="{415115F3-EEA7-4A9A-8B40-DE9ADF7BB4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6922"/>
            <a:ext cx="2428875" cy="1352550"/>
          </a:xfrm>
          <a:prstGeom prst="rect">
            <a:avLst/>
          </a:prstGeom>
        </p:spPr>
      </p:pic>
    </p:spTree>
    <p:extLst>
      <p:ext uri="{BB962C8B-B14F-4D97-AF65-F5344CB8AC3E}">
        <p14:creationId xmlns:p14="http://schemas.microsoft.com/office/powerpoint/2010/main" val="213462760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51</TotalTime>
  <Words>592</Words>
  <Application>Microsoft Office PowerPoint</Application>
  <PresentationFormat>Ευρεία οθόνη</PresentationFormat>
  <Paragraphs>89</Paragraphs>
  <Slides>12</Slides>
  <Notes>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vt:i4>
      </vt:variant>
    </vt:vector>
  </HeadingPairs>
  <TitlesOfParts>
    <vt:vector size="19" baseType="lpstr">
      <vt:lpstr>Arial</vt:lpstr>
      <vt:lpstr>Calibri</vt:lpstr>
      <vt:lpstr>Calibri </vt:lpstr>
      <vt:lpstr>Calibri Light</vt:lpstr>
      <vt:lpstr>Wingdings</vt:lpstr>
      <vt:lpstr>YADK31-VBBc 1</vt:lpstr>
      <vt:lpstr>Θέμα του Office</vt:lpstr>
      <vt:lpstr>«Ευ αγωνιζεσθαι» </vt:lpstr>
      <vt:lpstr>Παρουσίαση του PowerPoint</vt:lpstr>
      <vt:lpstr>Παρουσίαση του PowerPoint</vt:lpstr>
      <vt:lpstr>Παρουσίαση του PowerPoint</vt:lpstr>
      <vt:lpstr>Παρουσίαση του PowerPoint</vt:lpstr>
      <vt:lpstr>ΗΘΙΚΗ</vt:lpstr>
      <vt:lpstr>ΗΘΙΚΗ ΚΑΙ ΦΑΙΝΟΜΕΝΑ ΝΤΟΠΙΝΓΚ </vt:lpstr>
      <vt:lpstr>ΗΘΙΚΗ ΚΑΙ ΦΑΙΝΟΜΕΝΑ ΝΤΟΠΙΝΓΚ</vt:lpstr>
      <vt:lpstr>ΗΘΙΚΗ ΚΑΙ ΦΑΙΝΟΜΕΝΑ ΝΤΟΠΙΝΓΚ</vt:lpstr>
      <vt:lpstr>ΕΙΝΑΙ ΑΠΑΡΑΙΤΗΤΟ…..</vt:lpstr>
      <vt:lpstr>Παρουσίαση του PowerPoint</vt:lpstr>
      <vt:lpstr>Μιλήστε ανοιχτά για το ντόπινγκ….</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 αγωνιζεσθαι» </dc:title>
  <dc:creator>EDUCATION EOKAN</dc:creator>
  <cp:lastModifiedBy>PANOUTSOS-TALKOWSKI P. (927291)</cp:lastModifiedBy>
  <cp:revision>4</cp:revision>
  <dcterms:created xsi:type="dcterms:W3CDTF">2021-08-29T08:13:52Z</dcterms:created>
  <dcterms:modified xsi:type="dcterms:W3CDTF">2021-08-30T16:14:14Z</dcterms:modified>
</cp:coreProperties>
</file>