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62" r:id="rId5"/>
    <p:sldId id="263" r:id="rId6"/>
    <p:sldId id="264" r:id="rId7"/>
    <p:sldId id="265" r:id="rId8"/>
    <p:sldId id="266" r:id="rId9"/>
    <p:sldId id="274" r:id="rId10"/>
    <p:sldId id="276" r:id="rId11"/>
    <p:sldId id="275" r:id="rId12"/>
    <p:sldId id="267" r:id="rId13"/>
    <p:sldId id="268" r:id="rId14"/>
    <p:sldId id="269" r:id="rId15"/>
    <p:sldId id="270" r:id="rId16"/>
    <p:sldId id="271" r:id="rId17"/>
    <p:sldId id="272" r:id="rId18"/>
    <p:sldId id="273" r:id="rId19"/>
    <p:sldId id="278" r:id="rId20"/>
    <p:sldId id="277" r:id="rId21"/>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247" d="100"/>
          <a:sy n="247" d="100"/>
        </p:scale>
        <p:origin x="336" y="1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D90230D-0F84-49A9-81D4-BF03B2787C00}"/>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97BDDFDA-0916-455B-B40D-D8ED576C6A7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FEC29FD6-68EA-40F0-AFE2-19B342DD4704}"/>
              </a:ext>
            </a:extLst>
          </p:cNvPr>
          <p:cNvSpPr>
            <a:spLocks noGrp="1"/>
          </p:cNvSpPr>
          <p:nvPr>
            <p:ph type="dt" sz="half" idx="10"/>
          </p:nvPr>
        </p:nvSpPr>
        <p:spPr/>
        <p:txBody>
          <a:bodyPr/>
          <a:lstStyle/>
          <a:p>
            <a:fld id="{7853042E-51D1-41EC-B210-565B22753D1E}" type="datetimeFigureOut">
              <a:rPr lang="el-GR" smtClean="0"/>
              <a:t>3/1/2022</a:t>
            </a:fld>
            <a:endParaRPr lang="el-GR"/>
          </a:p>
        </p:txBody>
      </p:sp>
      <p:sp>
        <p:nvSpPr>
          <p:cNvPr id="5" name="Θέση υποσέλιδου 4">
            <a:extLst>
              <a:ext uri="{FF2B5EF4-FFF2-40B4-BE49-F238E27FC236}">
                <a16:creationId xmlns:a16="http://schemas.microsoft.com/office/drawing/2014/main" id="{1137A5FE-68DC-427F-BC64-84AE2249CF5B}"/>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CEFAC2E2-7BDA-410F-8024-72D91CC288AF}"/>
              </a:ext>
            </a:extLst>
          </p:cNvPr>
          <p:cNvSpPr>
            <a:spLocks noGrp="1"/>
          </p:cNvSpPr>
          <p:nvPr>
            <p:ph type="sldNum" sz="quarter" idx="12"/>
          </p:nvPr>
        </p:nvSpPr>
        <p:spPr/>
        <p:txBody>
          <a:bodyPr/>
          <a:lstStyle/>
          <a:p>
            <a:fld id="{08FAF644-4804-4941-BF1C-2AF47283BFFF}" type="slidenum">
              <a:rPr lang="el-GR" smtClean="0"/>
              <a:t>‹#›</a:t>
            </a:fld>
            <a:endParaRPr lang="el-GR"/>
          </a:p>
        </p:txBody>
      </p:sp>
    </p:spTree>
    <p:extLst>
      <p:ext uri="{BB962C8B-B14F-4D97-AF65-F5344CB8AC3E}">
        <p14:creationId xmlns:p14="http://schemas.microsoft.com/office/powerpoint/2010/main" val="25355465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BF79407-6AAE-4064-A9DF-8C13B24A8D3E}"/>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F1E7069B-B245-4A04-B1CD-0307BEE6A60E}"/>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3990A86B-15AF-4F41-9059-4991FEBC4A9F}"/>
              </a:ext>
            </a:extLst>
          </p:cNvPr>
          <p:cNvSpPr>
            <a:spLocks noGrp="1"/>
          </p:cNvSpPr>
          <p:nvPr>
            <p:ph type="dt" sz="half" idx="10"/>
          </p:nvPr>
        </p:nvSpPr>
        <p:spPr/>
        <p:txBody>
          <a:bodyPr/>
          <a:lstStyle/>
          <a:p>
            <a:fld id="{7853042E-51D1-41EC-B210-565B22753D1E}" type="datetimeFigureOut">
              <a:rPr lang="el-GR" smtClean="0"/>
              <a:t>3/1/2022</a:t>
            </a:fld>
            <a:endParaRPr lang="el-GR"/>
          </a:p>
        </p:txBody>
      </p:sp>
      <p:sp>
        <p:nvSpPr>
          <p:cNvPr id="5" name="Θέση υποσέλιδου 4">
            <a:extLst>
              <a:ext uri="{FF2B5EF4-FFF2-40B4-BE49-F238E27FC236}">
                <a16:creationId xmlns:a16="http://schemas.microsoft.com/office/drawing/2014/main" id="{88CBDB9B-9369-4D34-BE3B-2631EC4CC3E8}"/>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C46FD253-95A0-4FDA-897B-CFC3904817A9}"/>
              </a:ext>
            </a:extLst>
          </p:cNvPr>
          <p:cNvSpPr>
            <a:spLocks noGrp="1"/>
          </p:cNvSpPr>
          <p:nvPr>
            <p:ph type="sldNum" sz="quarter" idx="12"/>
          </p:nvPr>
        </p:nvSpPr>
        <p:spPr/>
        <p:txBody>
          <a:bodyPr/>
          <a:lstStyle/>
          <a:p>
            <a:fld id="{08FAF644-4804-4941-BF1C-2AF47283BFFF}" type="slidenum">
              <a:rPr lang="el-GR" smtClean="0"/>
              <a:t>‹#›</a:t>
            </a:fld>
            <a:endParaRPr lang="el-GR"/>
          </a:p>
        </p:txBody>
      </p:sp>
    </p:spTree>
    <p:extLst>
      <p:ext uri="{BB962C8B-B14F-4D97-AF65-F5344CB8AC3E}">
        <p14:creationId xmlns:p14="http://schemas.microsoft.com/office/powerpoint/2010/main" val="34184349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08C6675F-C16C-4F9F-BB4F-6C249605E381}"/>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6C84DD6D-AEB3-4E2E-A464-B1A42B7CC4A6}"/>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FC12C784-457E-4CA2-9A62-272E1D3E22B3}"/>
              </a:ext>
            </a:extLst>
          </p:cNvPr>
          <p:cNvSpPr>
            <a:spLocks noGrp="1"/>
          </p:cNvSpPr>
          <p:nvPr>
            <p:ph type="dt" sz="half" idx="10"/>
          </p:nvPr>
        </p:nvSpPr>
        <p:spPr/>
        <p:txBody>
          <a:bodyPr/>
          <a:lstStyle/>
          <a:p>
            <a:fld id="{7853042E-51D1-41EC-B210-565B22753D1E}" type="datetimeFigureOut">
              <a:rPr lang="el-GR" smtClean="0"/>
              <a:t>3/1/2022</a:t>
            </a:fld>
            <a:endParaRPr lang="el-GR"/>
          </a:p>
        </p:txBody>
      </p:sp>
      <p:sp>
        <p:nvSpPr>
          <p:cNvPr id="5" name="Θέση υποσέλιδου 4">
            <a:extLst>
              <a:ext uri="{FF2B5EF4-FFF2-40B4-BE49-F238E27FC236}">
                <a16:creationId xmlns:a16="http://schemas.microsoft.com/office/drawing/2014/main" id="{2D8D294B-B2A2-4293-B9BC-C948E7DF76B3}"/>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3FA3E8A4-F20C-41B0-981F-0A041F72539C}"/>
              </a:ext>
            </a:extLst>
          </p:cNvPr>
          <p:cNvSpPr>
            <a:spLocks noGrp="1"/>
          </p:cNvSpPr>
          <p:nvPr>
            <p:ph type="sldNum" sz="quarter" idx="12"/>
          </p:nvPr>
        </p:nvSpPr>
        <p:spPr/>
        <p:txBody>
          <a:bodyPr/>
          <a:lstStyle/>
          <a:p>
            <a:fld id="{08FAF644-4804-4941-BF1C-2AF47283BFFF}" type="slidenum">
              <a:rPr lang="el-GR" smtClean="0"/>
              <a:t>‹#›</a:t>
            </a:fld>
            <a:endParaRPr lang="el-GR"/>
          </a:p>
        </p:txBody>
      </p:sp>
    </p:spTree>
    <p:extLst>
      <p:ext uri="{BB962C8B-B14F-4D97-AF65-F5344CB8AC3E}">
        <p14:creationId xmlns:p14="http://schemas.microsoft.com/office/powerpoint/2010/main" val="5876015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C579D5C-40E5-4825-8605-149C9EF15112}"/>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D30E7419-A23C-4BE9-A417-13BE9F051433}"/>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F220018B-E6DB-4A50-B4CD-E5A7F6898790}"/>
              </a:ext>
            </a:extLst>
          </p:cNvPr>
          <p:cNvSpPr>
            <a:spLocks noGrp="1"/>
          </p:cNvSpPr>
          <p:nvPr>
            <p:ph type="dt" sz="half" idx="10"/>
          </p:nvPr>
        </p:nvSpPr>
        <p:spPr/>
        <p:txBody>
          <a:bodyPr/>
          <a:lstStyle/>
          <a:p>
            <a:fld id="{7853042E-51D1-41EC-B210-565B22753D1E}" type="datetimeFigureOut">
              <a:rPr lang="el-GR" smtClean="0"/>
              <a:t>3/1/2022</a:t>
            </a:fld>
            <a:endParaRPr lang="el-GR"/>
          </a:p>
        </p:txBody>
      </p:sp>
      <p:sp>
        <p:nvSpPr>
          <p:cNvPr id="5" name="Θέση υποσέλιδου 4">
            <a:extLst>
              <a:ext uri="{FF2B5EF4-FFF2-40B4-BE49-F238E27FC236}">
                <a16:creationId xmlns:a16="http://schemas.microsoft.com/office/drawing/2014/main" id="{B2186CAD-2A23-4F1E-8C99-E46F934ABCD8}"/>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3E632891-B3B3-4093-93DB-91CDE63D7DEE}"/>
              </a:ext>
            </a:extLst>
          </p:cNvPr>
          <p:cNvSpPr>
            <a:spLocks noGrp="1"/>
          </p:cNvSpPr>
          <p:nvPr>
            <p:ph type="sldNum" sz="quarter" idx="12"/>
          </p:nvPr>
        </p:nvSpPr>
        <p:spPr/>
        <p:txBody>
          <a:bodyPr/>
          <a:lstStyle/>
          <a:p>
            <a:fld id="{08FAF644-4804-4941-BF1C-2AF47283BFFF}" type="slidenum">
              <a:rPr lang="el-GR" smtClean="0"/>
              <a:t>‹#›</a:t>
            </a:fld>
            <a:endParaRPr lang="el-GR"/>
          </a:p>
        </p:txBody>
      </p:sp>
    </p:spTree>
    <p:extLst>
      <p:ext uri="{BB962C8B-B14F-4D97-AF65-F5344CB8AC3E}">
        <p14:creationId xmlns:p14="http://schemas.microsoft.com/office/powerpoint/2010/main" val="7874749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3978B87-610A-4A4A-BC4A-05F92C847D75}"/>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6AF5C59A-CE5E-4465-9F9B-E3FE461CE66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6506AD4E-8983-4B47-B2FF-BB477E7655AB}"/>
              </a:ext>
            </a:extLst>
          </p:cNvPr>
          <p:cNvSpPr>
            <a:spLocks noGrp="1"/>
          </p:cNvSpPr>
          <p:nvPr>
            <p:ph type="dt" sz="half" idx="10"/>
          </p:nvPr>
        </p:nvSpPr>
        <p:spPr/>
        <p:txBody>
          <a:bodyPr/>
          <a:lstStyle/>
          <a:p>
            <a:fld id="{7853042E-51D1-41EC-B210-565B22753D1E}" type="datetimeFigureOut">
              <a:rPr lang="el-GR" smtClean="0"/>
              <a:t>3/1/2022</a:t>
            </a:fld>
            <a:endParaRPr lang="el-GR"/>
          </a:p>
        </p:txBody>
      </p:sp>
      <p:sp>
        <p:nvSpPr>
          <p:cNvPr id="5" name="Θέση υποσέλιδου 4">
            <a:extLst>
              <a:ext uri="{FF2B5EF4-FFF2-40B4-BE49-F238E27FC236}">
                <a16:creationId xmlns:a16="http://schemas.microsoft.com/office/drawing/2014/main" id="{ECE93839-CE18-45C8-81F0-F0F4A17A1DFA}"/>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0AA92B46-D8C6-4E35-8213-567E22ACC1F4}"/>
              </a:ext>
            </a:extLst>
          </p:cNvPr>
          <p:cNvSpPr>
            <a:spLocks noGrp="1"/>
          </p:cNvSpPr>
          <p:nvPr>
            <p:ph type="sldNum" sz="quarter" idx="12"/>
          </p:nvPr>
        </p:nvSpPr>
        <p:spPr/>
        <p:txBody>
          <a:bodyPr/>
          <a:lstStyle/>
          <a:p>
            <a:fld id="{08FAF644-4804-4941-BF1C-2AF47283BFFF}" type="slidenum">
              <a:rPr lang="el-GR" smtClean="0"/>
              <a:t>‹#›</a:t>
            </a:fld>
            <a:endParaRPr lang="el-GR"/>
          </a:p>
        </p:txBody>
      </p:sp>
    </p:spTree>
    <p:extLst>
      <p:ext uri="{BB962C8B-B14F-4D97-AF65-F5344CB8AC3E}">
        <p14:creationId xmlns:p14="http://schemas.microsoft.com/office/powerpoint/2010/main" val="8256490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8DF42ED-41F9-4A9C-8DF7-316C54DE2CD6}"/>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698AB804-70F4-4798-8598-7214FD2A561B}"/>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C0115CCB-9C4D-4E7E-B9CE-BBD337E0275D}"/>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A29DBEB7-E0D3-497D-97E6-97BE6D24E54D}"/>
              </a:ext>
            </a:extLst>
          </p:cNvPr>
          <p:cNvSpPr>
            <a:spLocks noGrp="1"/>
          </p:cNvSpPr>
          <p:nvPr>
            <p:ph type="dt" sz="half" idx="10"/>
          </p:nvPr>
        </p:nvSpPr>
        <p:spPr/>
        <p:txBody>
          <a:bodyPr/>
          <a:lstStyle/>
          <a:p>
            <a:fld id="{7853042E-51D1-41EC-B210-565B22753D1E}" type="datetimeFigureOut">
              <a:rPr lang="el-GR" smtClean="0"/>
              <a:t>3/1/2022</a:t>
            </a:fld>
            <a:endParaRPr lang="el-GR"/>
          </a:p>
        </p:txBody>
      </p:sp>
      <p:sp>
        <p:nvSpPr>
          <p:cNvPr id="6" name="Θέση υποσέλιδου 5">
            <a:extLst>
              <a:ext uri="{FF2B5EF4-FFF2-40B4-BE49-F238E27FC236}">
                <a16:creationId xmlns:a16="http://schemas.microsoft.com/office/drawing/2014/main" id="{CE8764FF-5464-4795-9F31-5EE988C9FF84}"/>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7BB7910F-27A8-416D-B6B7-63AE485A6732}"/>
              </a:ext>
            </a:extLst>
          </p:cNvPr>
          <p:cNvSpPr>
            <a:spLocks noGrp="1"/>
          </p:cNvSpPr>
          <p:nvPr>
            <p:ph type="sldNum" sz="quarter" idx="12"/>
          </p:nvPr>
        </p:nvSpPr>
        <p:spPr/>
        <p:txBody>
          <a:bodyPr/>
          <a:lstStyle/>
          <a:p>
            <a:fld id="{08FAF644-4804-4941-BF1C-2AF47283BFFF}" type="slidenum">
              <a:rPr lang="el-GR" smtClean="0"/>
              <a:t>‹#›</a:t>
            </a:fld>
            <a:endParaRPr lang="el-GR"/>
          </a:p>
        </p:txBody>
      </p:sp>
    </p:spTree>
    <p:extLst>
      <p:ext uri="{BB962C8B-B14F-4D97-AF65-F5344CB8AC3E}">
        <p14:creationId xmlns:p14="http://schemas.microsoft.com/office/powerpoint/2010/main" val="21075692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C9EEEBB-9D2C-4576-8160-8A610B84E775}"/>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99692362-B0B0-4382-AA33-D09611361D9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238D6BEA-5707-406E-896D-A6D4A4A1A528}"/>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13FBEC69-15FA-480B-8645-BF5DE0F4A10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E7E253B0-BC8F-416D-97CC-B19AC94BC732}"/>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BE7E3085-558C-4E21-855A-0D59DAC43437}"/>
              </a:ext>
            </a:extLst>
          </p:cNvPr>
          <p:cNvSpPr>
            <a:spLocks noGrp="1"/>
          </p:cNvSpPr>
          <p:nvPr>
            <p:ph type="dt" sz="half" idx="10"/>
          </p:nvPr>
        </p:nvSpPr>
        <p:spPr/>
        <p:txBody>
          <a:bodyPr/>
          <a:lstStyle/>
          <a:p>
            <a:fld id="{7853042E-51D1-41EC-B210-565B22753D1E}" type="datetimeFigureOut">
              <a:rPr lang="el-GR" smtClean="0"/>
              <a:t>3/1/2022</a:t>
            </a:fld>
            <a:endParaRPr lang="el-GR"/>
          </a:p>
        </p:txBody>
      </p:sp>
      <p:sp>
        <p:nvSpPr>
          <p:cNvPr id="8" name="Θέση υποσέλιδου 7">
            <a:extLst>
              <a:ext uri="{FF2B5EF4-FFF2-40B4-BE49-F238E27FC236}">
                <a16:creationId xmlns:a16="http://schemas.microsoft.com/office/drawing/2014/main" id="{E67FCD3A-B183-417B-BBB4-6A51F6C19AEC}"/>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007B7CB2-42DD-4292-B45D-EF0BC355A04A}"/>
              </a:ext>
            </a:extLst>
          </p:cNvPr>
          <p:cNvSpPr>
            <a:spLocks noGrp="1"/>
          </p:cNvSpPr>
          <p:nvPr>
            <p:ph type="sldNum" sz="quarter" idx="12"/>
          </p:nvPr>
        </p:nvSpPr>
        <p:spPr/>
        <p:txBody>
          <a:bodyPr/>
          <a:lstStyle/>
          <a:p>
            <a:fld id="{08FAF644-4804-4941-BF1C-2AF47283BFFF}" type="slidenum">
              <a:rPr lang="el-GR" smtClean="0"/>
              <a:t>‹#›</a:t>
            </a:fld>
            <a:endParaRPr lang="el-GR"/>
          </a:p>
        </p:txBody>
      </p:sp>
    </p:spTree>
    <p:extLst>
      <p:ext uri="{BB962C8B-B14F-4D97-AF65-F5344CB8AC3E}">
        <p14:creationId xmlns:p14="http://schemas.microsoft.com/office/powerpoint/2010/main" val="23342448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8886434-BE07-473F-9ECC-58E21EE30A66}"/>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7F3DEA8B-1EBC-4FB1-BA0C-4EA350F5B00F}"/>
              </a:ext>
            </a:extLst>
          </p:cNvPr>
          <p:cNvSpPr>
            <a:spLocks noGrp="1"/>
          </p:cNvSpPr>
          <p:nvPr>
            <p:ph type="dt" sz="half" idx="10"/>
          </p:nvPr>
        </p:nvSpPr>
        <p:spPr/>
        <p:txBody>
          <a:bodyPr/>
          <a:lstStyle/>
          <a:p>
            <a:fld id="{7853042E-51D1-41EC-B210-565B22753D1E}" type="datetimeFigureOut">
              <a:rPr lang="el-GR" smtClean="0"/>
              <a:t>3/1/2022</a:t>
            </a:fld>
            <a:endParaRPr lang="el-GR"/>
          </a:p>
        </p:txBody>
      </p:sp>
      <p:sp>
        <p:nvSpPr>
          <p:cNvPr id="4" name="Θέση υποσέλιδου 3">
            <a:extLst>
              <a:ext uri="{FF2B5EF4-FFF2-40B4-BE49-F238E27FC236}">
                <a16:creationId xmlns:a16="http://schemas.microsoft.com/office/drawing/2014/main" id="{B832780E-9BE7-43B3-A406-1B2511414AC6}"/>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32AAECC1-2FE0-4B47-BC51-F6C488E3A93E}"/>
              </a:ext>
            </a:extLst>
          </p:cNvPr>
          <p:cNvSpPr>
            <a:spLocks noGrp="1"/>
          </p:cNvSpPr>
          <p:nvPr>
            <p:ph type="sldNum" sz="quarter" idx="12"/>
          </p:nvPr>
        </p:nvSpPr>
        <p:spPr/>
        <p:txBody>
          <a:bodyPr/>
          <a:lstStyle/>
          <a:p>
            <a:fld id="{08FAF644-4804-4941-BF1C-2AF47283BFFF}" type="slidenum">
              <a:rPr lang="el-GR" smtClean="0"/>
              <a:t>‹#›</a:t>
            </a:fld>
            <a:endParaRPr lang="el-GR"/>
          </a:p>
        </p:txBody>
      </p:sp>
    </p:spTree>
    <p:extLst>
      <p:ext uri="{BB962C8B-B14F-4D97-AF65-F5344CB8AC3E}">
        <p14:creationId xmlns:p14="http://schemas.microsoft.com/office/powerpoint/2010/main" val="11938568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63454514-DE11-4617-BC8D-AA7132F28E4C}"/>
              </a:ext>
            </a:extLst>
          </p:cNvPr>
          <p:cNvSpPr>
            <a:spLocks noGrp="1"/>
          </p:cNvSpPr>
          <p:nvPr>
            <p:ph type="dt" sz="half" idx="10"/>
          </p:nvPr>
        </p:nvSpPr>
        <p:spPr/>
        <p:txBody>
          <a:bodyPr/>
          <a:lstStyle/>
          <a:p>
            <a:fld id="{7853042E-51D1-41EC-B210-565B22753D1E}" type="datetimeFigureOut">
              <a:rPr lang="el-GR" smtClean="0"/>
              <a:t>3/1/2022</a:t>
            </a:fld>
            <a:endParaRPr lang="el-GR"/>
          </a:p>
        </p:txBody>
      </p:sp>
      <p:sp>
        <p:nvSpPr>
          <p:cNvPr id="3" name="Θέση υποσέλιδου 2">
            <a:extLst>
              <a:ext uri="{FF2B5EF4-FFF2-40B4-BE49-F238E27FC236}">
                <a16:creationId xmlns:a16="http://schemas.microsoft.com/office/drawing/2014/main" id="{31EF1632-6B25-4D82-8092-7257B2BA5A29}"/>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357634C2-2310-41BD-905D-157599E8EF8E}"/>
              </a:ext>
            </a:extLst>
          </p:cNvPr>
          <p:cNvSpPr>
            <a:spLocks noGrp="1"/>
          </p:cNvSpPr>
          <p:nvPr>
            <p:ph type="sldNum" sz="quarter" idx="12"/>
          </p:nvPr>
        </p:nvSpPr>
        <p:spPr/>
        <p:txBody>
          <a:bodyPr/>
          <a:lstStyle/>
          <a:p>
            <a:fld id="{08FAF644-4804-4941-BF1C-2AF47283BFFF}" type="slidenum">
              <a:rPr lang="el-GR" smtClean="0"/>
              <a:t>‹#›</a:t>
            </a:fld>
            <a:endParaRPr lang="el-GR"/>
          </a:p>
        </p:txBody>
      </p:sp>
    </p:spTree>
    <p:extLst>
      <p:ext uri="{BB962C8B-B14F-4D97-AF65-F5344CB8AC3E}">
        <p14:creationId xmlns:p14="http://schemas.microsoft.com/office/powerpoint/2010/main" val="30051323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27965EE-CBB3-473B-B5BB-D6F6D8CD166A}"/>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F2BCCA82-1449-48E7-AA0E-AEB9EAEADF8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04A662DB-0FEA-4E1C-89E6-91CA6DBC05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DFF596D5-C03A-4438-857C-9A0FA64A6DCA}"/>
              </a:ext>
            </a:extLst>
          </p:cNvPr>
          <p:cNvSpPr>
            <a:spLocks noGrp="1"/>
          </p:cNvSpPr>
          <p:nvPr>
            <p:ph type="dt" sz="half" idx="10"/>
          </p:nvPr>
        </p:nvSpPr>
        <p:spPr/>
        <p:txBody>
          <a:bodyPr/>
          <a:lstStyle/>
          <a:p>
            <a:fld id="{7853042E-51D1-41EC-B210-565B22753D1E}" type="datetimeFigureOut">
              <a:rPr lang="el-GR" smtClean="0"/>
              <a:t>3/1/2022</a:t>
            </a:fld>
            <a:endParaRPr lang="el-GR"/>
          </a:p>
        </p:txBody>
      </p:sp>
      <p:sp>
        <p:nvSpPr>
          <p:cNvPr id="6" name="Θέση υποσέλιδου 5">
            <a:extLst>
              <a:ext uri="{FF2B5EF4-FFF2-40B4-BE49-F238E27FC236}">
                <a16:creationId xmlns:a16="http://schemas.microsoft.com/office/drawing/2014/main" id="{826005C8-CB2F-4159-A68F-BFF237323323}"/>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EAC18DE2-744A-487E-99E7-29F4F8F70187}"/>
              </a:ext>
            </a:extLst>
          </p:cNvPr>
          <p:cNvSpPr>
            <a:spLocks noGrp="1"/>
          </p:cNvSpPr>
          <p:nvPr>
            <p:ph type="sldNum" sz="quarter" idx="12"/>
          </p:nvPr>
        </p:nvSpPr>
        <p:spPr/>
        <p:txBody>
          <a:bodyPr/>
          <a:lstStyle/>
          <a:p>
            <a:fld id="{08FAF644-4804-4941-BF1C-2AF47283BFFF}" type="slidenum">
              <a:rPr lang="el-GR" smtClean="0"/>
              <a:t>‹#›</a:t>
            </a:fld>
            <a:endParaRPr lang="el-GR"/>
          </a:p>
        </p:txBody>
      </p:sp>
    </p:spTree>
    <p:extLst>
      <p:ext uri="{BB962C8B-B14F-4D97-AF65-F5344CB8AC3E}">
        <p14:creationId xmlns:p14="http://schemas.microsoft.com/office/powerpoint/2010/main" val="38924114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DB2A231-23B5-4747-A75F-1C594DF73E55}"/>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4D0A4B26-C569-4D35-8DBE-097F74ADB82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8DB0E059-F847-4C7F-AE5E-33EDCDD2FEC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6339C197-F350-4C55-8454-6EB38EE2B29E}"/>
              </a:ext>
            </a:extLst>
          </p:cNvPr>
          <p:cNvSpPr>
            <a:spLocks noGrp="1"/>
          </p:cNvSpPr>
          <p:nvPr>
            <p:ph type="dt" sz="half" idx="10"/>
          </p:nvPr>
        </p:nvSpPr>
        <p:spPr/>
        <p:txBody>
          <a:bodyPr/>
          <a:lstStyle/>
          <a:p>
            <a:fld id="{7853042E-51D1-41EC-B210-565B22753D1E}" type="datetimeFigureOut">
              <a:rPr lang="el-GR" smtClean="0"/>
              <a:t>3/1/2022</a:t>
            </a:fld>
            <a:endParaRPr lang="el-GR"/>
          </a:p>
        </p:txBody>
      </p:sp>
      <p:sp>
        <p:nvSpPr>
          <p:cNvPr id="6" name="Θέση υποσέλιδου 5">
            <a:extLst>
              <a:ext uri="{FF2B5EF4-FFF2-40B4-BE49-F238E27FC236}">
                <a16:creationId xmlns:a16="http://schemas.microsoft.com/office/drawing/2014/main" id="{490E2968-0F19-4D13-8B27-D9C23DF8B7ED}"/>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44A82B62-1B6B-4975-858D-BF55C0AD47AF}"/>
              </a:ext>
            </a:extLst>
          </p:cNvPr>
          <p:cNvSpPr>
            <a:spLocks noGrp="1"/>
          </p:cNvSpPr>
          <p:nvPr>
            <p:ph type="sldNum" sz="quarter" idx="12"/>
          </p:nvPr>
        </p:nvSpPr>
        <p:spPr/>
        <p:txBody>
          <a:bodyPr/>
          <a:lstStyle/>
          <a:p>
            <a:fld id="{08FAF644-4804-4941-BF1C-2AF47283BFFF}" type="slidenum">
              <a:rPr lang="el-GR" smtClean="0"/>
              <a:t>‹#›</a:t>
            </a:fld>
            <a:endParaRPr lang="el-GR"/>
          </a:p>
        </p:txBody>
      </p:sp>
    </p:spTree>
    <p:extLst>
      <p:ext uri="{BB962C8B-B14F-4D97-AF65-F5344CB8AC3E}">
        <p14:creationId xmlns:p14="http://schemas.microsoft.com/office/powerpoint/2010/main" val="30052075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598E4EA8-F9E9-4DBE-AAD9-A09285B3F50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23447966-9E2B-4375-8A14-2DCB5A2C7D2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9EF24001-34C5-46B7-BA07-445E01B8F7E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53042E-51D1-41EC-B210-565B22753D1E}" type="datetimeFigureOut">
              <a:rPr lang="el-GR" smtClean="0"/>
              <a:t>3/1/2022</a:t>
            </a:fld>
            <a:endParaRPr lang="el-GR"/>
          </a:p>
        </p:txBody>
      </p:sp>
      <p:sp>
        <p:nvSpPr>
          <p:cNvPr id="5" name="Θέση υποσέλιδου 4">
            <a:extLst>
              <a:ext uri="{FF2B5EF4-FFF2-40B4-BE49-F238E27FC236}">
                <a16:creationId xmlns:a16="http://schemas.microsoft.com/office/drawing/2014/main" id="{764046DD-A743-4E00-B616-46DF11017B1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C76CDC9E-41F7-4BFB-93E5-E6B5435F2FA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FAF644-4804-4941-BF1C-2AF47283BFFF}" type="slidenum">
              <a:rPr lang="el-GR" smtClean="0"/>
              <a:t>‹#›</a:t>
            </a:fld>
            <a:endParaRPr lang="el-GR"/>
          </a:p>
        </p:txBody>
      </p:sp>
    </p:spTree>
    <p:extLst>
      <p:ext uri="{BB962C8B-B14F-4D97-AF65-F5344CB8AC3E}">
        <p14:creationId xmlns:p14="http://schemas.microsoft.com/office/powerpoint/2010/main" val="27424294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5E35C72-D4FA-47EC-82C2-847783C0F74A}"/>
              </a:ext>
            </a:extLst>
          </p:cNvPr>
          <p:cNvSpPr>
            <a:spLocks noGrp="1"/>
          </p:cNvSpPr>
          <p:nvPr>
            <p:ph type="title"/>
          </p:nvPr>
        </p:nvSpPr>
        <p:spPr/>
        <p:txBody>
          <a:bodyPr>
            <a:normAutofit fontScale="90000"/>
          </a:bodyPr>
          <a:lstStyle/>
          <a:p>
            <a:r>
              <a:rPr lang="en-US" dirty="0">
                <a:solidFill>
                  <a:schemeClr val="bg1"/>
                </a:solidFill>
              </a:rPr>
              <a:t/>
            </a:r>
            <a:br>
              <a:rPr lang="en-US" dirty="0">
                <a:solidFill>
                  <a:schemeClr val="bg1"/>
                </a:solidFill>
              </a:rPr>
            </a:br>
            <a:r>
              <a:rPr lang="en-US" dirty="0">
                <a:solidFill>
                  <a:schemeClr val="bg1"/>
                </a:solidFill>
              </a:rPr>
              <a:t/>
            </a:r>
            <a:br>
              <a:rPr lang="en-US" dirty="0">
                <a:solidFill>
                  <a:schemeClr val="bg1"/>
                </a:solidFill>
              </a:rPr>
            </a:br>
            <a:r>
              <a:rPr lang="en-US" dirty="0">
                <a:solidFill>
                  <a:schemeClr val="bg1"/>
                </a:solidFill>
              </a:rPr>
              <a:t/>
            </a:r>
            <a:br>
              <a:rPr lang="en-US" dirty="0">
                <a:solidFill>
                  <a:schemeClr val="bg1"/>
                </a:solidFill>
              </a:rPr>
            </a:br>
            <a:r>
              <a:rPr lang="el-GR" dirty="0">
                <a:solidFill>
                  <a:schemeClr val="bg1"/>
                </a:solidFill>
              </a:rPr>
              <a:t/>
            </a:r>
            <a:br>
              <a:rPr lang="el-GR" dirty="0">
                <a:solidFill>
                  <a:schemeClr val="bg1"/>
                </a:solidFill>
              </a:rPr>
            </a:br>
            <a:endParaRPr lang="el-GR" dirty="0">
              <a:solidFill>
                <a:schemeClr val="bg1"/>
              </a:solidFill>
            </a:endParaRPr>
          </a:p>
        </p:txBody>
      </p:sp>
      <p:sp>
        <p:nvSpPr>
          <p:cNvPr id="4" name="Θέση περιεχομένου 3">
            <a:extLst>
              <a:ext uri="{FF2B5EF4-FFF2-40B4-BE49-F238E27FC236}">
                <a16:creationId xmlns:a16="http://schemas.microsoft.com/office/drawing/2014/main" id="{65B4A205-E741-4486-8385-5605C14519F3}"/>
              </a:ext>
            </a:extLst>
          </p:cNvPr>
          <p:cNvSpPr>
            <a:spLocks noGrp="1"/>
          </p:cNvSpPr>
          <p:nvPr>
            <p:ph idx="1"/>
          </p:nvPr>
        </p:nvSpPr>
        <p:spPr>
          <a:xfrm>
            <a:off x="744718" y="365125"/>
            <a:ext cx="10515600" cy="2538331"/>
          </a:xfrm>
        </p:spPr>
        <p:txBody>
          <a:bodyPr>
            <a:normAutofit lnSpcReduction="10000"/>
          </a:bodyPr>
          <a:lstStyle/>
          <a:p>
            <a:pPr marL="0" indent="0" algn="ctr">
              <a:buNone/>
            </a:pPr>
            <a:endParaRPr lang="el-GR" sz="4000" dirty="0">
              <a:solidFill>
                <a:schemeClr val="bg1"/>
              </a:solidFill>
            </a:endParaRPr>
          </a:p>
          <a:p>
            <a:pPr marL="0" indent="0" algn="ctr">
              <a:buNone/>
            </a:pPr>
            <a:endParaRPr lang="el-GR" sz="4000" dirty="0">
              <a:solidFill>
                <a:schemeClr val="bg1"/>
              </a:solidFill>
            </a:endParaRPr>
          </a:p>
          <a:p>
            <a:pPr marL="0" indent="0" algn="ctr">
              <a:buNone/>
            </a:pPr>
            <a:r>
              <a:rPr lang="el-GR" sz="4000" dirty="0">
                <a:solidFill>
                  <a:schemeClr val="bg1"/>
                </a:solidFill>
              </a:rPr>
              <a:t>Οι Αξίες του Αθλητισμού και οι Κοινωνικές Συνέπειες του Ντόπινγκ</a:t>
            </a:r>
          </a:p>
        </p:txBody>
      </p:sp>
      <p:pic>
        <p:nvPicPr>
          <p:cNvPr id="3" name="Εικόνα 2">
            <a:extLst>
              <a:ext uri="{FF2B5EF4-FFF2-40B4-BE49-F238E27FC236}">
                <a16:creationId xmlns:a16="http://schemas.microsoft.com/office/drawing/2014/main" id="{C176B4DC-DA90-435D-B66F-77FCF9448E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505450"/>
            <a:ext cx="2428875" cy="1352550"/>
          </a:xfrm>
          <a:prstGeom prst="rect">
            <a:avLst/>
          </a:prstGeom>
        </p:spPr>
      </p:pic>
    </p:spTree>
    <p:extLst>
      <p:ext uri="{BB962C8B-B14F-4D97-AF65-F5344CB8AC3E}">
        <p14:creationId xmlns:p14="http://schemas.microsoft.com/office/powerpoint/2010/main" val="2833267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5E35C72-D4FA-47EC-82C2-847783C0F74A}"/>
              </a:ext>
            </a:extLst>
          </p:cNvPr>
          <p:cNvSpPr>
            <a:spLocks noGrp="1"/>
          </p:cNvSpPr>
          <p:nvPr>
            <p:ph type="title"/>
          </p:nvPr>
        </p:nvSpPr>
        <p:spPr>
          <a:xfrm>
            <a:off x="820132" y="87549"/>
            <a:ext cx="10533668" cy="1156789"/>
          </a:xfrm>
        </p:spPr>
        <p:txBody>
          <a:bodyPr>
            <a:normAutofit fontScale="90000"/>
          </a:bodyPr>
          <a:lstStyle/>
          <a:p>
            <a:r>
              <a:rPr lang="en-US" dirty="0">
                <a:solidFill>
                  <a:schemeClr val="bg1"/>
                </a:solidFill>
              </a:rPr>
              <a:t/>
            </a:r>
            <a:br>
              <a:rPr lang="en-US" dirty="0">
                <a:solidFill>
                  <a:schemeClr val="bg1"/>
                </a:solidFill>
              </a:rPr>
            </a:br>
            <a:r>
              <a:rPr lang="en-US" dirty="0">
                <a:solidFill>
                  <a:schemeClr val="bg1"/>
                </a:solidFill>
              </a:rPr>
              <a:t/>
            </a:r>
            <a:br>
              <a:rPr lang="en-US" dirty="0">
                <a:solidFill>
                  <a:schemeClr val="bg1"/>
                </a:solidFill>
              </a:rPr>
            </a:br>
            <a:r>
              <a:rPr lang="en-US" dirty="0">
                <a:solidFill>
                  <a:schemeClr val="bg1"/>
                </a:solidFill>
              </a:rPr>
              <a:t/>
            </a:r>
            <a:br>
              <a:rPr lang="en-US" dirty="0">
                <a:solidFill>
                  <a:schemeClr val="bg1"/>
                </a:solidFill>
              </a:rPr>
            </a:br>
            <a:r>
              <a:rPr lang="el-GR" dirty="0">
                <a:solidFill>
                  <a:schemeClr val="bg1"/>
                </a:solidFill>
              </a:rPr>
              <a:t>Τι πράττουμε εμείς</a:t>
            </a:r>
            <a:br>
              <a:rPr lang="el-GR" dirty="0">
                <a:solidFill>
                  <a:schemeClr val="bg1"/>
                </a:solidFill>
              </a:rPr>
            </a:br>
            <a:r>
              <a:rPr lang="el-GR" dirty="0">
                <a:solidFill>
                  <a:schemeClr val="bg1"/>
                </a:solidFill>
              </a:rPr>
              <a:t/>
            </a:r>
            <a:br>
              <a:rPr lang="el-GR" dirty="0">
                <a:solidFill>
                  <a:schemeClr val="bg1"/>
                </a:solidFill>
              </a:rPr>
            </a:br>
            <a:r>
              <a:rPr lang="el-GR" dirty="0">
                <a:solidFill>
                  <a:schemeClr val="bg1"/>
                </a:solidFill>
              </a:rPr>
              <a:t/>
            </a:r>
            <a:br>
              <a:rPr lang="el-GR" dirty="0">
                <a:solidFill>
                  <a:schemeClr val="bg1"/>
                </a:solidFill>
              </a:rPr>
            </a:br>
            <a:r>
              <a:rPr lang="el-GR" dirty="0">
                <a:solidFill>
                  <a:schemeClr val="bg1"/>
                </a:solidFill>
              </a:rPr>
              <a:t/>
            </a:r>
            <a:br>
              <a:rPr lang="el-GR" dirty="0">
                <a:solidFill>
                  <a:schemeClr val="bg1"/>
                </a:solidFill>
              </a:rPr>
            </a:br>
            <a:endParaRPr lang="el-GR" dirty="0">
              <a:solidFill>
                <a:schemeClr val="bg1"/>
              </a:solidFill>
            </a:endParaRPr>
          </a:p>
        </p:txBody>
      </p:sp>
      <p:sp>
        <p:nvSpPr>
          <p:cNvPr id="4" name="Θέση περιεχομένου 3">
            <a:extLst>
              <a:ext uri="{FF2B5EF4-FFF2-40B4-BE49-F238E27FC236}">
                <a16:creationId xmlns:a16="http://schemas.microsoft.com/office/drawing/2014/main" id="{A0415895-84AC-45DE-9A65-938E5525291C}"/>
              </a:ext>
            </a:extLst>
          </p:cNvPr>
          <p:cNvSpPr>
            <a:spLocks noGrp="1"/>
          </p:cNvSpPr>
          <p:nvPr>
            <p:ph idx="1"/>
          </p:nvPr>
        </p:nvSpPr>
        <p:spPr>
          <a:xfrm>
            <a:off x="707010" y="1008668"/>
            <a:ext cx="10646791" cy="5849331"/>
          </a:xfrm>
        </p:spPr>
        <p:txBody>
          <a:bodyPr>
            <a:normAutofit/>
          </a:bodyPr>
          <a:lstStyle/>
          <a:p>
            <a:r>
              <a:rPr lang="el-GR" dirty="0"/>
              <a:t>Διασφαλίζουμε το δικαίωμα των αθλητών να  διαγωνίζονται χωρίς τη χρήση απαγορευμένων ουσιών και μεθόδων</a:t>
            </a:r>
          </a:p>
          <a:p>
            <a:r>
              <a:rPr lang="el-GR" dirty="0"/>
              <a:t>Ισονομία απέναντι στους ελέγχους</a:t>
            </a:r>
          </a:p>
          <a:p>
            <a:r>
              <a:rPr lang="el-GR" dirty="0"/>
              <a:t>Ισονομία στην εκπαιδευτική διαδικασία</a:t>
            </a:r>
          </a:p>
          <a:p>
            <a:r>
              <a:rPr lang="el-GR" dirty="0"/>
              <a:t>Ισονομία στην διαχείριση αποτελεσμάτων </a:t>
            </a:r>
          </a:p>
          <a:p>
            <a:r>
              <a:rPr lang="el-GR" dirty="0"/>
              <a:t>Σεβασμό στην ανθρώπινη υπόσταση του αθλητή</a:t>
            </a:r>
          </a:p>
          <a:p>
            <a:r>
              <a:rPr lang="el-GR" dirty="0"/>
              <a:t>Προάσπιση των ανθρωπίνων δικαιωμάτων του</a:t>
            </a:r>
          </a:p>
          <a:p>
            <a:pPr marL="0" indent="0">
              <a:buNone/>
            </a:pPr>
            <a:endParaRPr lang="el-GR" dirty="0"/>
          </a:p>
          <a:p>
            <a:pPr marL="0" indent="0">
              <a:buNone/>
            </a:pPr>
            <a:r>
              <a:rPr lang="el-GR" dirty="0"/>
              <a:t> </a:t>
            </a:r>
          </a:p>
          <a:p>
            <a:pPr marL="0" indent="0">
              <a:buNone/>
            </a:pPr>
            <a:endParaRPr lang="en-US" dirty="0"/>
          </a:p>
        </p:txBody>
      </p:sp>
      <p:pic>
        <p:nvPicPr>
          <p:cNvPr id="3" name="Εικόνα 2">
            <a:extLst>
              <a:ext uri="{FF2B5EF4-FFF2-40B4-BE49-F238E27FC236}">
                <a16:creationId xmlns:a16="http://schemas.microsoft.com/office/drawing/2014/main" id="{C176B4DC-DA90-435D-B66F-77FCF9448E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505450"/>
            <a:ext cx="2428875" cy="1352550"/>
          </a:xfrm>
          <a:prstGeom prst="rect">
            <a:avLst/>
          </a:prstGeom>
        </p:spPr>
      </p:pic>
    </p:spTree>
    <p:extLst>
      <p:ext uri="{BB962C8B-B14F-4D97-AF65-F5344CB8AC3E}">
        <p14:creationId xmlns:p14="http://schemas.microsoft.com/office/powerpoint/2010/main" val="9872382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5E35C72-D4FA-47EC-82C2-847783C0F74A}"/>
              </a:ext>
            </a:extLst>
          </p:cNvPr>
          <p:cNvSpPr>
            <a:spLocks noGrp="1"/>
          </p:cNvSpPr>
          <p:nvPr>
            <p:ph type="title"/>
          </p:nvPr>
        </p:nvSpPr>
        <p:spPr>
          <a:xfrm>
            <a:off x="820132" y="87549"/>
            <a:ext cx="10533668" cy="1156789"/>
          </a:xfrm>
        </p:spPr>
        <p:txBody>
          <a:bodyPr>
            <a:normAutofit fontScale="90000"/>
          </a:bodyPr>
          <a:lstStyle/>
          <a:p>
            <a:r>
              <a:rPr lang="en-US" dirty="0">
                <a:solidFill>
                  <a:schemeClr val="bg1"/>
                </a:solidFill>
              </a:rPr>
              <a:t/>
            </a:r>
            <a:br>
              <a:rPr lang="en-US" dirty="0">
                <a:solidFill>
                  <a:schemeClr val="bg1"/>
                </a:solidFill>
              </a:rPr>
            </a:br>
            <a:r>
              <a:rPr lang="en-US" dirty="0">
                <a:solidFill>
                  <a:schemeClr val="bg1"/>
                </a:solidFill>
              </a:rPr>
              <a:t/>
            </a:r>
            <a:br>
              <a:rPr lang="en-US" dirty="0">
                <a:solidFill>
                  <a:schemeClr val="bg1"/>
                </a:solidFill>
              </a:rPr>
            </a:br>
            <a:r>
              <a:rPr lang="en-US" dirty="0">
                <a:solidFill>
                  <a:schemeClr val="bg1"/>
                </a:solidFill>
              </a:rPr>
              <a:t/>
            </a:r>
            <a:br>
              <a:rPr lang="en-US" dirty="0">
                <a:solidFill>
                  <a:schemeClr val="bg1"/>
                </a:solidFill>
              </a:rPr>
            </a:br>
            <a:r>
              <a:rPr lang="el-GR" dirty="0">
                <a:solidFill>
                  <a:schemeClr val="bg1"/>
                </a:solidFill>
              </a:rPr>
              <a:t>Συνεχίζουμε ….</a:t>
            </a:r>
            <a:br>
              <a:rPr lang="el-GR" dirty="0">
                <a:solidFill>
                  <a:schemeClr val="bg1"/>
                </a:solidFill>
              </a:rPr>
            </a:br>
            <a:r>
              <a:rPr lang="el-GR" dirty="0">
                <a:solidFill>
                  <a:schemeClr val="bg1"/>
                </a:solidFill>
              </a:rPr>
              <a:t/>
            </a:r>
            <a:br>
              <a:rPr lang="el-GR" dirty="0">
                <a:solidFill>
                  <a:schemeClr val="bg1"/>
                </a:solidFill>
              </a:rPr>
            </a:br>
            <a:r>
              <a:rPr lang="el-GR" dirty="0">
                <a:solidFill>
                  <a:schemeClr val="bg1"/>
                </a:solidFill>
              </a:rPr>
              <a:t/>
            </a:r>
            <a:br>
              <a:rPr lang="el-GR" dirty="0">
                <a:solidFill>
                  <a:schemeClr val="bg1"/>
                </a:solidFill>
              </a:rPr>
            </a:br>
            <a:r>
              <a:rPr lang="el-GR" dirty="0">
                <a:solidFill>
                  <a:schemeClr val="bg1"/>
                </a:solidFill>
              </a:rPr>
              <a:t/>
            </a:r>
            <a:br>
              <a:rPr lang="el-GR" dirty="0">
                <a:solidFill>
                  <a:schemeClr val="bg1"/>
                </a:solidFill>
              </a:rPr>
            </a:br>
            <a:endParaRPr lang="el-GR" dirty="0">
              <a:solidFill>
                <a:schemeClr val="bg1"/>
              </a:solidFill>
            </a:endParaRPr>
          </a:p>
        </p:txBody>
      </p:sp>
      <p:sp>
        <p:nvSpPr>
          <p:cNvPr id="4" name="Θέση περιεχομένου 3">
            <a:extLst>
              <a:ext uri="{FF2B5EF4-FFF2-40B4-BE49-F238E27FC236}">
                <a16:creationId xmlns:a16="http://schemas.microsoft.com/office/drawing/2014/main" id="{A0415895-84AC-45DE-9A65-938E5525291C}"/>
              </a:ext>
            </a:extLst>
          </p:cNvPr>
          <p:cNvSpPr>
            <a:spLocks noGrp="1"/>
          </p:cNvSpPr>
          <p:nvPr>
            <p:ph idx="1"/>
          </p:nvPr>
        </p:nvSpPr>
        <p:spPr>
          <a:xfrm>
            <a:off x="707010" y="1008668"/>
            <a:ext cx="10646791" cy="5849331"/>
          </a:xfrm>
        </p:spPr>
        <p:txBody>
          <a:bodyPr>
            <a:normAutofit/>
          </a:bodyPr>
          <a:lstStyle/>
          <a:p>
            <a:pPr marL="0" indent="0">
              <a:buNone/>
            </a:pPr>
            <a:endParaRPr lang="el-GR" dirty="0"/>
          </a:p>
          <a:p>
            <a:pPr marL="0" indent="0">
              <a:buNone/>
            </a:pPr>
            <a:r>
              <a:rPr lang="el-GR" dirty="0"/>
              <a:t>Τώρα που οριοθετήσαμε γιατί είναι ενάντια στις ηθικές μας αξίες το </a:t>
            </a:r>
            <a:r>
              <a:rPr lang="el-GR" dirty="0" err="1"/>
              <a:t>ντοπινγκ</a:t>
            </a:r>
            <a:r>
              <a:rPr lang="el-GR" dirty="0"/>
              <a:t> αλλά και στις αξίες του αθλητισμού στις επόμενες διαφάνειες θα μιλήσουμε για τις συνέπειες που έχει η παράβαση του κώδικα </a:t>
            </a:r>
            <a:r>
              <a:rPr lang="el-GR" dirty="0" err="1"/>
              <a:t>Αντι</a:t>
            </a:r>
            <a:r>
              <a:rPr lang="el-GR" dirty="0"/>
              <a:t> Ντόπινγκ στην κοινωνική ζωή του άτομού.</a:t>
            </a:r>
          </a:p>
          <a:p>
            <a:pPr marL="0" indent="0">
              <a:buNone/>
            </a:pPr>
            <a:r>
              <a:rPr lang="el-GR" dirty="0"/>
              <a:t>’’Ηθικός άνθρωπος είναι εκείνος που πιστεύει στη δικαιοσύνη, στο σεβασμό των κανόνων, στη συνεργασία και τον τίμιο αγώνα και που διατηρεί την ηθική του ακεραιότητα μέσω των λόγων και των πράξεων του.’’</a:t>
            </a:r>
          </a:p>
          <a:p>
            <a:pPr marL="0" indent="0">
              <a:buNone/>
            </a:pPr>
            <a:endParaRPr lang="el-GR" dirty="0"/>
          </a:p>
          <a:p>
            <a:pPr marL="0" indent="0">
              <a:buNone/>
            </a:pPr>
            <a:endParaRPr lang="en-US" dirty="0"/>
          </a:p>
        </p:txBody>
      </p:sp>
      <p:pic>
        <p:nvPicPr>
          <p:cNvPr id="3" name="Εικόνα 2">
            <a:extLst>
              <a:ext uri="{FF2B5EF4-FFF2-40B4-BE49-F238E27FC236}">
                <a16:creationId xmlns:a16="http://schemas.microsoft.com/office/drawing/2014/main" id="{C176B4DC-DA90-435D-B66F-77FCF9448E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505450"/>
            <a:ext cx="2428875" cy="1352550"/>
          </a:xfrm>
          <a:prstGeom prst="rect">
            <a:avLst/>
          </a:prstGeom>
        </p:spPr>
      </p:pic>
    </p:spTree>
    <p:extLst>
      <p:ext uri="{BB962C8B-B14F-4D97-AF65-F5344CB8AC3E}">
        <p14:creationId xmlns:p14="http://schemas.microsoft.com/office/powerpoint/2010/main" val="13611118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5E35C72-D4FA-47EC-82C2-847783C0F74A}"/>
              </a:ext>
            </a:extLst>
          </p:cNvPr>
          <p:cNvSpPr>
            <a:spLocks noGrp="1"/>
          </p:cNvSpPr>
          <p:nvPr>
            <p:ph type="title"/>
          </p:nvPr>
        </p:nvSpPr>
        <p:spPr>
          <a:xfrm>
            <a:off x="914400" y="650449"/>
            <a:ext cx="10439400" cy="3440784"/>
          </a:xfrm>
        </p:spPr>
        <p:txBody>
          <a:bodyPr>
            <a:normAutofit fontScale="90000"/>
          </a:bodyPr>
          <a:lstStyle/>
          <a:p>
            <a:r>
              <a:rPr lang="en-US" dirty="0">
                <a:solidFill>
                  <a:schemeClr val="bg1"/>
                </a:solidFill>
              </a:rPr>
              <a:t/>
            </a:r>
            <a:br>
              <a:rPr lang="en-US" dirty="0">
                <a:solidFill>
                  <a:schemeClr val="bg1"/>
                </a:solidFill>
              </a:rPr>
            </a:br>
            <a:r>
              <a:rPr lang="en-US" dirty="0">
                <a:solidFill>
                  <a:schemeClr val="bg1"/>
                </a:solidFill>
              </a:rPr>
              <a:t/>
            </a:r>
            <a:br>
              <a:rPr lang="en-US" dirty="0">
                <a:solidFill>
                  <a:schemeClr val="bg1"/>
                </a:solidFill>
              </a:rPr>
            </a:br>
            <a:r>
              <a:rPr lang="en-US" dirty="0">
                <a:solidFill>
                  <a:schemeClr val="bg1"/>
                </a:solidFill>
              </a:rPr>
              <a:t/>
            </a:r>
            <a:br>
              <a:rPr lang="en-US" dirty="0">
                <a:solidFill>
                  <a:schemeClr val="bg1"/>
                </a:solidFill>
              </a:rPr>
            </a:br>
            <a:r>
              <a:rPr lang="el-GR" dirty="0">
                <a:solidFill>
                  <a:schemeClr val="bg1"/>
                </a:solidFill>
              </a:rPr>
              <a:t>ΣΥΝΕΠΕΙΕΣ ΤΗΣ ΧΡΗΣΗΣ ΑΠΑΓΟΡΕΥΜΕΝΩΝ ΟΥΣΙΩΝ ΚΑΙ ΜΕΘΟΔΩΝ ΣΕ ΚΟΙΝΩΝΙΚΟ ΕΠΙΠΕΔΟ </a:t>
            </a:r>
            <a:br>
              <a:rPr lang="el-GR" dirty="0">
                <a:solidFill>
                  <a:schemeClr val="bg1"/>
                </a:solidFill>
              </a:rPr>
            </a:br>
            <a:r>
              <a:rPr lang="el-GR" dirty="0">
                <a:solidFill>
                  <a:schemeClr val="bg1"/>
                </a:solidFill>
              </a:rPr>
              <a:t/>
            </a:r>
            <a:br>
              <a:rPr lang="el-GR" dirty="0">
                <a:solidFill>
                  <a:schemeClr val="bg1"/>
                </a:solidFill>
              </a:rPr>
            </a:br>
            <a:r>
              <a:rPr lang="el-GR" dirty="0">
                <a:solidFill>
                  <a:schemeClr val="bg1"/>
                </a:solidFill>
              </a:rPr>
              <a:t/>
            </a:r>
            <a:br>
              <a:rPr lang="el-GR" dirty="0">
                <a:solidFill>
                  <a:schemeClr val="bg1"/>
                </a:solidFill>
              </a:rPr>
            </a:br>
            <a:r>
              <a:rPr lang="el-GR" dirty="0">
                <a:solidFill>
                  <a:schemeClr val="bg1"/>
                </a:solidFill>
              </a:rPr>
              <a:t/>
            </a:r>
            <a:br>
              <a:rPr lang="el-GR" dirty="0">
                <a:solidFill>
                  <a:schemeClr val="bg1"/>
                </a:solidFill>
              </a:rPr>
            </a:br>
            <a:endParaRPr lang="el-GR" dirty="0">
              <a:solidFill>
                <a:schemeClr val="bg1"/>
              </a:solidFill>
            </a:endParaRPr>
          </a:p>
        </p:txBody>
      </p:sp>
      <p:sp>
        <p:nvSpPr>
          <p:cNvPr id="4" name="Θέση περιεχομένου 3">
            <a:extLst>
              <a:ext uri="{FF2B5EF4-FFF2-40B4-BE49-F238E27FC236}">
                <a16:creationId xmlns:a16="http://schemas.microsoft.com/office/drawing/2014/main" id="{A0415895-84AC-45DE-9A65-938E5525291C}"/>
              </a:ext>
            </a:extLst>
          </p:cNvPr>
          <p:cNvSpPr>
            <a:spLocks noGrp="1"/>
          </p:cNvSpPr>
          <p:nvPr>
            <p:ph idx="1"/>
          </p:nvPr>
        </p:nvSpPr>
        <p:spPr>
          <a:xfrm>
            <a:off x="914401" y="1338607"/>
            <a:ext cx="10439400" cy="4270341"/>
          </a:xfrm>
        </p:spPr>
        <p:txBody>
          <a:bodyPr>
            <a:normAutofit/>
          </a:bodyPr>
          <a:lstStyle/>
          <a:p>
            <a:pPr marL="0" indent="0">
              <a:buNone/>
            </a:pPr>
            <a:endParaRPr lang="el-GR" dirty="0"/>
          </a:p>
          <a:p>
            <a:pPr marL="0" indent="0">
              <a:buNone/>
            </a:pPr>
            <a:endParaRPr lang="en-US" dirty="0"/>
          </a:p>
        </p:txBody>
      </p:sp>
      <p:pic>
        <p:nvPicPr>
          <p:cNvPr id="3" name="Εικόνα 2">
            <a:extLst>
              <a:ext uri="{FF2B5EF4-FFF2-40B4-BE49-F238E27FC236}">
                <a16:creationId xmlns:a16="http://schemas.microsoft.com/office/drawing/2014/main" id="{C176B4DC-DA90-435D-B66F-77FCF9448E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505450"/>
            <a:ext cx="2428875" cy="1352550"/>
          </a:xfrm>
          <a:prstGeom prst="rect">
            <a:avLst/>
          </a:prstGeom>
        </p:spPr>
      </p:pic>
    </p:spTree>
    <p:extLst>
      <p:ext uri="{BB962C8B-B14F-4D97-AF65-F5344CB8AC3E}">
        <p14:creationId xmlns:p14="http://schemas.microsoft.com/office/powerpoint/2010/main" val="30067661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5E35C72-D4FA-47EC-82C2-847783C0F74A}"/>
              </a:ext>
            </a:extLst>
          </p:cNvPr>
          <p:cNvSpPr>
            <a:spLocks noGrp="1"/>
          </p:cNvSpPr>
          <p:nvPr>
            <p:ph type="title"/>
          </p:nvPr>
        </p:nvSpPr>
        <p:spPr>
          <a:xfrm>
            <a:off x="1065228" y="754145"/>
            <a:ext cx="10288571" cy="490194"/>
          </a:xfrm>
        </p:spPr>
        <p:txBody>
          <a:bodyPr>
            <a:normAutofit fontScale="90000"/>
          </a:bodyPr>
          <a:lstStyle/>
          <a:p>
            <a:r>
              <a:rPr lang="en-US" dirty="0">
                <a:solidFill>
                  <a:schemeClr val="bg1"/>
                </a:solidFill>
              </a:rPr>
              <a:t/>
            </a:r>
            <a:br>
              <a:rPr lang="en-US" dirty="0">
                <a:solidFill>
                  <a:schemeClr val="bg1"/>
                </a:solidFill>
              </a:rPr>
            </a:br>
            <a:r>
              <a:rPr lang="en-US" dirty="0">
                <a:solidFill>
                  <a:schemeClr val="bg1"/>
                </a:solidFill>
              </a:rPr>
              <a:t/>
            </a:r>
            <a:br>
              <a:rPr lang="en-US" dirty="0">
                <a:solidFill>
                  <a:schemeClr val="bg1"/>
                </a:solidFill>
              </a:rPr>
            </a:br>
            <a:r>
              <a:rPr lang="en-US" dirty="0">
                <a:solidFill>
                  <a:schemeClr val="bg1"/>
                </a:solidFill>
              </a:rPr>
              <a:t/>
            </a:r>
            <a:br>
              <a:rPr lang="en-US" dirty="0">
                <a:solidFill>
                  <a:schemeClr val="bg1"/>
                </a:solidFill>
              </a:rPr>
            </a:br>
            <a:r>
              <a:rPr lang="el-GR" dirty="0">
                <a:solidFill>
                  <a:schemeClr val="bg1"/>
                </a:solidFill>
              </a:rPr>
              <a:t>Συνέπειες της χρήσης απαγορευμένων ουσιών και μεθόδων σε κοινωνικό</a:t>
            </a:r>
            <a:br>
              <a:rPr lang="el-GR" dirty="0">
                <a:solidFill>
                  <a:schemeClr val="bg1"/>
                </a:solidFill>
              </a:rPr>
            </a:br>
            <a:r>
              <a:rPr lang="el-GR" dirty="0">
                <a:solidFill>
                  <a:schemeClr val="bg1"/>
                </a:solidFill>
              </a:rPr>
              <a:t/>
            </a:r>
            <a:br>
              <a:rPr lang="el-GR" dirty="0">
                <a:solidFill>
                  <a:schemeClr val="bg1"/>
                </a:solidFill>
              </a:rPr>
            </a:br>
            <a:r>
              <a:rPr lang="el-GR" dirty="0">
                <a:solidFill>
                  <a:schemeClr val="bg1"/>
                </a:solidFill>
              </a:rPr>
              <a:t/>
            </a:r>
            <a:br>
              <a:rPr lang="el-GR" dirty="0">
                <a:solidFill>
                  <a:schemeClr val="bg1"/>
                </a:solidFill>
              </a:rPr>
            </a:br>
            <a:r>
              <a:rPr lang="el-GR" dirty="0">
                <a:solidFill>
                  <a:schemeClr val="bg1"/>
                </a:solidFill>
              </a:rPr>
              <a:t/>
            </a:r>
            <a:br>
              <a:rPr lang="el-GR" dirty="0">
                <a:solidFill>
                  <a:schemeClr val="bg1"/>
                </a:solidFill>
              </a:rPr>
            </a:br>
            <a:endParaRPr lang="el-GR" dirty="0">
              <a:solidFill>
                <a:schemeClr val="bg1"/>
              </a:solidFill>
            </a:endParaRPr>
          </a:p>
        </p:txBody>
      </p:sp>
      <p:sp>
        <p:nvSpPr>
          <p:cNvPr id="4" name="Θέση περιεχομένου 3">
            <a:extLst>
              <a:ext uri="{FF2B5EF4-FFF2-40B4-BE49-F238E27FC236}">
                <a16:creationId xmlns:a16="http://schemas.microsoft.com/office/drawing/2014/main" id="{A0415895-84AC-45DE-9A65-938E5525291C}"/>
              </a:ext>
            </a:extLst>
          </p:cNvPr>
          <p:cNvSpPr>
            <a:spLocks noGrp="1"/>
          </p:cNvSpPr>
          <p:nvPr>
            <p:ph idx="1"/>
          </p:nvPr>
        </p:nvSpPr>
        <p:spPr>
          <a:xfrm>
            <a:off x="914401" y="1338607"/>
            <a:ext cx="10439400" cy="4270341"/>
          </a:xfrm>
        </p:spPr>
        <p:txBody>
          <a:bodyPr>
            <a:normAutofit lnSpcReduction="10000"/>
          </a:bodyPr>
          <a:lstStyle/>
          <a:p>
            <a:pPr marL="0" indent="0">
              <a:buNone/>
            </a:pPr>
            <a:r>
              <a:rPr lang="el-GR" dirty="0"/>
              <a:t>Η χρήση απαγορευμένων ουσιών και μεθόδων έχει σημαντικές κοινωνικές συνέπειες για τους αθλητές, το στενό κοινωνικό περιβάλλον τους αλλά και το ευρύ κοινωνικό σύνολο.</a:t>
            </a:r>
          </a:p>
          <a:p>
            <a:pPr marL="0" indent="0">
              <a:buNone/>
            </a:pPr>
            <a:r>
              <a:rPr lang="el-GR" dirty="0"/>
              <a:t>Οι συνέπειες αφορούν στο οικονομικό, επαγγελματικό, συναισθηματικό, ψυχολογικό και νομικό επίπεδο </a:t>
            </a:r>
          </a:p>
          <a:p>
            <a:pPr marL="0" indent="0">
              <a:buNone/>
            </a:pPr>
            <a:r>
              <a:rPr lang="el-GR" dirty="0"/>
              <a:t>Είναι μακροπρόθεσμες καθώς ξεπερνούν κατά πολύ το χρόνο αποκλεισμού συμμετοχής από αθλητικές διοργανώσεις και κατ’ επέκταση διακοπής από τον χώρο του ενεργού αθλητισμού.</a:t>
            </a:r>
          </a:p>
          <a:p>
            <a:pPr marL="0" indent="0">
              <a:buNone/>
            </a:pPr>
            <a:r>
              <a:rPr lang="el-GR" dirty="0"/>
              <a:t>Συνδέονται τις περισσότερες φορές με πλήρη αποχώρηση των αθλητών από τον αθλητισμό.</a:t>
            </a:r>
          </a:p>
          <a:p>
            <a:pPr marL="0" indent="0">
              <a:buNone/>
            </a:pPr>
            <a:endParaRPr lang="el-GR" dirty="0"/>
          </a:p>
          <a:p>
            <a:pPr marL="0" indent="0">
              <a:buNone/>
            </a:pPr>
            <a:endParaRPr lang="en-US" dirty="0"/>
          </a:p>
        </p:txBody>
      </p:sp>
      <p:pic>
        <p:nvPicPr>
          <p:cNvPr id="3" name="Εικόνα 2">
            <a:extLst>
              <a:ext uri="{FF2B5EF4-FFF2-40B4-BE49-F238E27FC236}">
                <a16:creationId xmlns:a16="http://schemas.microsoft.com/office/drawing/2014/main" id="{C176B4DC-DA90-435D-B66F-77FCF9448E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505450"/>
            <a:ext cx="2428875" cy="1352550"/>
          </a:xfrm>
          <a:prstGeom prst="rect">
            <a:avLst/>
          </a:prstGeom>
        </p:spPr>
      </p:pic>
    </p:spTree>
    <p:extLst>
      <p:ext uri="{BB962C8B-B14F-4D97-AF65-F5344CB8AC3E}">
        <p14:creationId xmlns:p14="http://schemas.microsoft.com/office/powerpoint/2010/main" val="31859386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5E35C72-D4FA-47EC-82C2-847783C0F74A}"/>
              </a:ext>
            </a:extLst>
          </p:cNvPr>
          <p:cNvSpPr>
            <a:spLocks noGrp="1"/>
          </p:cNvSpPr>
          <p:nvPr>
            <p:ph type="title"/>
          </p:nvPr>
        </p:nvSpPr>
        <p:spPr>
          <a:xfrm>
            <a:off x="1065228" y="754145"/>
            <a:ext cx="10288571" cy="490194"/>
          </a:xfrm>
        </p:spPr>
        <p:txBody>
          <a:bodyPr>
            <a:normAutofit fontScale="90000"/>
          </a:bodyPr>
          <a:lstStyle/>
          <a:p>
            <a:r>
              <a:rPr lang="en-US" dirty="0">
                <a:solidFill>
                  <a:schemeClr val="bg1"/>
                </a:solidFill>
              </a:rPr>
              <a:t/>
            </a:r>
            <a:br>
              <a:rPr lang="en-US" dirty="0">
                <a:solidFill>
                  <a:schemeClr val="bg1"/>
                </a:solidFill>
              </a:rPr>
            </a:br>
            <a:r>
              <a:rPr lang="en-US" dirty="0">
                <a:solidFill>
                  <a:schemeClr val="bg1"/>
                </a:solidFill>
              </a:rPr>
              <a:t/>
            </a:r>
            <a:br>
              <a:rPr lang="en-US" dirty="0">
                <a:solidFill>
                  <a:schemeClr val="bg1"/>
                </a:solidFill>
              </a:rPr>
            </a:br>
            <a:r>
              <a:rPr lang="en-US" dirty="0">
                <a:solidFill>
                  <a:schemeClr val="bg1"/>
                </a:solidFill>
              </a:rPr>
              <a:t/>
            </a:r>
            <a:br>
              <a:rPr lang="en-US" dirty="0">
                <a:solidFill>
                  <a:schemeClr val="bg1"/>
                </a:solidFill>
              </a:rPr>
            </a:br>
            <a:r>
              <a:rPr lang="el-GR" dirty="0">
                <a:solidFill>
                  <a:schemeClr val="bg1"/>
                </a:solidFill>
              </a:rPr>
              <a:t>Οικονομικές Επιπτώσεις</a:t>
            </a:r>
            <a:br>
              <a:rPr lang="el-GR" dirty="0">
                <a:solidFill>
                  <a:schemeClr val="bg1"/>
                </a:solidFill>
              </a:rPr>
            </a:br>
            <a:r>
              <a:rPr lang="el-GR" dirty="0">
                <a:solidFill>
                  <a:schemeClr val="bg1"/>
                </a:solidFill>
              </a:rPr>
              <a:t/>
            </a:r>
            <a:br>
              <a:rPr lang="el-GR" dirty="0">
                <a:solidFill>
                  <a:schemeClr val="bg1"/>
                </a:solidFill>
              </a:rPr>
            </a:br>
            <a:r>
              <a:rPr lang="el-GR" dirty="0">
                <a:solidFill>
                  <a:schemeClr val="bg1"/>
                </a:solidFill>
              </a:rPr>
              <a:t/>
            </a:r>
            <a:br>
              <a:rPr lang="el-GR" dirty="0">
                <a:solidFill>
                  <a:schemeClr val="bg1"/>
                </a:solidFill>
              </a:rPr>
            </a:br>
            <a:r>
              <a:rPr lang="el-GR" dirty="0">
                <a:solidFill>
                  <a:schemeClr val="bg1"/>
                </a:solidFill>
              </a:rPr>
              <a:t/>
            </a:r>
            <a:br>
              <a:rPr lang="el-GR" dirty="0">
                <a:solidFill>
                  <a:schemeClr val="bg1"/>
                </a:solidFill>
              </a:rPr>
            </a:br>
            <a:endParaRPr lang="el-GR" dirty="0">
              <a:solidFill>
                <a:schemeClr val="bg1"/>
              </a:solidFill>
            </a:endParaRPr>
          </a:p>
        </p:txBody>
      </p:sp>
      <p:sp>
        <p:nvSpPr>
          <p:cNvPr id="4" name="Θέση περιεχομένου 3">
            <a:extLst>
              <a:ext uri="{FF2B5EF4-FFF2-40B4-BE49-F238E27FC236}">
                <a16:creationId xmlns:a16="http://schemas.microsoft.com/office/drawing/2014/main" id="{A0415895-84AC-45DE-9A65-938E5525291C}"/>
              </a:ext>
            </a:extLst>
          </p:cNvPr>
          <p:cNvSpPr>
            <a:spLocks noGrp="1"/>
          </p:cNvSpPr>
          <p:nvPr>
            <p:ph idx="1"/>
          </p:nvPr>
        </p:nvSpPr>
        <p:spPr>
          <a:xfrm>
            <a:off x="838201" y="1112363"/>
            <a:ext cx="10515600" cy="4496585"/>
          </a:xfrm>
        </p:spPr>
        <p:txBody>
          <a:bodyPr>
            <a:normAutofit/>
          </a:bodyPr>
          <a:lstStyle/>
          <a:p>
            <a:pPr marL="0" indent="0">
              <a:buNone/>
            </a:pPr>
            <a:r>
              <a:rPr lang="el-GR" dirty="0"/>
              <a:t>ΑΠΩΛΕΙΑ ΣΤΗΡΙΞΗΣ ΑΠΟ ΤΟΥΣ ΧΟΡΗΓΟΥΣ</a:t>
            </a:r>
          </a:p>
          <a:p>
            <a:pPr>
              <a:buFont typeface="Wingdings" panose="05000000000000000000" pitchFamily="2" charset="2"/>
              <a:buChar char="ü"/>
            </a:pPr>
            <a:r>
              <a:rPr lang="el-GR" dirty="0"/>
              <a:t>Οι χορηγοί επιδιώκουν να στηρίζουν αθλητές με πολύ συγκεκριμένα χαρακτηριστικά ως προς το δημόσιο προφίλ τους.</a:t>
            </a:r>
          </a:p>
          <a:p>
            <a:pPr>
              <a:buFont typeface="Wingdings" panose="05000000000000000000" pitchFamily="2" charset="2"/>
              <a:buChar char="ü"/>
            </a:pPr>
            <a:r>
              <a:rPr lang="el-GR" dirty="0"/>
              <a:t>Κάθε αθλητής που διαγωνίζεται σε υψηλό επίπεδο μπορεί δυνητικά να αποτελέσει κοινωνικό πρότυπο και επιλέγεται ως τέτοιο από τους εκάστοτε χορηγούς. </a:t>
            </a:r>
          </a:p>
          <a:p>
            <a:pPr>
              <a:buFont typeface="Wingdings" panose="05000000000000000000" pitchFamily="2" charset="2"/>
              <a:buChar char="ü"/>
            </a:pPr>
            <a:r>
              <a:rPr lang="el-GR" dirty="0"/>
              <a:t>Όταν αποκλίνει από το πρότυπο του «ευ αγωνίζεσθε» και τις αξίες του αθλητισμού αυτόματα δεν πληροί τις προϋποθέσεις επιλογής του για οποιαδήποτε οικονομική υποστήριξη</a:t>
            </a:r>
          </a:p>
          <a:p>
            <a:pPr>
              <a:buFont typeface="Wingdings" panose="05000000000000000000" pitchFamily="2" charset="2"/>
              <a:buChar char="ü"/>
            </a:pPr>
            <a:endParaRPr lang="en-US" dirty="0"/>
          </a:p>
        </p:txBody>
      </p:sp>
      <p:pic>
        <p:nvPicPr>
          <p:cNvPr id="3" name="Εικόνα 2">
            <a:extLst>
              <a:ext uri="{FF2B5EF4-FFF2-40B4-BE49-F238E27FC236}">
                <a16:creationId xmlns:a16="http://schemas.microsoft.com/office/drawing/2014/main" id="{C176B4DC-DA90-435D-B66F-77FCF9448E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505450"/>
            <a:ext cx="2428875" cy="1352550"/>
          </a:xfrm>
          <a:prstGeom prst="rect">
            <a:avLst/>
          </a:prstGeom>
        </p:spPr>
      </p:pic>
    </p:spTree>
    <p:extLst>
      <p:ext uri="{BB962C8B-B14F-4D97-AF65-F5344CB8AC3E}">
        <p14:creationId xmlns:p14="http://schemas.microsoft.com/office/powerpoint/2010/main" val="12707459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5E35C72-D4FA-47EC-82C2-847783C0F74A}"/>
              </a:ext>
            </a:extLst>
          </p:cNvPr>
          <p:cNvSpPr>
            <a:spLocks noGrp="1"/>
          </p:cNvSpPr>
          <p:nvPr>
            <p:ph type="title"/>
          </p:nvPr>
        </p:nvSpPr>
        <p:spPr>
          <a:xfrm>
            <a:off x="1065228" y="754145"/>
            <a:ext cx="10288571" cy="490194"/>
          </a:xfrm>
        </p:spPr>
        <p:txBody>
          <a:bodyPr>
            <a:normAutofit fontScale="90000"/>
          </a:bodyPr>
          <a:lstStyle/>
          <a:p>
            <a:r>
              <a:rPr lang="en-US" dirty="0">
                <a:solidFill>
                  <a:schemeClr val="bg1"/>
                </a:solidFill>
              </a:rPr>
              <a:t/>
            </a:r>
            <a:br>
              <a:rPr lang="en-US" dirty="0">
                <a:solidFill>
                  <a:schemeClr val="bg1"/>
                </a:solidFill>
              </a:rPr>
            </a:br>
            <a:r>
              <a:rPr lang="en-US" dirty="0">
                <a:solidFill>
                  <a:schemeClr val="bg1"/>
                </a:solidFill>
              </a:rPr>
              <a:t/>
            </a:r>
            <a:br>
              <a:rPr lang="en-US" dirty="0">
                <a:solidFill>
                  <a:schemeClr val="bg1"/>
                </a:solidFill>
              </a:rPr>
            </a:br>
            <a:r>
              <a:rPr lang="en-US" dirty="0">
                <a:solidFill>
                  <a:schemeClr val="bg1"/>
                </a:solidFill>
              </a:rPr>
              <a:t/>
            </a:r>
            <a:br>
              <a:rPr lang="en-US" dirty="0">
                <a:solidFill>
                  <a:schemeClr val="bg1"/>
                </a:solidFill>
              </a:rPr>
            </a:br>
            <a:r>
              <a:rPr lang="el-GR" dirty="0">
                <a:solidFill>
                  <a:schemeClr val="bg1"/>
                </a:solidFill>
              </a:rPr>
              <a:t>Οικονομικές Επιπτώσεις</a:t>
            </a:r>
            <a:br>
              <a:rPr lang="el-GR" dirty="0">
                <a:solidFill>
                  <a:schemeClr val="bg1"/>
                </a:solidFill>
              </a:rPr>
            </a:br>
            <a:r>
              <a:rPr lang="el-GR" dirty="0">
                <a:solidFill>
                  <a:schemeClr val="bg1"/>
                </a:solidFill>
              </a:rPr>
              <a:t/>
            </a:r>
            <a:br>
              <a:rPr lang="el-GR" dirty="0">
                <a:solidFill>
                  <a:schemeClr val="bg1"/>
                </a:solidFill>
              </a:rPr>
            </a:br>
            <a:r>
              <a:rPr lang="el-GR" dirty="0">
                <a:solidFill>
                  <a:schemeClr val="bg1"/>
                </a:solidFill>
              </a:rPr>
              <a:t/>
            </a:r>
            <a:br>
              <a:rPr lang="el-GR" dirty="0">
                <a:solidFill>
                  <a:schemeClr val="bg1"/>
                </a:solidFill>
              </a:rPr>
            </a:br>
            <a:r>
              <a:rPr lang="el-GR" dirty="0">
                <a:solidFill>
                  <a:schemeClr val="bg1"/>
                </a:solidFill>
              </a:rPr>
              <a:t/>
            </a:r>
            <a:br>
              <a:rPr lang="el-GR" dirty="0">
                <a:solidFill>
                  <a:schemeClr val="bg1"/>
                </a:solidFill>
              </a:rPr>
            </a:br>
            <a:endParaRPr lang="el-GR" dirty="0">
              <a:solidFill>
                <a:schemeClr val="bg1"/>
              </a:solidFill>
            </a:endParaRPr>
          </a:p>
        </p:txBody>
      </p:sp>
      <p:sp>
        <p:nvSpPr>
          <p:cNvPr id="4" name="Θέση περιεχομένου 3">
            <a:extLst>
              <a:ext uri="{FF2B5EF4-FFF2-40B4-BE49-F238E27FC236}">
                <a16:creationId xmlns:a16="http://schemas.microsoft.com/office/drawing/2014/main" id="{A0415895-84AC-45DE-9A65-938E5525291C}"/>
              </a:ext>
            </a:extLst>
          </p:cNvPr>
          <p:cNvSpPr>
            <a:spLocks noGrp="1"/>
          </p:cNvSpPr>
          <p:nvPr>
            <p:ph idx="1"/>
          </p:nvPr>
        </p:nvSpPr>
        <p:spPr>
          <a:xfrm>
            <a:off x="838201" y="1112363"/>
            <a:ext cx="10515600" cy="4496585"/>
          </a:xfrm>
        </p:spPr>
        <p:txBody>
          <a:bodyPr>
            <a:normAutofit/>
          </a:bodyPr>
          <a:lstStyle/>
          <a:p>
            <a:pPr marL="0" indent="0">
              <a:buNone/>
            </a:pPr>
            <a:r>
              <a:rPr lang="el-GR" dirty="0"/>
              <a:t>ΑΠΩΛΕΙΑ ΕΙΣΟΔΗΜΑΤΟΣ </a:t>
            </a:r>
          </a:p>
          <a:p>
            <a:pPr>
              <a:buFont typeface="Wingdings" panose="05000000000000000000" pitchFamily="2" charset="2"/>
              <a:buChar char="ü"/>
            </a:pPr>
            <a:r>
              <a:rPr lang="el-GR" dirty="0"/>
              <a:t>Οι αθλητές, προπονητές και το υποστηρικτικό προσωπικό των ομάδων  που συνδέονται άμεσα ή έμμεσα με παράβαση κανονισμού  αντιντόπινγκ στερούνται επαγγελματικών συνεργασιών </a:t>
            </a:r>
          </a:p>
          <a:p>
            <a:pPr>
              <a:buFont typeface="Wingdings" panose="05000000000000000000" pitchFamily="2" charset="2"/>
              <a:buChar char="ü"/>
            </a:pPr>
            <a:r>
              <a:rPr lang="el-GR" dirty="0"/>
              <a:t>Οποιαδήποτε παράβαση κανονισμού αντιντόπινγκ προστίθεται στο βιογραφικό του εμπλεκόμενου και τον συνοδεύει σε όλη την επαγγελματική του καριέρα. </a:t>
            </a:r>
          </a:p>
          <a:p>
            <a:pPr>
              <a:buFont typeface="Wingdings" panose="05000000000000000000" pitchFamily="2" charset="2"/>
              <a:buChar char="ü"/>
            </a:pPr>
            <a:r>
              <a:rPr lang="el-GR" dirty="0"/>
              <a:t>Οι απώλειες σε οικονομικό επίπεδο αποτελούν λογική συνέπεια και συνοδεύουν την επαγγελματική πορεία των ατόμων που σχετίζονται με παραβάσεις ντόπινγκ</a:t>
            </a:r>
          </a:p>
          <a:p>
            <a:pPr>
              <a:buFont typeface="Wingdings" panose="05000000000000000000" pitchFamily="2" charset="2"/>
              <a:buChar char="ü"/>
            </a:pPr>
            <a:endParaRPr lang="en-US" dirty="0"/>
          </a:p>
        </p:txBody>
      </p:sp>
      <p:pic>
        <p:nvPicPr>
          <p:cNvPr id="3" name="Εικόνα 2">
            <a:extLst>
              <a:ext uri="{FF2B5EF4-FFF2-40B4-BE49-F238E27FC236}">
                <a16:creationId xmlns:a16="http://schemas.microsoft.com/office/drawing/2014/main" id="{C176B4DC-DA90-435D-B66F-77FCF9448E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505450"/>
            <a:ext cx="2428875" cy="1352550"/>
          </a:xfrm>
          <a:prstGeom prst="rect">
            <a:avLst/>
          </a:prstGeom>
        </p:spPr>
      </p:pic>
    </p:spTree>
    <p:extLst>
      <p:ext uri="{BB962C8B-B14F-4D97-AF65-F5344CB8AC3E}">
        <p14:creationId xmlns:p14="http://schemas.microsoft.com/office/powerpoint/2010/main" val="8835608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5E35C72-D4FA-47EC-82C2-847783C0F74A}"/>
              </a:ext>
            </a:extLst>
          </p:cNvPr>
          <p:cNvSpPr>
            <a:spLocks noGrp="1"/>
          </p:cNvSpPr>
          <p:nvPr>
            <p:ph type="title"/>
          </p:nvPr>
        </p:nvSpPr>
        <p:spPr>
          <a:xfrm>
            <a:off x="1065228" y="754145"/>
            <a:ext cx="10288571" cy="490194"/>
          </a:xfrm>
        </p:spPr>
        <p:txBody>
          <a:bodyPr>
            <a:normAutofit fontScale="90000"/>
          </a:bodyPr>
          <a:lstStyle/>
          <a:p>
            <a:r>
              <a:rPr lang="en-US" dirty="0">
                <a:solidFill>
                  <a:schemeClr val="bg1"/>
                </a:solidFill>
              </a:rPr>
              <a:t/>
            </a:r>
            <a:br>
              <a:rPr lang="en-US" dirty="0">
                <a:solidFill>
                  <a:schemeClr val="bg1"/>
                </a:solidFill>
              </a:rPr>
            </a:br>
            <a:r>
              <a:rPr lang="en-US" dirty="0">
                <a:solidFill>
                  <a:schemeClr val="bg1"/>
                </a:solidFill>
              </a:rPr>
              <a:t/>
            </a:r>
            <a:br>
              <a:rPr lang="en-US" dirty="0">
                <a:solidFill>
                  <a:schemeClr val="bg1"/>
                </a:solidFill>
              </a:rPr>
            </a:br>
            <a:r>
              <a:rPr lang="en-US" dirty="0">
                <a:solidFill>
                  <a:schemeClr val="bg1"/>
                </a:solidFill>
              </a:rPr>
              <a:t/>
            </a:r>
            <a:br>
              <a:rPr lang="en-US" dirty="0">
                <a:solidFill>
                  <a:schemeClr val="bg1"/>
                </a:solidFill>
              </a:rPr>
            </a:br>
            <a:r>
              <a:rPr lang="el-GR" dirty="0">
                <a:solidFill>
                  <a:schemeClr val="bg1"/>
                </a:solidFill>
              </a:rPr>
              <a:t>Επαγγελματικό Επίπεδο</a:t>
            </a:r>
            <a:br>
              <a:rPr lang="el-GR" dirty="0">
                <a:solidFill>
                  <a:schemeClr val="bg1"/>
                </a:solidFill>
              </a:rPr>
            </a:br>
            <a:r>
              <a:rPr lang="el-GR" dirty="0">
                <a:solidFill>
                  <a:schemeClr val="bg1"/>
                </a:solidFill>
              </a:rPr>
              <a:t/>
            </a:r>
            <a:br>
              <a:rPr lang="el-GR" dirty="0">
                <a:solidFill>
                  <a:schemeClr val="bg1"/>
                </a:solidFill>
              </a:rPr>
            </a:br>
            <a:r>
              <a:rPr lang="el-GR" dirty="0">
                <a:solidFill>
                  <a:schemeClr val="bg1"/>
                </a:solidFill>
              </a:rPr>
              <a:t/>
            </a:r>
            <a:br>
              <a:rPr lang="el-GR" dirty="0">
                <a:solidFill>
                  <a:schemeClr val="bg1"/>
                </a:solidFill>
              </a:rPr>
            </a:br>
            <a:r>
              <a:rPr lang="el-GR" dirty="0">
                <a:solidFill>
                  <a:schemeClr val="bg1"/>
                </a:solidFill>
              </a:rPr>
              <a:t/>
            </a:r>
            <a:br>
              <a:rPr lang="el-GR" dirty="0">
                <a:solidFill>
                  <a:schemeClr val="bg1"/>
                </a:solidFill>
              </a:rPr>
            </a:br>
            <a:endParaRPr lang="el-GR" dirty="0">
              <a:solidFill>
                <a:schemeClr val="bg1"/>
              </a:solidFill>
            </a:endParaRPr>
          </a:p>
        </p:txBody>
      </p:sp>
      <p:sp>
        <p:nvSpPr>
          <p:cNvPr id="4" name="Θέση περιεχομένου 3">
            <a:extLst>
              <a:ext uri="{FF2B5EF4-FFF2-40B4-BE49-F238E27FC236}">
                <a16:creationId xmlns:a16="http://schemas.microsoft.com/office/drawing/2014/main" id="{A0415895-84AC-45DE-9A65-938E5525291C}"/>
              </a:ext>
            </a:extLst>
          </p:cNvPr>
          <p:cNvSpPr>
            <a:spLocks noGrp="1"/>
          </p:cNvSpPr>
          <p:nvPr>
            <p:ph idx="1"/>
          </p:nvPr>
        </p:nvSpPr>
        <p:spPr>
          <a:xfrm>
            <a:off x="838201" y="1112363"/>
            <a:ext cx="10515600" cy="4496585"/>
          </a:xfrm>
        </p:spPr>
        <p:txBody>
          <a:bodyPr>
            <a:normAutofit/>
          </a:bodyPr>
          <a:lstStyle/>
          <a:p>
            <a:pPr marL="0" indent="0">
              <a:buNone/>
            </a:pPr>
            <a:endParaRPr lang="el-GR" dirty="0"/>
          </a:p>
          <a:p>
            <a:r>
              <a:rPr lang="el-GR" dirty="0"/>
              <a:t>Οι αθλητές, προπονητές και το υποστηρικτικό προσωπικό που εμπλέκονται σε παράβαση κανονισμού αντιντόπινγκ βλάπτουν σοβαρά τη μελλοντική επαγγελματική τους πορεία.</a:t>
            </a:r>
          </a:p>
          <a:p>
            <a:r>
              <a:rPr lang="el-GR" dirty="0"/>
              <a:t>Στερούνται τις προηγούμενες αθλητικές τους διακρίσεις.</a:t>
            </a:r>
          </a:p>
          <a:p>
            <a:r>
              <a:rPr lang="el-GR" dirty="0"/>
              <a:t>Οποιαδήποτε προηγούμενη νίκη τους συνδέεται αυτόματα με τη χρήση  απαγορευμένων ουσιών και μεθόδων και όχι με τη δική τους προσπάθεια να προπονηθούν σύμφωνα με τους κανόνες.</a:t>
            </a:r>
          </a:p>
          <a:p>
            <a:r>
              <a:rPr lang="el-GR" dirty="0"/>
              <a:t>Στα ομαδικά αγωνίσματα, στερούν και από τους συναθλητές τους τη δυνατότητα να εξελιχθούν αθλητικά και επαγγελματικά.</a:t>
            </a:r>
          </a:p>
          <a:p>
            <a:pPr marL="0" indent="0">
              <a:buNone/>
            </a:pPr>
            <a:endParaRPr lang="en-US" dirty="0"/>
          </a:p>
        </p:txBody>
      </p:sp>
      <p:pic>
        <p:nvPicPr>
          <p:cNvPr id="3" name="Εικόνα 2">
            <a:extLst>
              <a:ext uri="{FF2B5EF4-FFF2-40B4-BE49-F238E27FC236}">
                <a16:creationId xmlns:a16="http://schemas.microsoft.com/office/drawing/2014/main" id="{C176B4DC-DA90-435D-B66F-77FCF9448E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505450"/>
            <a:ext cx="2428875" cy="1352550"/>
          </a:xfrm>
          <a:prstGeom prst="rect">
            <a:avLst/>
          </a:prstGeom>
        </p:spPr>
      </p:pic>
    </p:spTree>
    <p:extLst>
      <p:ext uri="{BB962C8B-B14F-4D97-AF65-F5344CB8AC3E}">
        <p14:creationId xmlns:p14="http://schemas.microsoft.com/office/powerpoint/2010/main" val="39047727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5E35C72-D4FA-47EC-82C2-847783C0F74A}"/>
              </a:ext>
            </a:extLst>
          </p:cNvPr>
          <p:cNvSpPr>
            <a:spLocks noGrp="1"/>
          </p:cNvSpPr>
          <p:nvPr>
            <p:ph type="title"/>
          </p:nvPr>
        </p:nvSpPr>
        <p:spPr>
          <a:xfrm>
            <a:off x="1065228" y="754145"/>
            <a:ext cx="10288571" cy="490194"/>
          </a:xfrm>
        </p:spPr>
        <p:txBody>
          <a:bodyPr>
            <a:normAutofit fontScale="90000"/>
          </a:bodyPr>
          <a:lstStyle/>
          <a:p>
            <a:r>
              <a:rPr lang="en-US" dirty="0">
                <a:solidFill>
                  <a:schemeClr val="bg1"/>
                </a:solidFill>
              </a:rPr>
              <a:t/>
            </a:r>
            <a:br>
              <a:rPr lang="en-US" dirty="0">
                <a:solidFill>
                  <a:schemeClr val="bg1"/>
                </a:solidFill>
              </a:rPr>
            </a:br>
            <a:r>
              <a:rPr lang="en-US" dirty="0">
                <a:solidFill>
                  <a:schemeClr val="bg1"/>
                </a:solidFill>
              </a:rPr>
              <a:t/>
            </a:r>
            <a:br>
              <a:rPr lang="en-US" dirty="0">
                <a:solidFill>
                  <a:schemeClr val="bg1"/>
                </a:solidFill>
              </a:rPr>
            </a:br>
            <a:r>
              <a:rPr lang="en-US" dirty="0">
                <a:solidFill>
                  <a:schemeClr val="bg1"/>
                </a:solidFill>
              </a:rPr>
              <a:t/>
            </a:r>
            <a:br>
              <a:rPr lang="en-US" dirty="0">
                <a:solidFill>
                  <a:schemeClr val="bg1"/>
                </a:solidFill>
              </a:rPr>
            </a:br>
            <a:r>
              <a:rPr lang="el-GR" dirty="0">
                <a:solidFill>
                  <a:schemeClr val="bg1"/>
                </a:solidFill>
              </a:rPr>
              <a:t>Κοινωνικές Σχέσεις</a:t>
            </a:r>
            <a:br>
              <a:rPr lang="el-GR" dirty="0">
                <a:solidFill>
                  <a:schemeClr val="bg1"/>
                </a:solidFill>
              </a:rPr>
            </a:br>
            <a:r>
              <a:rPr lang="el-GR" dirty="0">
                <a:solidFill>
                  <a:schemeClr val="bg1"/>
                </a:solidFill>
              </a:rPr>
              <a:t/>
            </a:r>
            <a:br>
              <a:rPr lang="el-GR" dirty="0">
                <a:solidFill>
                  <a:schemeClr val="bg1"/>
                </a:solidFill>
              </a:rPr>
            </a:br>
            <a:r>
              <a:rPr lang="el-GR" dirty="0">
                <a:solidFill>
                  <a:schemeClr val="bg1"/>
                </a:solidFill>
              </a:rPr>
              <a:t/>
            </a:r>
            <a:br>
              <a:rPr lang="el-GR" dirty="0">
                <a:solidFill>
                  <a:schemeClr val="bg1"/>
                </a:solidFill>
              </a:rPr>
            </a:br>
            <a:r>
              <a:rPr lang="el-GR" dirty="0">
                <a:solidFill>
                  <a:schemeClr val="bg1"/>
                </a:solidFill>
              </a:rPr>
              <a:t/>
            </a:r>
            <a:br>
              <a:rPr lang="el-GR" dirty="0">
                <a:solidFill>
                  <a:schemeClr val="bg1"/>
                </a:solidFill>
              </a:rPr>
            </a:br>
            <a:endParaRPr lang="el-GR" dirty="0">
              <a:solidFill>
                <a:schemeClr val="bg1"/>
              </a:solidFill>
            </a:endParaRPr>
          </a:p>
        </p:txBody>
      </p:sp>
      <p:sp>
        <p:nvSpPr>
          <p:cNvPr id="4" name="Θέση περιεχομένου 3">
            <a:extLst>
              <a:ext uri="{FF2B5EF4-FFF2-40B4-BE49-F238E27FC236}">
                <a16:creationId xmlns:a16="http://schemas.microsoft.com/office/drawing/2014/main" id="{A0415895-84AC-45DE-9A65-938E5525291C}"/>
              </a:ext>
            </a:extLst>
          </p:cNvPr>
          <p:cNvSpPr>
            <a:spLocks noGrp="1"/>
          </p:cNvSpPr>
          <p:nvPr>
            <p:ph idx="1"/>
          </p:nvPr>
        </p:nvSpPr>
        <p:spPr>
          <a:xfrm>
            <a:off x="838201" y="1112363"/>
            <a:ext cx="10515600" cy="4496585"/>
          </a:xfrm>
        </p:spPr>
        <p:txBody>
          <a:bodyPr>
            <a:normAutofit lnSpcReduction="10000"/>
          </a:bodyPr>
          <a:lstStyle/>
          <a:p>
            <a:pPr>
              <a:buFont typeface="Wingdings" panose="05000000000000000000" pitchFamily="2" charset="2"/>
              <a:buChar char="ü"/>
            </a:pPr>
            <a:r>
              <a:rPr lang="el-GR" dirty="0"/>
              <a:t>Η εμπλοκή με τη χρήση απαγορευμένων ουσιών και μεθόδων σχετίζεται με την απομόνωση από το φιλικό, οικογενειακό και ευρύτερο κοινωνικό περιβάλλον.</a:t>
            </a:r>
          </a:p>
          <a:p>
            <a:pPr>
              <a:buFont typeface="Wingdings" panose="05000000000000000000" pitchFamily="2" charset="2"/>
              <a:buChar char="ü"/>
            </a:pPr>
            <a:r>
              <a:rPr lang="el-GR" dirty="0"/>
              <a:t>Η απομόνωση από το αθλητικό περιβάλλον είναι συνέπεια της προσπάθειας των συναθλητών και των όποιων αθλητικών συνεργατών να αποφύγουν την οποιαδήποτε άμεση ή έμμεση συσχέτισή τους με παράβαση κανονισμού αντί-ντόπινγκ.</a:t>
            </a:r>
          </a:p>
          <a:p>
            <a:pPr>
              <a:buFont typeface="Wingdings" panose="05000000000000000000" pitchFamily="2" charset="2"/>
              <a:buChar char="ü"/>
            </a:pPr>
            <a:r>
              <a:rPr lang="el-GR" dirty="0"/>
              <a:t>Η αρνητική δημοσιότητα έχει σημαντικές και διαχρονικές συνέπειες καταστρέφοντας τη δημόσια εικόνα των αθλητών. Η δημοσιοποίηση της επιβολής ποινών για οποιαδήποτε παράβαση ντόπινγκ ενδέχεται να προκαλέσει μέχρι και κοινωνική κατακραυγή.</a:t>
            </a:r>
          </a:p>
          <a:p>
            <a:pPr marL="0" indent="0">
              <a:buNone/>
            </a:pPr>
            <a:endParaRPr lang="el-GR" dirty="0"/>
          </a:p>
          <a:p>
            <a:pPr marL="0" indent="0">
              <a:buNone/>
            </a:pPr>
            <a:endParaRPr lang="en-US" dirty="0"/>
          </a:p>
        </p:txBody>
      </p:sp>
      <p:pic>
        <p:nvPicPr>
          <p:cNvPr id="3" name="Εικόνα 2">
            <a:extLst>
              <a:ext uri="{FF2B5EF4-FFF2-40B4-BE49-F238E27FC236}">
                <a16:creationId xmlns:a16="http://schemas.microsoft.com/office/drawing/2014/main" id="{C176B4DC-DA90-435D-B66F-77FCF9448E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505450"/>
            <a:ext cx="2428875" cy="1352550"/>
          </a:xfrm>
          <a:prstGeom prst="rect">
            <a:avLst/>
          </a:prstGeom>
        </p:spPr>
      </p:pic>
    </p:spTree>
    <p:extLst>
      <p:ext uri="{BB962C8B-B14F-4D97-AF65-F5344CB8AC3E}">
        <p14:creationId xmlns:p14="http://schemas.microsoft.com/office/powerpoint/2010/main" val="34132245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5E35C72-D4FA-47EC-82C2-847783C0F74A}"/>
              </a:ext>
            </a:extLst>
          </p:cNvPr>
          <p:cNvSpPr>
            <a:spLocks noGrp="1"/>
          </p:cNvSpPr>
          <p:nvPr>
            <p:ph type="title"/>
          </p:nvPr>
        </p:nvSpPr>
        <p:spPr>
          <a:xfrm>
            <a:off x="1065228" y="754145"/>
            <a:ext cx="10288571" cy="490194"/>
          </a:xfrm>
        </p:spPr>
        <p:txBody>
          <a:bodyPr>
            <a:normAutofit fontScale="90000"/>
          </a:bodyPr>
          <a:lstStyle/>
          <a:p>
            <a:r>
              <a:rPr lang="en-US" dirty="0">
                <a:solidFill>
                  <a:schemeClr val="bg1"/>
                </a:solidFill>
              </a:rPr>
              <a:t/>
            </a:r>
            <a:br>
              <a:rPr lang="en-US" dirty="0">
                <a:solidFill>
                  <a:schemeClr val="bg1"/>
                </a:solidFill>
              </a:rPr>
            </a:br>
            <a:r>
              <a:rPr lang="en-US" dirty="0">
                <a:solidFill>
                  <a:schemeClr val="bg1"/>
                </a:solidFill>
              </a:rPr>
              <a:t/>
            </a:r>
            <a:br>
              <a:rPr lang="en-US" dirty="0">
                <a:solidFill>
                  <a:schemeClr val="bg1"/>
                </a:solidFill>
              </a:rPr>
            </a:br>
            <a:r>
              <a:rPr lang="en-US" dirty="0">
                <a:solidFill>
                  <a:schemeClr val="bg1"/>
                </a:solidFill>
              </a:rPr>
              <a:t/>
            </a:r>
            <a:br>
              <a:rPr lang="en-US" dirty="0">
                <a:solidFill>
                  <a:schemeClr val="bg1"/>
                </a:solidFill>
              </a:rPr>
            </a:br>
            <a:r>
              <a:rPr lang="el-GR" dirty="0">
                <a:solidFill>
                  <a:schemeClr val="bg1"/>
                </a:solidFill>
              </a:rPr>
              <a:t>Συναισθηματικές Επιπτώσεις</a:t>
            </a:r>
            <a:br>
              <a:rPr lang="el-GR" dirty="0">
                <a:solidFill>
                  <a:schemeClr val="bg1"/>
                </a:solidFill>
              </a:rPr>
            </a:br>
            <a:r>
              <a:rPr lang="el-GR" dirty="0">
                <a:solidFill>
                  <a:schemeClr val="bg1"/>
                </a:solidFill>
              </a:rPr>
              <a:t/>
            </a:r>
            <a:br>
              <a:rPr lang="el-GR" dirty="0">
                <a:solidFill>
                  <a:schemeClr val="bg1"/>
                </a:solidFill>
              </a:rPr>
            </a:br>
            <a:r>
              <a:rPr lang="el-GR" dirty="0">
                <a:solidFill>
                  <a:schemeClr val="bg1"/>
                </a:solidFill>
              </a:rPr>
              <a:t/>
            </a:r>
            <a:br>
              <a:rPr lang="el-GR" dirty="0">
                <a:solidFill>
                  <a:schemeClr val="bg1"/>
                </a:solidFill>
              </a:rPr>
            </a:br>
            <a:r>
              <a:rPr lang="el-GR" dirty="0">
                <a:solidFill>
                  <a:schemeClr val="bg1"/>
                </a:solidFill>
              </a:rPr>
              <a:t/>
            </a:r>
            <a:br>
              <a:rPr lang="el-GR" dirty="0">
                <a:solidFill>
                  <a:schemeClr val="bg1"/>
                </a:solidFill>
              </a:rPr>
            </a:br>
            <a:endParaRPr lang="el-GR" dirty="0">
              <a:solidFill>
                <a:schemeClr val="bg1"/>
              </a:solidFill>
            </a:endParaRPr>
          </a:p>
        </p:txBody>
      </p:sp>
      <p:sp>
        <p:nvSpPr>
          <p:cNvPr id="4" name="Θέση περιεχομένου 3">
            <a:extLst>
              <a:ext uri="{FF2B5EF4-FFF2-40B4-BE49-F238E27FC236}">
                <a16:creationId xmlns:a16="http://schemas.microsoft.com/office/drawing/2014/main" id="{A0415895-84AC-45DE-9A65-938E5525291C}"/>
              </a:ext>
            </a:extLst>
          </p:cNvPr>
          <p:cNvSpPr>
            <a:spLocks noGrp="1"/>
          </p:cNvSpPr>
          <p:nvPr>
            <p:ph idx="1"/>
          </p:nvPr>
        </p:nvSpPr>
        <p:spPr>
          <a:xfrm>
            <a:off x="838201" y="1112363"/>
            <a:ext cx="10515600" cy="4496585"/>
          </a:xfrm>
        </p:spPr>
        <p:txBody>
          <a:bodyPr>
            <a:normAutofit lnSpcReduction="10000"/>
          </a:bodyPr>
          <a:lstStyle/>
          <a:p>
            <a:pPr>
              <a:buFont typeface="Wingdings" panose="05000000000000000000" pitchFamily="2" charset="2"/>
              <a:buChar char="ü"/>
            </a:pPr>
            <a:r>
              <a:rPr lang="el-GR" dirty="0"/>
              <a:t>Οι συναισθηματικές επιπτώσεις της χρήσης απαγορευμένων ουσιών και μεθόδων είναι ανάλογες της απώλειας σεβασμού και αξιοπιστίας που συνοδεύουν τον αθλητή μετά την εμπλοκή του με παράβαση κανονισμού </a:t>
            </a:r>
            <a:r>
              <a:rPr lang="el-GR" dirty="0" err="1"/>
              <a:t>αντι</a:t>
            </a:r>
            <a:r>
              <a:rPr lang="el-GR" dirty="0"/>
              <a:t>-ντόπινγκ.</a:t>
            </a:r>
          </a:p>
          <a:p>
            <a:pPr>
              <a:buFont typeface="Wingdings" panose="05000000000000000000" pitchFamily="2" charset="2"/>
              <a:buChar char="ü"/>
            </a:pPr>
            <a:r>
              <a:rPr lang="el-GR" dirty="0"/>
              <a:t>Η κοινωνική απομόνωση των αθλητών σχετίζεται με την ψυχική τους ισορροπία καθώς διαταράσσονται τα συναισθήματα και ο ψυχισμός τους.</a:t>
            </a:r>
          </a:p>
          <a:p>
            <a:pPr>
              <a:buFont typeface="Wingdings" panose="05000000000000000000" pitchFamily="2" charset="2"/>
              <a:buChar char="ü"/>
            </a:pPr>
            <a:r>
              <a:rPr lang="el-GR" dirty="0"/>
              <a:t>Η πίεση που υφίστανται οι ντοπαρισμένοι αθλητές συχνά ασκείται και στο στενό οικογενειακό περιβάλλον τους. Ως αποτέλεσμα αποκτά έμμεση μορφή, αφορά περισσότερα άτομα και οι συνέπειές της ξεπερνούν τα όρια διαχείρισης.</a:t>
            </a:r>
          </a:p>
          <a:p>
            <a:pPr marL="0" indent="0">
              <a:buNone/>
            </a:pPr>
            <a:endParaRPr lang="el-GR" dirty="0"/>
          </a:p>
          <a:p>
            <a:pPr marL="0" indent="0">
              <a:buNone/>
            </a:pPr>
            <a:endParaRPr lang="el-GR" dirty="0"/>
          </a:p>
          <a:p>
            <a:pPr marL="0" indent="0">
              <a:buNone/>
            </a:pPr>
            <a:endParaRPr lang="en-US" dirty="0"/>
          </a:p>
        </p:txBody>
      </p:sp>
      <p:pic>
        <p:nvPicPr>
          <p:cNvPr id="3" name="Εικόνα 2">
            <a:extLst>
              <a:ext uri="{FF2B5EF4-FFF2-40B4-BE49-F238E27FC236}">
                <a16:creationId xmlns:a16="http://schemas.microsoft.com/office/drawing/2014/main" id="{C176B4DC-DA90-435D-B66F-77FCF9448E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505450"/>
            <a:ext cx="2428875" cy="1352550"/>
          </a:xfrm>
          <a:prstGeom prst="rect">
            <a:avLst/>
          </a:prstGeom>
        </p:spPr>
      </p:pic>
    </p:spTree>
    <p:extLst>
      <p:ext uri="{BB962C8B-B14F-4D97-AF65-F5344CB8AC3E}">
        <p14:creationId xmlns:p14="http://schemas.microsoft.com/office/powerpoint/2010/main" val="40174654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5E35C72-D4FA-47EC-82C2-847783C0F74A}"/>
              </a:ext>
            </a:extLst>
          </p:cNvPr>
          <p:cNvSpPr>
            <a:spLocks noGrp="1"/>
          </p:cNvSpPr>
          <p:nvPr>
            <p:ph type="title"/>
          </p:nvPr>
        </p:nvSpPr>
        <p:spPr>
          <a:xfrm>
            <a:off x="1065228" y="282804"/>
            <a:ext cx="10288571" cy="961535"/>
          </a:xfrm>
        </p:spPr>
        <p:txBody>
          <a:bodyPr>
            <a:normAutofit/>
          </a:bodyPr>
          <a:lstStyle/>
          <a:p>
            <a:r>
              <a:rPr lang="el-GR" dirty="0">
                <a:solidFill>
                  <a:schemeClr val="bg1"/>
                </a:solidFill>
              </a:rPr>
              <a:t>Μιλήστε ανοιχτά για το ντόπινγκ….</a:t>
            </a:r>
          </a:p>
        </p:txBody>
      </p:sp>
      <p:sp>
        <p:nvSpPr>
          <p:cNvPr id="4" name="Θέση περιεχομένου 3">
            <a:extLst>
              <a:ext uri="{FF2B5EF4-FFF2-40B4-BE49-F238E27FC236}">
                <a16:creationId xmlns:a16="http://schemas.microsoft.com/office/drawing/2014/main" id="{A0415895-84AC-45DE-9A65-938E5525291C}"/>
              </a:ext>
            </a:extLst>
          </p:cNvPr>
          <p:cNvSpPr>
            <a:spLocks noGrp="1"/>
          </p:cNvSpPr>
          <p:nvPr>
            <p:ph idx="1"/>
          </p:nvPr>
        </p:nvSpPr>
        <p:spPr>
          <a:xfrm>
            <a:off x="838201" y="1112363"/>
            <a:ext cx="10515600" cy="4496585"/>
          </a:xfrm>
        </p:spPr>
        <p:txBody>
          <a:bodyPr>
            <a:normAutofit lnSpcReduction="10000"/>
          </a:bodyPr>
          <a:lstStyle/>
          <a:p>
            <a:pPr marL="0" indent="0">
              <a:buNone/>
            </a:pPr>
            <a:endParaRPr lang="el-GR" dirty="0"/>
          </a:p>
          <a:p>
            <a:pPr marL="0" indent="0">
              <a:buNone/>
            </a:pPr>
            <a:r>
              <a:rPr lang="el-GR" dirty="0"/>
              <a:t>H συλλογή των επώνυμων ή ανώνυμων πληροφοριών γίνεται:</a:t>
            </a:r>
          </a:p>
          <a:p>
            <a:pPr marL="0" indent="0">
              <a:buNone/>
            </a:pPr>
            <a:r>
              <a:rPr lang="el-GR" dirty="0"/>
              <a:t>ταχυδρομικά στη διεύθυνση του ΕΟΚΑΝ ή ηλεκτρονικά στο:</a:t>
            </a:r>
          </a:p>
          <a:p>
            <a:pPr marL="0" indent="0">
              <a:buNone/>
            </a:pPr>
            <a:endParaRPr lang="el-GR" dirty="0"/>
          </a:p>
          <a:p>
            <a:pPr>
              <a:buFont typeface="Wingdings" panose="05000000000000000000" pitchFamily="2" charset="2"/>
              <a:buChar char="ü"/>
            </a:pPr>
            <a:r>
              <a:rPr lang="el-GR" dirty="0"/>
              <a:t>in</a:t>
            </a:r>
            <a:r>
              <a:rPr lang="en-US" dirty="0" err="1"/>
              <a:t>telligence</a:t>
            </a:r>
            <a:r>
              <a:rPr lang="el-GR" dirty="0"/>
              <a:t>@eokan.gr</a:t>
            </a:r>
          </a:p>
          <a:p>
            <a:pPr>
              <a:buFont typeface="Wingdings" panose="05000000000000000000" pitchFamily="2" charset="2"/>
              <a:buChar char="ü"/>
            </a:pPr>
            <a:r>
              <a:rPr lang="el-GR" dirty="0"/>
              <a:t>μέσω γραπτής αναφοράς</a:t>
            </a:r>
          </a:p>
          <a:p>
            <a:pPr>
              <a:buFont typeface="Wingdings" panose="05000000000000000000" pitchFamily="2" charset="2"/>
              <a:buChar char="ü"/>
            </a:pPr>
            <a:r>
              <a:rPr lang="el-GR" dirty="0"/>
              <a:t>μέσω προφορικής καταγγελίας στο τηλέφωνο καταγγελιών του ΕΟΚΑΝ </a:t>
            </a:r>
          </a:p>
          <a:p>
            <a:pPr>
              <a:buFont typeface="Wingdings" panose="05000000000000000000" pitchFamily="2" charset="2"/>
              <a:buChar char="ü"/>
            </a:pPr>
            <a:r>
              <a:rPr lang="el-GR" dirty="0"/>
              <a:t>μέσω προφορικής καταγγελίας σε εντεταλμένο μέλος του προσωπικού</a:t>
            </a:r>
          </a:p>
          <a:p>
            <a:pPr marL="0" indent="0">
              <a:buNone/>
            </a:pPr>
            <a:endParaRPr lang="el-GR" dirty="0"/>
          </a:p>
          <a:p>
            <a:pPr marL="0" indent="0">
              <a:buNone/>
            </a:pPr>
            <a:endParaRPr lang="en-US" dirty="0"/>
          </a:p>
        </p:txBody>
      </p:sp>
      <p:pic>
        <p:nvPicPr>
          <p:cNvPr id="3" name="Εικόνα 2">
            <a:extLst>
              <a:ext uri="{FF2B5EF4-FFF2-40B4-BE49-F238E27FC236}">
                <a16:creationId xmlns:a16="http://schemas.microsoft.com/office/drawing/2014/main" id="{C176B4DC-DA90-435D-B66F-77FCF9448E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505450"/>
            <a:ext cx="2428875" cy="1352550"/>
          </a:xfrm>
          <a:prstGeom prst="rect">
            <a:avLst/>
          </a:prstGeom>
        </p:spPr>
      </p:pic>
    </p:spTree>
    <p:extLst>
      <p:ext uri="{BB962C8B-B14F-4D97-AF65-F5344CB8AC3E}">
        <p14:creationId xmlns:p14="http://schemas.microsoft.com/office/powerpoint/2010/main" val="24968314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5E35C72-D4FA-47EC-82C2-847783C0F74A}"/>
              </a:ext>
            </a:extLst>
          </p:cNvPr>
          <p:cNvSpPr>
            <a:spLocks noGrp="1"/>
          </p:cNvSpPr>
          <p:nvPr>
            <p:ph type="title"/>
          </p:nvPr>
        </p:nvSpPr>
        <p:spPr>
          <a:xfrm>
            <a:off x="768485" y="87549"/>
            <a:ext cx="10585315" cy="1288764"/>
          </a:xfrm>
        </p:spPr>
        <p:txBody>
          <a:bodyPr>
            <a:normAutofit fontScale="90000"/>
          </a:bodyPr>
          <a:lstStyle/>
          <a:p>
            <a:r>
              <a:rPr lang="en-US" dirty="0">
                <a:solidFill>
                  <a:schemeClr val="bg1"/>
                </a:solidFill>
              </a:rPr>
              <a:t/>
            </a:r>
            <a:br>
              <a:rPr lang="en-US" dirty="0">
                <a:solidFill>
                  <a:schemeClr val="bg1"/>
                </a:solidFill>
              </a:rPr>
            </a:br>
            <a:r>
              <a:rPr lang="en-US" dirty="0">
                <a:solidFill>
                  <a:schemeClr val="bg1"/>
                </a:solidFill>
              </a:rPr>
              <a:t/>
            </a:r>
            <a:br>
              <a:rPr lang="en-US" dirty="0">
                <a:solidFill>
                  <a:schemeClr val="bg1"/>
                </a:solidFill>
              </a:rPr>
            </a:br>
            <a:r>
              <a:rPr lang="en-US" dirty="0">
                <a:solidFill>
                  <a:schemeClr val="bg1"/>
                </a:solidFill>
              </a:rPr>
              <a:t/>
            </a:r>
            <a:br>
              <a:rPr lang="en-US" dirty="0">
                <a:solidFill>
                  <a:schemeClr val="bg1"/>
                </a:solidFill>
              </a:rPr>
            </a:br>
            <a:r>
              <a:rPr lang="el-GR" dirty="0">
                <a:solidFill>
                  <a:schemeClr val="bg1"/>
                </a:solidFill>
              </a:rPr>
              <a:t>Τι είναι το ήθος του αγώνα</a:t>
            </a:r>
            <a:br>
              <a:rPr lang="el-GR" dirty="0">
                <a:solidFill>
                  <a:schemeClr val="bg1"/>
                </a:solidFill>
              </a:rPr>
            </a:br>
            <a:r>
              <a:rPr lang="el-GR" dirty="0">
                <a:solidFill>
                  <a:schemeClr val="bg1"/>
                </a:solidFill>
              </a:rPr>
              <a:t/>
            </a:r>
            <a:br>
              <a:rPr lang="el-GR" dirty="0">
                <a:solidFill>
                  <a:schemeClr val="bg1"/>
                </a:solidFill>
              </a:rPr>
            </a:br>
            <a:endParaRPr lang="el-GR" dirty="0">
              <a:solidFill>
                <a:schemeClr val="bg1"/>
              </a:solidFill>
            </a:endParaRPr>
          </a:p>
        </p:txBody>
      </p:sp>
      <p:sp>
        <p:nvSpPr>
          <p:cNvPr id="4" name="Θέση περιεχομένου 3">
            <a:extLst>
              <a:ext uri="{FF2B5EF4-FFF2-40B4-BE49-F238E27FC236}">
                <a16:creationId xmlns:a16="http://schemas.microsoft.com/office/drawing/2014/main" id="{A0415895-84AC-45DE-9A65-938E5525291C}"/>
              </a:ext>
            </a:extLst>
          </p:cNvPr>
          <p:cNvSpPr>
            <a:spLocks noGrp="1"/>
          </p:cNvSpPr>
          <p:nvPr>
            <p:ph idx="1"/>
          </p:nvPr>
        </p:nvSpPr>
        <p:spPr>
          <a:xfrm>
            <a:off x="768485" y="1376313"/>
            <a:ext cx="10585315" cy="4324096"/>
          </a:xfrm>
        </p:spPr>
        <p:txBody>
          <a:bodyPr>
            <a:normAutofit lnSpcReduction="10000"/>
          </a:bodyPr>
          <a:lstStyle/>
          <a:p>
            <a:r>
              <a:rPr lang="el-GR" dirty="0"/>
              <a:t>Αγωνίζομαι με βάση το ήθος του αγώνα σημαίνει να ακολουθώ τους </a:t>
            </a:r>
          </a:p>
          <a:p>
            <a:r>
              <a:rPr lang="el-GR" dirty="0"/>
              <a:t>Γραπτούς και άγραφους κανόνες</a:t>
            </a:r>
          </a:p>
          <a:p>
            <a:r>
              <a:rPr lang="el-GR" dirty="0"/>
              <a:t>Γραπτοί κανόνες είναι οι κανονισμοί που διέπουν το συγκεκριμένο άθλημα αλλά και οι κώδικες του WADA</a:t>
            </a:r>
          </a:p>
          <a:p>
            <a:r>
              <a:rPr lang="el-GR" dirty="0"/>
              <a:t>Παράδειγμα άγραφων κανόνων:</a:t>
            </a:r>
          </a:p>
          <a:p>
            <a:pPr marL="0" indent="0">
              <a:buNone/>
            </a:pPr>
            <a:r>
              <a:rPr lang="el-GR" dirty="0"/>
              <a:t>1.Σε περίπτωση τραυματισμού αθλητή στο ποδόσφαιρο όταν βγάζουν την μπάλα πλάγιο για να εισέλθει ο γιατρός και μετέπειτα επιστρέφετε η μπάλα στην ομάδα που την έβγαλε πλάγιο </a:t>
            </a:r>
          </a:p>
          <a:p>
            <a:pPr marL="0" indent="0">
              <a:buNone/>
            </a:pPr>
            <a:r>
              <a:rPr lang="el-GR" dirty="0"/>
              <a:t>2.Στο μπάσκετ να μην εκδηλώσει επίθεση στα τελευταία δευτερόλεπτα η ομάδα που έχει κερδίσει τον αγώνα</a:t>
            </a:r>
          </a:p>
          <a:p>
            <a:endParaRPr lang="en-US" dirty="0"/>
          </a:p>
        </p:txBody>
      </p:sp>
      <p:pic>
        <p:nvPicPr>
          <p:cNvPr id="3" name="Εικόνα 2">
            <a:extLst>
              <a:ext uri="{FF2B5EF4-FFF2-40B4-BE49-F238E27FC236}">
                <a16:creationId xmlns:a16="http://schemas.microsoft.com/office/drawing/2014/main" id="{C176B4DC-DA90-435D-B66F-77FCF9448E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505450"/>
            <a:ext cx="2428875" cy="1352550"/>
          </a:xfrm>
          <a:prstGeom prst="rect">
            <a:avLst/>
          </a:prstGeom>
        </p:spPr>
      </p:pic>
    </p:spTree>
    <p:extLst>
      <p:ext uri="{BB962C8B-B14F-4D97-AF65-F5344CB8AC3E}">
        <p14:creationId xmlns:p14="http://schemas.microsoft.com/office/powerpoint/2010/main" val="14958600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5E35C72-D4FA-47EC-82C2-847783C0F74A}"/>
              </a:ext>
            </a:extLst>
          </p:cNvPr>
          <p:cNvSpPr>
            <a:spLocks noGrp="1"/>
          </p:cNvSpPr>
          <p:nvPr>
            <p:ph type="title"/>
          </p:nvPr>
        </p:nvSpPr>
        <p:spPr>
          <a:xfrm>
            <a:off x="1065228" y="480767"/>
            <a:ext cx="10288571" cy="763572"/>
          </a:xfrm>
        </p:spPr>
        <p:txBody>
          <a:bodyPr>
            <a:normAutofit fontScale="90000"/>
          </a:bodyPr>
          <a:lstStyle/>
          <a:p>
            <a:r>
              <a:rPr lang="en-US" dirty="0">
                <a:solidFill>
                  <a:schemeClr val="bg1"/>
                </a:solidFill>
              </a:rPr>
              <a:t/>
            </a:r>
            <a:br>
              <a:rPr lang="en-US" dirty="0">
                <a:solidFill>
                  <a:schemeClr val="bg1"/>
                </a:solidFill>
              </a:rPr>
            </a:br>
            <a:r>
              <a:rPr lang="en-US" dirty="0">
                <a:solidFill>
                  <a:schemeClr val="bg1"/>
                </a:solidFill>
              </a:rPr>
              <a:t/>
            </a:r>
            <a:br>
              <a:rPr lang="en-US" dirty="0">
                <a:solidFill>
                  <a:schemeClr val="bg1"/>
                </a:solidFill>
              </a:rPr>
            </a:br>
            <a:r>
              <a:rPr lang="en-US" dirty="0">
                <a:solidFill>
                  <a:schemeClr val="bg1"/>
                </a:solidFill>
              </a:rPr>
              <a:t/>
            </a:r>
            <a:br>
              <a:rPr lang="en-US" dirty="0">
                <a:solidFill>
                  <a:schemeClr val="bg1"/>
                </a:solidFill>
              </a:rPr>
            </a:br>
            <a:r>
              <a:rPr lang="el-GR" dirty="0">
                <a:solidFill>
                  <a:schemeClr val="bg1"/>
                </a:solidFill>
              </a:rPr>
              <a:t>Σας ευχαριστώ πολύ</a:t>
            </a:r>
            <a:br>
              <a:rPr lang="el-GR" dirty="0">
                <a:solidFill>
                  <a:schemeClr val="bg1"/>
                </a:solidFill>
              </a:rPr>
            </a:br>
            <a:r>
              <a:rPr lang="el-GR" dirty="0">
                <a:solidFill>
                  <a:schemeClr val="bg1"/>
                </a:solidFill>
              </a:rPr>
              <a:t/>
            </a:r>
            <a:br>
              <a:rPr lang="el-GR" dirty="0">
                <a:solidFill>
                  <a:schemeClr val="bg1"/>
                </a:solidFill>
              </a:rPr>
            </a:br>
            <a:r>
              <a:rPr lang="el-GR" dirty="0">
                <a:solidFill>
                  <a:schemeClr val="bg1"/>
                </a:solidFill>
              </a:rPr>
              <a:t/>
            </a:r>
            <a:br>
              <a:rPr lang="el-GR" dirty="0">
                <a:solidFill>
                  <a:schemeClr val="bg1"/>
                </a:solidFill>
              </a:rPr>
            </a:br>
            <a:r>
              <a:rPr lang="el-GR" dirty="0">
                <a:solidFill>
                  <a:schemeClr val="bg1"/>
                </a:solidFill>
              </a:rPr>
              <a:t/>
            </a:r>
            <a:br>
              <a:rPr lang="el-GR" dirty="0">
                <a:solidFill>
                  <a:schemeClr val="bg1"/>
                </a:solidFill>
              </a:rPr>
            </a:br>
            <a:endParaRPr lang="el-GR" dirty="0">
              <a:solidFill>
                <a:schemeClr val="bg1"/>
              </a:solidFill>
            </a:endParaRPr>
          </a:p>
        </p:txBody>
      </p:sp>
      <p:sp>
        <p:nvSpPr>
          <p:cNvPr id="4" name="Θέση περιεχομένου 3">
            <a:extLst>
              <a:ext uri="{FF2B5EF4-FFF2-40B4-BE49-F238E27FC236}">
                <a16:creationId xmlns:a16="http://schemas.microsoft.com/office/drawing/2014/main" id="{A0415895-84AC-45DE-9A65-938E5525291C}"/>
              </a:ext>
            </a:extLst>
          </p:cNvPr>
          <p:cNvSpPr>
            <a:spLocks noGrp="1"/>
          </p:cNvSpPr>
          <p:nvPr>
            <p:ph idx="1"/>
          </p:nvPr>
        </p:nvSpPr>
        <p:spPr>
          <a:xfrm>
            <a:off x="838201" y="1112363"/>
            <a:ext cx="10515600" cy="4496585"/>
          </a:xfrm>
        </p:spPr>
        <p:txBody>
          <a:bodyPr>
            <a:normAutofit/>
          </a:bodyPr>
          <a:lstStyle/>
          <a:p>
            <a:pPr marL="0" indent="0">
              <a:buNone/>
            </a:pPr>
            <a:r>
              <a:rPr lang="el-GR" dirty="0"/>
              <a:t>Είμαι εδώ για εσάς..</a:t>
            </a:r>
          </a:p>
          <a:p>
            <a:pPr marL="0" indent="0">
              <a:buNone/>
            </a:pPr>
            <a:r>
              <a:rPr lang="en-US" dirty="0"/>
              <a:t>education@eokan.gr</a:t>
            </a:r>
            <a:endParaRPr lang="el-GR" dirty="0"/>
          </a:p>
          <a:p>
            <a:pPr marL="0" indent="0">
              <a:buNone/>
            </a:pPr>
            <a:endParaRPr lang="en-US" dirty="0"/>
          </a:p>
        </p:txBody>
      </p:sp>
      <p:pic>
        <p:nvPicPr>
          <p:cNvPr id="3" name="Εικόνα 2">
            <a:extLst>
              <a:ext uri="{FF2B5EF4-FFF2-40B4-BE49-F238E27FC236}">
                <a16:creationId xmlns:a16="http://schemas.microsoft.com/office/drawing/2014/main" id="{C176B4DC-DA90-435D-B66F-77FCF9448E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505450"/>
            <a:ext cx="2428875" cy="1352550"/>
          </a:xfrm>
          <a:prstGeom prst="rect">
            <a:avLst/>
          </a:prstGeom>
        </p:spPr>
      </p:pic>
    </p:spTree>
    <p:extLst>
      <p:ext uri="{BB962C8B-B14F-4D97-AF65-F5344CB8AC3E}">
        <p14:creationId xmlns:p14="http://schemas.microsoft.com/office/powerpoint/2010/main" val="10029910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5E35C72-D4FA-47EC-82C2-847783C0F74A}"/>
              </a:ext>
            </a:extLst>
          </p:cNvPr>
          <p:cNvSpPr>
            <a:spLocks noGrp="1"/>
          </p:cNvSpPr>
          <p:nvPr>
            <p:ph type="title"/>
          </p:nvPr>
        </p:nvSpPr>
        <p:spPr>
          <a:xfrm>
            <a:off x="768485" y="87549"/>
            <a:ext cx="10585315" cy="1288764"/>
          </a:xfrm>
        </p:spPr>
        <p:txBody>
          <a:bodyPr>
            <a:normAutofit fontScale="90000"/>
          </a:bodyPr>
          <a:lstStyle/>
          <a:p>
            <a:r>
              <a:rPr lang="en-US" dirty="0">
                <a:solidFill>
                  <a:schemeClr val="bg1"/>
                </a:solidFill>
              </a:rPr>
              <a:t/>
            </a:r>
            <a:br>
              <a:rPr lang="en-US" dirty="0">
                <a:solidFill>
                  <a:schemeClr val="bg1"/>
                </a:solidFill>
              </a:rPr>
            </a:br>
            <a:r>
              <a:rPr lang="en-US" dirty="0">
                <a:solidFill>
                  <a:schemeClr val="bg1"/>
                </a:solidFill>
              </a:rPr>
              <a:t/>
            </a:r>
            <a:br>
              <a:rPr lang="en-US" dirty="0">
                <a:solidFill>
                  <a:schemeClr val="bg1"/>
                </a:solidFill>
              </a:rPr>
            </a:br>
            <a:r>
              <a:rPr lang="en-US" dirty="0">
                <a:solidFill>
                  <a:schemeClr val="bg1"/>
                </a:solidFill>
              </a:rPr>
              <a:t/>
            </a:r>
            <a:br>
              <a:rPr lang="en-US" dirty="0">
                <a:solidFill>
                  <a:schemeClr val="bg1"/>
                </a:solidFill>
              </a:rPr>
            </a:br>
            <a:r>
              <a:rPr lang="el-GR" dirty="0">
                <a:solidFill>
                  <a:schemeClr val="bg1"/>
                </a:solidFill>
              </a:rPr>
              <a:t>Πώς μπορεί κάποιος να αντιληφθεί και να ακολουθήσει το ήθος του αγώνα</a:t>
            </a:r>
            <a:br>
              <a:rPr lang="el-GR" dirty="0">
                <a:solidFill>
                  <a:schemeClr val="bg1"/>
                </a:solidFill>
              </a:rPr>
            </a:br>
            <a:r>
              <a:rPr lang="el-GR" dirty="0">
                <a:solidFill>
                  <a:schemeClr val="bg1"/>
                </a:solidFill>
              </a:rPr>
              <a:t/>
            </a:r>
            <a:br>
              <a:rPr lang="el-GR" dirty="0">
                <a:solidFill>
                  <a:schemeClr val="bg1"/>
                </a:solidFill>
              </a:rPr>
            </a:br>
            <a:endParaRPr lang="el-GR" dirty="0">
              <a:solidFill>
                <a:schemeClr val="bg1"/>
              </a:solidFill>
            </a:endParaRPr>
          </a:p>
        </p:txBody>
      </p:sp>
      <p:sp>
        <p:nvSpPr>
          <p:cNvPr id="4" name="Θέση περιεχομένου 3">
            <a:extLst>
              <a:ext uri="{FF2B5EF4-FFF2-40B4-BE49-F238E27FC236}">
                <a16:creationId xmlns:a16="http://schemas.microsoft.com/office/drawing/2014/main" id="{A0415895-84AC-45DE-9A65-938E5525291C}"/>
              </a:ext>
            </a:extLst>
          </p:cNvPr>
          <p:cNvSpPr>
            <a:spLocks noGrp="1"/>
          </p:cNvSpPr>
          <p:nvPr>
            <p:ph idx="1"/>
          </p:nvPr>
        </p:nvSpPr>
        <p:spPr>
          <a:xfrm>
            <a:off x="952107" y="1847653"/>
            <a:ext cx="10401693" cy="3852755"/>
          </a:xfrm>
        </p:spPr>
        <p:txBody>
          <a:bodyPr>
            <a:normAutofit/>
          </a:bodyPr>
          <a:lstStyle/>
          <a:p>
            <a:r>
              <a:rPr lang="el-GR" dirty="0"/>
              <a:t>Να αντιλαμβάνεται τις αξίες του αθλητισμού</a:t>
            </a:r>
          </a:p>
          <a:p>
            <a:r>
              <a:rPr lang="el-GR" dirty="0"/>
              <a:t>Να έχει προσωπικό ήθος που δημιουργείτε με βάση τις προσωπικές του αξίες</a:t>
            </a:r>
          </a:p>
          <a:p>
            <a:r>
              <a:rPr lang="el-GR" dirty="0"/>
              <a:t>Να αντιλαμβάνεται την ταύτιση προσωπικών αξιών με τις αξίες του αθλητισμού</a:t>
            </a:r>
          </a:p>
          <a:p>
            <a:pPr marL="0" indent="0">
              <a:buNone/>
            </a:pPr>
            <a:endParaRPr lang="en-US" dirty="0"/>
          </a:p>
        </p:txBody>
      </p:sp>
      <p:pic>
        <p:nvPicPr>
          <p:cNvPr id="3" name="Εικόνα 2">
            <a:extLst>
              <a:ext uri="{FF2B5EF4-FFF2-40B4-BE49-F238E27FC236}">
                <a16:creationId xmlns:a16="http://schemas.microsoft.com/office/drawing/2014/main" id="{C176B4DC-DA90-435D-B66F-77FCF9448E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505450"/>
            <a:ext cx="2428875" cy="1352550"/>
          </a:xfrm>
          <a:prstGeom prst="rect">
            <a:avLst/>
          </a:prstGeom>
        </p:spPr>
      </p:pic>
    </p:spTree>
    <p:extLst>
      <p:ext uri="{BB962C8B-B14F-4D97-AF65-F5344CB8AC3E}">
        <p14:creationId xmlns:p14="http://schemas.microsoft.com/office/powerpoint/2010/main" val="7856717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5E35C72-D4FA-47EC-82C2-847783C0F74A}"/>
              </a:ext>
            </a:extLst>
          </p:cNvPr>
          <p:cNvSpPr>
            <a:spLocks noGrp="1"/>
          </p:cNvSpPr>
          <p:nvPr>
            <p:ph type="title"/>
          </p:nvPr>
        </p:nvSpPr>
        <p:spPr>
          <a:xfrm>
            <a:off x="768485" y="87549"/>
            <a:ext cx="10585315" cy="1637556"/>
          </a:xfrm>
        </p:spPr>
        <p:txBody>
          <a:bodyPr>
            <a:normAutofit fontScale="90000"/>
          </a:bodyPr>
          <a:lstStyle/>
          <a:p>
            <a:r>
              <a:rPr lang="en-US" dirty="0">
                <a:solidFill>
                  <a:schemeClr val="bg1"/>
                </a:solidFill>
              </a:rPr>
              <a:t/>
            </a:r>
            <a:br>
              <a:rPr lang="en-US" dirty="0">
                <a:solidFill>
                  <a:schemeClr val="bg1"/>
                </a:solidFill>
              </a:rPr>
            </a:br>
            <a:r>
              <a:rPr lang="en-US" dirty="0">
                <a:solidFill>
                  <a:schemeClr val="bg1"/>
                </a:solidFill>
              </a:rPr>
              <a:t/>
            </a:r>
            <a:br>
              <a:rPr lang="en-US" dirty="0">
                <a:solidFill>
                  <a:schemeClr val="bg1"/>
                </a:solidFill>
              </a:rPr>
            </a:br>
            <a:r>
              <a:rPr lang="en-US" dirty="0">
                <a:solidFill>
                  <a:schemeClr val="bg1"/>
                </a:solidFill>
              </a:rPr>
              <a:t/>
            </a:r>
            <a:br>
              <a:rPr lang="en-US" dirty="0">
                <a:solidFill>
                  <a:schemeClr val="bg1"/>
                </a:solidFill>
              </a:rPr>
            </a:br>
            <a:r>
              <a:rPr lang="el-GR" dirty="0">
                <a:solidFill>
                  <a:schemeClr val="bg1"/>
                </a:solidFill>
              </a:rPr>
              <a:t>Βασικές Αξίες του ανθρώπου για την ανάπτυξη προσωπικής ηθικής</a:t>
            </a:r>
            <a:br>
              <a:rPr lang="el-GR" dirty="0">
                <a:solidFill>
                  <a:schemeClr val="bg1"/>
                </a:solidFill>
              </a:rPr>
            </a:br>
            <a:r>
              <a:rPr lang="el-GR" dirty="0">
                <a:solidFill>
                  <a:schemeClr val="bg1"/>
                </a:solidFill>
              </a:rPr>
              <a:t/>
            </a:r>
            <a:br>
              <a:rPr lang="el-GR" dirty="0">
                <a:solidFill>
                  <a:schemeClr val="bg1"/>
                </a:solidFill>
              </a:rPr>
            </a:br>
            <a:endParaRPr lang="el-GR" dirty="0">
              <a:solidFill>
                <a:schemeClr val="bg1"/>
              </a:solidFill>
            </a:endParaRPr>
          </a:p>
        </p:txBody>
      </p:sp>
      <p:sp>
        <p:nvSpPr>
          <p:cNvPr id="4" name="Θέση περιεχομένου 3">
            <a:extLst>
              <a:ext uri="{FF2B5EF4-FFF2-40B4-BE49-F238E27FC236}">
                <a16:creationId xmlns:a16="http://schemas.microsoft.com/office/drawing/2014/main" id="{A0415895-84AC-45DE-9A65-938E5525291C}"/>
              </a:ext>
            </a:extLst>
          </p:cNvPr>
          <p:cNvSpPr>
            <a:spLocks noGrp="1"/>
          </p:cNvSpPr>
          <p:nvPr>
            <p:ph idx="1"/>
          </p:nvPr>
        </p:nvSpPr>
        <p:spPr>
          <a:xfrm>
            <a:off x="952107" y="1847653"/>
            <a:ext cx="10401693" cy="3852755"/>
          </a:xfrm>
        </p:spPr>
        <p:txBody>
          <a:bodyPr>
            <a:normAutofit fontScale="92500" lnSpcReduction="10000"/>
          </a:bodyPr>
          <a:lstStyle/>
          <a:p>
            <a:r>
              <a:rPr lang="el-GR" dirty="0"/>
              <a:t>Σεβασμός στον συνάνθρωπο</a:t>
            </a:r>
          </a:p>
          <a:p>
            <a:r>
              <a:rPr lang="el-GR" dirty="0"/>
              <a:t>Δικαιοσύνη</a:t>
            </a:r>
          </a:p>
          <a:p>
            <a:r>
              <a:rPr lang="el-GR" dirty="0"/>
              <a:t>Αυτοσεβασμός</a:t>
            </a:r>
          </a:p>
          <a:p>
            <a:r>
              <a:rPr lang="el-GR" dirty="0"/>
              <a:t>Προαγωγή και σεβασμός της υγείας</a:t>
            </a:r>
          </a:p>
          <a:p>
            <a:pPr marL="0" indent="0">
              <a:buNone/>
            </a:pPr>
            <a:r>
              <a:rPr lang="el-GR" dirty="0"/>
              <a:t>Σημαντικό είναι να τονιστεί ότι οι αξίες αυτές δεν πρέπει να  </a:t>
            </a:r>
            <a:r>
              <a:rPr lang="el-GR" dirty="0" err="1"/>
              <a:t>ποδοπατούνται</a:t>
            </a:r>
            <a:r>
              <a:rPr lang="el-GR" dirty="0"/>
              <a:t> για οικονομικά ανταλλάγματα αλλά και την δόξα</a:t>
            </a:r>
          </a:p>
          <a:p>
            <a:pPr marL="0" indent="0">
              <a:buNone/>
            </a:pPr>
            <a:r>
              <a:rPr lang="el-GR" dirty="0"/>
              <a:t>Όπως είπε και ο Αριστοτέλης ‘’ Η προσωπική μας ηθική επηρεάζεται και από τις αξίες μας αλλά και από τις καταστάσεις  όταν κληθούμε να λάβουμε αποφάσεις’’</a:t>
            </a:r>
          </a:p>
          <a:p>
            <a:pPr marL="0" indent="0">
              <a:buNone/>
            </a:pPr>
            <a:endParaRPr lang="en-US" dirty="0"/>
          </a:p>
        </p:txBody>
      </p:sp>
      <p:pic>
        <p:nvPicPr>
          <p:cNvPr id="3" name="Εικόνα 2">
            <a:extLst>
              <a:ext uri="{FF2B5EF4-FFF2-40B4-BE49-F238E27FC236}">
                <a16:creationId xmlns:a16="http://schemas.microsoft.com/office/drawing/2014/main" id="{C176B4DC-DA90-435D-B66F-77FCF9448E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505450"/>
            <a:ext cx="2428875" cy="1352550"/>
          </a:xfrm>
          <a:prstGeom prst="rect">
            <a:avLst/>
          </a:prstGeom>
        </p:spPr>
      </p:pic>
    </p:spTree>
    <p:extLst>
      <p:ext uri="{BB962C8B-B14F-4D97-AF65-F5344CB8AC3E}">
        <p14:creationId xmlns:p14="http://schemas.microsoft.com/office/powerpoint/2010/main" val="41852763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5E35C72-D4FA-47EC-82C2-847783C0F74A}"/>
              </a:ext>
            </a:extLst>
          </p:cNvPr>
          <p:cNvSpPr>
            <a:spLocks noGrp="1"/>
          </p:cNvSpPr>
          <p:nvPr>
            <p:ph type="title"/>
          </p:nvPr>
        </p:nvSpPr>
        <p:spPr>
          <a:xfrm>
            <a:off x="820132" y="87549"/>
            <a:ext cx="10533668" cy="1156789"/>
          </a:xfrm>
        </p:spPr>
        <p:txBody>
          <a:bodyPr>
            <a:normAutofit fontScale="90000"/>
          </a:bodyPr>
          <a:lstStyle/>
          <a:p>
            <a:r>
              <a:rPr lang="en-US" dirty="0">
                <a:solidFill>
                  <a:schemeClr val="bg1"/>
                </a:solidFill>
              </a:rPr>
              <a:t/>
            </a:r>
            <a:br>
              <a:rPr lang="en-US" dirty="0">
                <a:solidFill>
                  <a:schemeClr val="bg1"/>
                </a:solidFill>
              </a:rPr>
            </a:br>
            <a:r>
              <a:rPr lang="en-US" dirty="0">
                <a:solidFill>
                  <a:schemeClr val="bg1"/>
                </a:solidFill>
              </a:rPr>
              <a:t/>
            </a:r>
            <a:br>
              <a:rPr lang="en-US" dirty="0">
                <a:solidFill>
                  <a:schemeClr val="bg1"/>
                </a:solidFill>
              </a:rPr>
            </a:br>
            <a:r>
              <a:rPr lang="en-US" dirty="0">
                <a:solidFill>
                  <a:schemeClr val="bg1"/>
                </a:solidFill>
              </a:rPr>
              <a:t/>
            </a:r>
            <a:br>
              <a:rPr lang="en-US" dirty="0">
                <a:solidFill>
                  <a:schemeClr val="bg1"/>
                </a:solidFill>
              </a:rPr>
            </a:br>
            <a:r>
              <a:rPr lang="el-GR" dirty="0">
                <a:solidFill>
                  <a:schemeClr val="bg1"/>
                </a:solidFill>
              </a:rPr>
              <a:t>Αξίες του αθλητισμού</a:t>
            </a:r>
            <a:br>
              <a:rPr lang="el-GR" dirty="0">
                <a:solidFill>
                  <a:schemeClr val="bg1"/>
                </a:solidFill>
              </a:rPr>
            </a:br>
            <a:r>
              <a:rPr lang="el-GR" dirty="0">
                <a:solidFill>
                  <a:schemeClr val="bg1"/>
                </a:solidFill>
              </a:rPr>
              <a:t/>
            </a:r>
            <a:br>
              <a:rPr lang="el-GR" dirty="0">
                <a:solidFill>
                  <a:schemeClr val="bg1"/>
                </a:solidFill>
              </a:rPr>
            </a:br>
            <a:endParaRPr lang="el-GR" dirty="0">
              <a:solidFill>
                <a:schemeClr val="bg1"/>
              </a:solidFill>
            </a:endParaRPr>
          </a:p>
        </p:txBody>
      </p:sp>
      <p:sp>
        <p:nvSpPr>
          <p:cNvPr id="4" name="Θέση περιεχομένου 3">
            <a:extLst>
              <a:ext uri="{FF2B5EF4-FFF2-40B4-BE49-F238E27FC236}">
                <a16:creationId xmlns:a16="http://schemas.microsoft.com/office/drawing/2014/main" id="{A0415895-84AC-45DE-9A65-938E5525291C}"/>
              </a:ext>
            </a:extLst>
          </p:cNvPr>
          <p:cNvSpPr>
            <a:spLocks noGrp="1"/>
          </p:cNvSpPr>
          <p:nvPr>
            <p:ph idx="1"/>
          </p:nvPr>
        </p:nvSpPr>
        <p:spPr>
          <a:xfrm>
            <a:off x="914401" y="1338607"/>
            <a:ext cx="10439400" cy="4361802"/>
          </a:xfrm>
        </p:spPr>
        <p:txBody>
          <a:bodyPr>
            <a:normAutofit fontScale="92500" lnSpcReduction="10000"/>
          </a:bodyPr>
          <a:lstStyle/>
          <a:p>
            <a:r>
              <a:rPr lang="el-GR" dirty="0"/>
              <a:t>Σεβασμός στον συνάνθρωπο</a:t>
            </a:r>
          </a:p>
          <a:p>
            <a:r>
              <a:rPr lang="el-GR" dirty="0"/>
              <a:t>Δικαιοσύνη</a:t>
            </a:r>
          </a:p>
          <a:p>
            <a:r>
              <a:rPr lang="el-GR" dirty="0"/>
              <a:t>Αυτοσεβασμός</a:t>
            </a:r>
          </a:p>
          <a:p>
            <a:r>
              <a:rPr lang="el-GR" dirty="0"/>
              <a:t>Προαγωγή και σεβασμός της υγείας</a:t>
            </a:r>
          </a:p>
          <a:p>
            <a:pPr marL="0" indent="0">
              <a:buNone/>
            </a:pPr>
            <a:r>
              <a:rPr lang="el-GR" dirty="0"/>
              <a:t>Το γνωστό και χιλιοειπωμένο ευ αγωνίζεστε.</a:t>
            </a:r>
          </a:p>
          <a:p>
            <a:pPr marL="0" indent="0">
              <a:buNone/>
            </a:pPr>
            <a:r>
              <a:rPr lang="el-GR" dirty="0"/>
              <a:t>Αυτό που προσπαθώ να σας πω ότι οι αξίες του αθλητισμού δεν είναι τίποτα παραπάνω από τις πανανθρώπινες αξίες εκπεφρασμένες στα πλαίσια του συναγωνισμού σωματικού και πνευματικού.</a:t>
            </a:r>
          </a:p>
          <a:p>
            <a:pPr marL="0" indent="0">
              <a:buNone/>
            </a:pPr>
            <a:r>
              <a:rPr lang="el-GR" dirty="0"/>
              <a:t>Άλλωστε το ήθος της πλειοψηφίας των ανθρώπων δημιούργησε το ήθος του αγώνα</a:t>
            </a:r>
          </a:p>
          <a:p>
            <a:pPr marL="0" indent="0">
              <a:buNone/>
            </a:pPr>
            <a:endParaRPr lang="en-US" dirty="0"/>
          </a:p>
        </p:txBody>
      </p:sp>
      <p:pic>
        <p:nvPicPr>
          <p:cNvPr id="3" name="Εικόνα 2">
            <a:extLst>
              <a:ext uri="{FF2B5EF4-FFF2-40B4-BE49-F238E27FC236}">
                <a16:creationId xmlns:a16="http://schemas.microsoft.com/office/drawing/2014/main" id="{C176B4DC-DA90-435D-B66F-77FCF9448E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505450"/>
            <a:ext cx="2428875" cy="1352550"/>
          </a:xfrm>
          <a:prstGeom prst="rect">
            <a:avLst/>
          </a:prstGeom>
        </p:spPr>
      </p:pic>
    </p:spTree>
    <p:extLst>
      <p:ext uri="{BB962C8B-B14F-4D97-AF65-F5344CB8AC3E}">
        <p14:creationId xmlns:p14="http://schemas.microsoft.com/office/powerpoint/2010/main" val="34168766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5E35C72-D4FA-47EC-82C2-847783C0F74A}"/>
              </a:ext>
            </a:extLst>
          </p:cNvPr>
          <p:cNvSpPr>
            <a:spLocks noGrp="1"/>
          </p:cNvSpPr>
          <p:nvPr>
            <p:ph type="title"/>
          </p:nvPr>
        </p:nvSpPr>
        <p:spPr>
          <a:xfrm>
            <a:off x="820132" y="87549"/>
            <a:ext cx="10533668" cy="1156789"/>
          </a:xfrm>
        </p:spPr>
        <p:txBody>
          <a:bodyPr>
            <a:normAutofit fontScale="90000"/>
          </a:bodyPr>
          <a:lstStyle/>
          <a:p>
            <a:r>
              <a:rPr lang="en-US" dirty="0">
                <a:solidFill>
                  <a:schemeClr val="bg1"/>
                </a:solidFill>
              </a:rPr>
              <a:t/>
            </a:r>
            <a:br>
              <a:rPr lang="en-US" dirty="0">
                <a:solidFill>
                  <a:schemeClr val="bg1"/>
                </a:solidFill>
              </a:rPr>
            </a:br>
            <a:r>
              <a:rPr lang="en-US" dirty="0">
                <a:solidFill>
                  <a:schemeClr val="bg1"/>
                </a:solidFill>
              </a:rPr>
              <a:t/>
            </a:r>
            <a:br>
              <a:rPr lang="en-US" dirty="0">
                <a:solidFill>
                  <a:schemeClr val="bg1"/>
                </a:solidFill>
              </a:rPr>
            </a:br>
            <a:r>
              <a:rPr lang="en-US" dirty="0">
                <a:solidFill>
                  <a:schemeClr val="bg1"/>
                </a:solidFill>
              </a:rPr>
              <a:t/>
            </a:r>
            <a:br>
              <a:rPr lang="en-US" dirty="0">
                <a:solidFill>
                  <a:schemeClr val="bg1"/>
                </a:solidFill>
              </a:rPr>
            </a:br>
            <a:r>
              <a:rPr lang="el-GR" dirty="0">
                <a:solidFill>
                  <a:schemeClr val="bg1"/>
                </a:solidFill>
              </a:rPr>
              <a:t>Παραδείγματα Ευ Αγωνίζεστε</a:t>
            </a:r>
            <a:br>
              <a:rPr lang="el-GR" dirty="0">
                <a:solidFill>
                  <a:schemeClr val="bg1"/>
                </a:solidFill>
              </a:rPr>
            </a:br>
            <a:r>
              <a:rPr lang="el-GR" dirty="0">
                <a:solidFill>
                  <a:schemeClr val="bg1"/>
                </a:solidFill>
              </a:rPr>
              <a:t/>
            </a:r>
            <a:br>
              <a:rPr lang="el-GR" dirty="0">
                <a:solidFill>
                  <a:schemeClr val="bg1"/>
                </a:solidFill>
              </a:rPr>
            </a:br>
            <a:endParaRPr lang="el-GR" dirty="0">
              <a:solidFill>
                <a:schemeClr val="bg1"/>
              </a:solidFill>
            </a:endParaRPr>
          </a:p>
        </p:txBody>
      </p:sp>
      <p:sp>
        <p:nvSpPr>
          <p:cNvPr id="4" name="Θέση περιεχομένου 3">
            <a:extLst>
              <a:ext uri="{FF2B5EF4-FFF2-40B4-BE49-F238E27FC236}">
                <a16:creationId xmlns:a16="http://schemas.microsoft.com/office/drawing/2014/main" id="{A0415895-84AC-45DE-9A65-938E5525291C}"/>
              </a:ext>
            </a:extLst>
          </p:cNvPr>
          <p:cNvSpPr>
            <a:spLocks noGrp="1"/>
          </p:cNvSpPr>
          <p:nvPr>
            <p:ph idx="1"/>
          </p:nvPr>
        </p:nvSpPr>
        <p:spPr>
          <a:xfrm>
            <a:off x="914401" y="1338607"/>
            <a:ext cx="10439400" cy="4361802"/>
          </a:xfrm>
        </p:spPr>
        <p:txBody>
          <a:bodyPr>
            <a:normAutofit/>
          </a:bodyPr>
          <a:lstStyle/>
          <a:p>
            <a:r>
              <a:rPr lang="el-GR" dirty="0"/>
              <a:t>Μεταφορά του τραυματισμένου ανταγωνιστή σου στην γραμμή τερματισμού σε μαραθώνιο</a:t>
            </a:r>
          </a:p>
          <a:p>
            <a:r>
              <a:rPr lang="el-GR" dirty="0"/>
              <a:t>Να </a:t>
            </a:r>
            <a:r>
              <a:rPr lang="el-GR" dirty="0" err="1"/>
              <a:t>προπονήτε</a:t>
            </a:r>
            <a:r>
              <a:rPr lang="el-GR" dirty="0"/>
              <a:t> ο αθλητής και να αγωνίζεστε χωρίς την χρήση αναβολικών και να δίνει τον καλύτερο  εαυτό για να έχει ο ανταγωνιστής του τον καλύτερο δυνατό αντίπαλο και να γίνετε και ο ίδιος καλύτερος</a:t>
            </a:r>
          </a:p>
          <a:p>
            <a:r>
              <a:rPr lang="el-GR" dirty="0"/>
              <a:t>Στα ομαδικά αθλήματα ο αθλητής  να ενθαρρύνει και με την συμπεριφορά του  να κάνει τους συμπαίκτες του καλύτερους ανθρώπους και αθλητές</a:t>
            </a:r>
          </a:p>
          <a:p>
            <a:pPr marL="0" indent="0">
              <a:buNone/>
            </a:pPr>
            <a:endParaRPr lang="en-US" dirty="0"/>
          </a:p>
        </p:txBody>
      </p:sp>
      <p:pic>
        <p:nvPicPr>
          <p:cNvPr id="3" name="Εικόνα 2">
            <a:extLst>
              <a:ext uri="{FF2B5EF4-FFF2-40B4-BE49-F238E27FC236}">
                <a16:creationId xmlns:a16="http://schemas.microsoft.com/office/drawing/2014/main" id="{C176B4DC-DA90-435D-B66F-77FCF9448E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505450"/>
            <a:ext cx="2428875" cy="1352550"/>
          </a:xfrm>
          <a:prstGeom prst="rect">
            <a:avLst/>
          </a:prstGeom>
        </p:spPr>
      </p:pic>
    </p:spTree>
    <p:extLst>
      <p:ext uri="{BB962C8B-B14F-4D97-AF65-F5344CB8AC3E}">
        <p14:creationId xmlns:p14="http://schemas.microsoft.com/office/powerpoint/2010/main" val="9030769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5E35C72-D4FA-47EC-82C2-847783C0F74A}"/>
              </a:ext>
            </a:extLst>
          </p:cNvPr>
          <p:cNvSpPr>
            <a:spLocks noGrp="1"/>
          </p:cNvSpPr>
          <p:nvPr>
            <p:ph type="title"/>
          </p:nvPr>
        </p:nvSpPr>
        <p:spPr>
          <a:xfrm>
            <a:off x="820132" y="87549"/>
            <a:ext cx="10533668" cy="1156789"/>
          </a:xfrm>
        </p:spPr>
        <p:txBody>
          <a:bodyPr>
            <a:normAutofit fontScale="90000"/>
          </a:bodyPr>
          <a:lstStyle/>
          <a:p>
            <a:r>
              <a:rPr lang="en-US" dirty="0">
                <a:solidFill>
                  <a:schemeClr val="bg1"/>
                </a:solidFill>
              </a:rPr>
              <a:t/>
            </a:r>
            <a:br>
              <a:rPr lang="en-US" dirty="0">
                <a:solidFill>
                  <a:schemeClr val="bg1"/>
                </a:solidFill>
              </a:rPr>
            </a:br>
            <a:r>
              <a:rPr lang="en-US" dirty="0">
                <a:solidFill>
                  <a:schemeClr val="bg1"/>
                </a:solidFill>
              </a:rPr>
              <a:t/>
            </a:r>
            <a:br>
              <a:rPr lang="en-US" dirty="0">
                <a:solidFill>
                  <a:schemeClr val="bg1"/>
                </a:solidFill>
              </a:rPr>
            </a:br>
            <a:r>
              <a:rPr lang="en-US" dirty="0">
                <a:solidFill>
                  <a:schemeClr val="bg1"/>
                </a:solidFill>
              </a:rPr>
              <a:t/>
            </a:r>
            <a:br>
              <a:rPr lang="en-US" dirty="0">
                <a:solidFill>
                  <a:schemeClr val="bg1"/>
                </a:solidFill>
              </a:rPr>
            </a:br>
            <a:r>
              <a:rPr lang="el-GR" dirty="0">
                <a:solidFill>
                  <a:schemeClr val="bg1"/>
                </a:solidFill>
              </a:rPr>
              <a:t>Συμπεριφορές ενάντια στις Αξίες του Αθλητισμού</a:t>
            </a:r>
            <a:br>
              <a:rPr lang="el-GR" dirty="0">
                <a:solidFill>
                  <a:schemeClr val="bg1"/>
                </a:solidFill>
              </a:rPr>
            </a:br>
            <a:r>
              <a:rPr lang="el-GR" dirty="0">
                <a:solidFill>
                  <a:schemeClr val="bg1"/>
                </a:solidFill>
              </a:rPr>
              <a:t/>
            </a:r>
            <a:br>
              <a:rPr lang="el-GR" dirty="0">
                <a:solidFill>
                  <a:schemeClr val="bg1"/>
                </a:solidFill>
              </a:rPr>
            </a:br>
            <a:endParaRPr lang="el-GR" dirty="0">
              <a:solidFill>
                <a:schemeClr val="bg1"/>
              </a:solidFill>
            </a:endParaRPr>
          </a:p>
        </p:txBody>
      </p:sp>
      <p:sp>
        <p:nvSpPr>
          <p:cNvPr id="4" name="Θέση περιεχομένου 3">
            <a:extLst>
              <a:ext uri="{FF2B5EF4-FFF2-40B4-BE49-F238E27FC236}">
                <a16:creationId xmlns:a16="http://schemas.microsoft.com/office/drawing/2014/main" id="{A0415895-84AC-45DE-9A65-938E5525291C}"/>
              </a:ext>
            </a:extLst>
          </p:cNvPr>
          <p:cNvSpPr>
            <a:spLocks noGrp="1"/>
          </p:cNvSpPr>
          <p:nvPr>
            <p:ph idx="1"/>
          </p:nvPr>
        </p:nvSpPr>
        <p:spPr>
          <a:xfrm>
            <a:off x="914401" y="1338607"/>
            <a:ext cx="10439400" cy="4270341"/>
          </a:xfrm>
        </p:spPr>
        <p:txBody>
          <a:bodyPr>
            <a:normAutofit fontScale="92500" lnSpcReduction="20000"/>
          </a:bodyPr>
          <a:lstStyle/>
          <a:p>
            <a:pPr marL="0" indent="0">
              <a:buNone/>
            </a:pPr>
            <a:r>
              <a:rPr lang="el-GR" dirty="0"/>
              <a:t>Τι όμως είναι ενάντια στο ήθος του αγώνα και στις αξίες του αθλητισμού και της κοινωνίας μας</a:t>
            </a:r>
            <a:r>
              <a:rPr lang="en-US" dirty="0"/>
              <a:t>;</a:t>
            </a:r>
            <a:r>
              <a:rPr lang="el-GR" dirty="0"/>
              <a:t> Το να ‘’τελώ απάτη’’ και να μην τηρώ γραπτούς και άγραφους κανόνες.</a:t>
            </a:r>
            <a:r>
              <a:rPr lang="en-US" dirty="0"/>
              <a:t> </a:t>
            </a:r>
            <a:r>
              <a:rPr lang="el-GR" dirty="0"/>
              <a:t>Τι σημαίνει ‘’τελώ απάτη’’ να σας δώσω μερικά παραδείγματα για αυτό.</a:t>
            </a:r>
          </a:p>
          <a:p>
            <a:r>
              <a:rPr lang="el-GR" dirty="0"/>
              <a:t>Το να μην αγωνίζομαι με όλες τις δυνάμεις μου </a:t>
            </a:r>
          </a:p>
          <a:p>
            <a:r>
              <a:rPr lang="el-GR" dirty="0"/>
              <a:t>Να έχω συνεννοηθεί να χάσω έναν αγώνα για τον οποιοδήποτε σκοπό</a:t>
            </a:r>
            <a:r>
              <a:rPr lang="en-US" dirty="0"/>
              <a:t> </a:t>
            </a:r>
            <a:r>
              <a:rPr lang="el-GR" dirty="0"/>
              <a:t>(χρηματικό, εξυπηρέτηση)</a:t>
            </a:r>
          </a:p>
          <a:p>
            <a:r>
              <a:rPr lang="en-US" dirty="0"/>
              <a:t>T</a:t>
            </a:r>
            <a:r>
              <a:rPr lang="el-GR" dirty="0"/>
              <a:t>ο να μην δίνω στον άλλο το δικαίωμα να έχει ίσες ευκαιρίες να αγωνιστεί.</a:t>
            </a:r>
            <a:r>
              <a:rPr lang="en-US" dirty="0"/>
              <a:t> </a:t>
            </a:r>
            <a:r>
              <a:rPr lang="el-GR" dirty="0"/>
              <a:t>Μερικά παραδείγματα είναι μια διαιτησία που υποστηρίζει συγκεκριμένη ομάδα ή χρήση απαγορευμένων ουσιών που μου δίνουν αθλητικό προβάδισμα μιας και ο άλλος αθλητής που δεν λαμβάνει αυτές τις ουσίες μειονεκτεί αγωνιστικά</a:t>
            </a:r>
          </a:p>
          <a:p>
            <a:pPr marL="0" indent="0">
              <a:buNone/>
            </a:pPr>
            <a:endParaRPr lang="en-US" dirty="0"/>
          </a:p>
        </p:txBody>
      </p:sp>
      <p:pic>
        <p:nvPicPr>
          <p:cNvPr id="3" name="Εικόνα 2">
            <a:extLst>
              <a:ext uri="{FF2B5EF4-FFF2-40B4-BE49-F238E27FC236}">
                <a16:creationId xmlns:a16="http://schemas.microsoft.com/office/drawing/2014/main" id="{C176B4DC-DA90-435D-B66F-77FCF9448E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505450"/>
            <a:ext cx="2428875" cy="1352550"/>
          </a:xfrm>
          <a:prstGeom prst="rect">
            <a:avLst/>
          </a:prstGeom>
        </p:spPr>
      </p:pic>
    </p:spTree>
    <p:extLst>
      <p:ext uri="{BB962C8B-B14F-4D97-AF65-F5344CB8AC3E}">
        <p14:creationId xmlns:p14="http://schemas.microsoft.com/office/powerpoint/2010/main" val="19888019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5E35C72-D4FA-47EC-82C2-847783C0F74A}"/>
              </a:ext>
            </a:extLst>
          </p:cNvPr>
          <p:cNvSpPr>
            <a:spLocks noGrp="1"/>
          </p:cNvSpPr>
          <p:nvPr>
            <p:ph type="title"/>
          </p:nvPr>
        </p:nvSpPr>
        <p:spPr>
          <a:xfrm>
            <a:off x="820132" y="87549"/>
            <a:ext cx="10533668" cy="1156789"/>
          </a:xfrm>
        </p:spPr>
        <p:txBody>
          <a:bodyPr>
            <a:normAutofit fontScale="90000"/>
          </a:bodyPr>
          <a:lstStyle/>
          <a:p>
            <a:r>
              <a:rPr lang="en-US" dirty="0">
                <a:solidFill>
                  <a:schemeClr val="bg1"/>
                </a:solidFill>
              </a:rPr>
              <a:t/>
            </a:r>
            <a:br>
              <a:rPr lang="en-US" dirty="0">
                <a:solidFill>
                  <a:schemeClr val="bg1"/>
                </a:solidFill>
              </a:rPr>
            </a:br>
            <a:r>
              <a:rPr lang="en-US" dirty="0">
                <a:solidFill>
                  <a:schemeClr val="bg1"/>
                </a:solidFill>
              </a:rPr>
              <a:t/>
            </a:r>
            <a:br>
              <a:rPr lang="en-US" dirty="0">
                <a:solidFill>
                  <a:schemeClr val="bg1"/>
                </a:solidFill>
              </a:rPr>
            </a:br>
            <a:r>
              <a:rPr lang="en-US" dirty="0">
                <a:solidFill>
                  <a:schemeClr val="bg1"/>
                </a:solidFill>
              </a:rPr>
              <a:t/>
            </a:r>
            <a:br>
              <a:rPr lang="en-US" dirty="0">
                <a:solidFill>
                  <a:schemeClr val="bg1"/>
                </a:solidFill>
              </a:rPr>
            </a:br>
            <a:r>
              <a:rPr lang="el-GR" dirty="0">
                <a:solidFill>
                  <a:schemeClr val="bg1"/>
                </a:solidFill>
              </a:rPr>
              <a:t>Το ντόπινγκ ως μορφή ‘’απάτης’’</a:t>
            </a:r>
            <a:br>
              <a:rPr lang="el-GR" dirty="0">
                <a:solidFill>
                  <a:schemeClr val="bg1"/>
                </a:solidFill>
              </a:rPr>
            </a:br>
            <a:r>
              <a:rPr lang="el-GR" dirty="0">
                <a:solidFill>
                  <a:schemeClr val="bg1"/>
                </a:solidFill>
              </a:rPr>
              <a:t/>
            </a:r>
            <a:br>
              <a:rPr lang="el-GR" dirty="0">
                <a:solidFill>
                  <a:schemeClr val="bg1"/>
                </a:solidFill>
              </a:rPr>
            </a:br>
            <a:r>
              <a:rPr lang="el-GR" dirty="0">
                <a:solidFill>
                  <a:schemeClr val="bg1"/>
                </a:solidFill>
              </a:rPr>
              <a:t/>
            </a:r>
            <a:br>
              <a:rPr lang="el-GR" dirty="0">
                <a:solidFill>
                  <a:schemeClr val="bg1"/>
                </a:solidFill>
              </a:rPr>
            </a:br>
            <a:r>
              <a:rPr lang="el-GR" dirty="0">
                <a:solidFill>
                  <a:schemeClr val="bg1"/>
                </a:solidFill>
              </a:rPr>
              <a:t/>
            </a:r>
            <a:br>
              <a:rPr lang="el-GR" dirty="0">
                <a:solidFill>
                  <a:schemeClr val="bg1"/>
                </a:solidFill>
              </a:rPr>
            </a:br>
            <a:endParaRPr lang="el-GR" dirty="0">
              <a:solidFill>
                <a:schemeClr val="bg1"/>
              </a:solidFill>
            </a:endParaRPr>
          </a:p>
        </p:txBody>
      </p:sp>
      <p:sp>
        <p:nvSpPr>
          <p:cNvPr id="4" name="Θέση περιεχομένου 3">
            <a:extLst>
              <a:ext uri="{FF2B5EF4-FFF2-40B4-BE49-F238E27FC236}">
                <a16:creationId xmlns:a16="http://schemas.microsoft.com/office/drawing/2014/main" id="{A0415895-84AC-45DE-9A65-938E5525291C}"/>
              </a:ext>
            </a:extLst>
          </p:cNvPr>
          <p:cNvSpPr>
            <a:spLocks noGrp="1"/>
          </p:cNvSpPr>
          <p:nvPr>
            <p:ph idx="1"/>
          </p:nvPr>
        </p:nvSpPr>
        <p:spPr>
          <a:xfrm>
            <a:off x="914401" y="1338607"/>
            <a:ext cx="10439400" cy="4270341"/>
          </a:xfrm>
        </p:spPr>
        <p:txBody>
          <a:bodyPr>
            <a:normAutofit lnSpcReduction="10000"/>
          </a:bodyPr>
          <a:lstStyle/>
          <a:p>
            <a:pPr marL="0" indent="0">
              <a:buNone/>
            </a:pPr>
            <a:r>
              <a:rPr lang="el-GR" dirty="0"/>
              <a:t>Αντιλαμβανόμαστε πλέον πώς το ντόπινγκ είναι ενάντια στις προσωπικές μας αξίες, στις αξίες του αθλητισμού, αλλά και το ήθος του  αγώνα.</a:t>
            </a:r>
          </a:p>
          <a:p>
            <a:pPr marL="0" indent="0">
              <a:buNone/>
            </a:pPr>
            <a:r>
              <a:rPr lang="el-GR" dirty="0"/>
              <a:t>Τώρα που οριοθετήσαμε γιατί είναι ενάντια στις ηθικές μας αξίες αλλά και στις αξίες του αθλητισμού, στις επόμενες διαφάνειες θα μιλήσουμε για τις συνέπειες που έχει η παράβαση του κώδικα </a:t>
            </a:r>
            <a:r>
              <a:rPr lang="el-GR" dirty="0" err="1"/>
              <a:t>Αντι</a:t>
            </a:r>
            <a:r>
              <a:rPr lang="el-GR" dirty="0"/>
              <a:t> Ντόπινγκ στην κοινωνική ζωή του ατόμου.</a:t>
            </a:r>
            <a:endParaRPr lang="en-US" dirty="0"/>
          </a:p>
          <a:p>
            <a:pPr marL="0" indent="0">
              <a:buNone/>
            </a:pPr>
            <a:r>
              <a:rPr lang="el-GR" dirty="0"/>
              <a:t>’’Ηθικός άνθρωπος είναι εκείνος που πιστεύει στη δικαιοσύνη, στο σεβασμό των κανόνων, στη συνεργασία και τον τίμιο αγώνα και που διατηρεί την ηθική του ακεραιότητα μέσω των λόγων και των πράξεων του.’’</a:t>
            </a:r>
          </a:p>
          <a:p>
            <a:pPr marL="0" indent="0">
              <a:buNone/>
            </a:pPr>
            <a:endParaRPr lang="el-GR" dirty="0"/>
          </a:p>
          <a:p>
            <a:pPr marL="0" indent="0">
              <a:buNone/>
            </a:pPr>
            <a:endParaRPr lang="en-US" dirty="0"/>
          </a:p>
        </p:txBody>
      </p:sp>
      <p:pic>
        <p:nvPicPr>
          <p:cNvPr id="3" name="Εικόνα 2">
            <a:extLst>
              <a:ext uri="{FF2B5EF4-FFF2-40B4-BE49-F238E27FC236}">
                <a16:creationId xmlns:a16="http://schemas.microsoft.com/office/drawing/2014/main" id="{C176B4DC-DA90-435D-B66F-77FCF9448E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505450"/>
            <a:ext cx="2428875" cy="1352550"/>
          </a:xfrm>
          <a:prstGeom prst="rect">
            <a:avLst/>
          </a:prstGeom>
        </p:spPr>
      </p:pic>
    </p:spTree>
    <p:extLst>
      <p:ext uri="{BB962C8B-B14F-4D97-AF65-F5344CB8AC3E}">
        <p14:creationId xmlns:p14="http://schemas.microsoft.com/office/powerpoint/2010/main" val="12941397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5E35C72-D4FA-47EC-82C2-847783C0F74A}"/>
              </a:ext>
            </a:extLst>
          </p:cNvPr>
          <p:cNvSpPr>
            <a:spLocks noGrp="1"/>
          </p:cNvSpPr>
          <p:nvPr>
            <p:ph type="title"/>
          </p:nvPr>
        </p:nvSpPr>
        <p:spPr>
          <a:xfrm>
            <a:off x="820132" y="87549"/>
            <a:ext cx="10533668" cy="1156789"/>
          </a:xfrm>
        </p:spPr>
        <p:txBody>
          <a:bodyPr>
            <a:normAutofit fontScale="90000"/>
          </a:bodyPr>
          <a:lstStyle/>
          <a:p>
            <a:r>
              <a:rPr lang="en-US" dirty="0">
                <a:solidFill>
                  <a:schemeClr val="bg1"/>
                </a:solidFill>
              </a:rPr>
              <a:t/>
            </a:r>
            <a:br>
              <a:rPr lang="en-US" dirty="0">
                <a:solidFill>
                  <a:schemeClr val="bg1"/>
                </a:solidFill>
              </a:rPr>
            </a:br>
            <a:r>
              <a:rPr lang="en-US" dirty="0">
                <a:solidFill>
                  <a:schemeClr val="bg1"/>
                </a:solidFill>
              </a:rPr>
              <a:t/>
            </a:r>
            <a:br>
              <a:rPr lang="en-US" dirty="0">
                <a:solidFill>
                  <a:schemeClr val="bg1"/>
                </a:solidFill>
              </a:rPr>
            </a:br>
            <a:r>
              <a:rPr lang="en-US" dirty="0">
                <a:solidFill>
                  <a:schemeClr val="bg1"/>
                </a:solidFill>
              </a:rPr>
              <a:t/>
            </a:r>
            <a:br>
              <a:rPr lang="en-US" dirty="0">
                <a:solidFill>
                  <a:schemeClr val="bg1"/>
                </a:solidFill>
              </a:rPr>
            </a:br>
            <a:r>
              <a:rPr lang="el-GR" dirty="0">
                <a:solidFill>
                  <a:schemeClr val="bg1"/>
                </a:solidFill>
              </a:rPr>
              <a:t>Ηθική και φαινόμενα Ντόπινγκ συμπεράσματα</a:t>
            </a:r>
            <a:br>
              <a:rPr lang="el-GR" dirty="0">
                <a:solidFill>
                  <a:schemeClr val="bg1"/>
                </a:solidFill>
              </a:rPr>
            </a:br>
            <a:r>
              <a:rPr lang="el-GR" dirty="0">
                <a:solidFill>
                  <a:schemeClr val="bg1"/>
                </a:solidFill>
              </a:rPr>
              <a:t/>
            </a:r>
            <a:br>
              <a:rPr lang="el-GR" dirty="0">
                <a:solidFill>
                  <a:schemeClr val="bg1"/>
                </a:solidFill>
              </a:rPr>
            </a:br>
            <a:r>
              <a:rPr lang="el-GR" dirty="0">
                <a:solidFill>
                  <a:schemeClr val="bg1"/>
                </a:solidFill>
              </a:rPr>
              <a:t/>
            </a:r>
            <a:br>
              <a:rPr lang="el-GR" dirty="0">
                <a:solidFill>
                  <a:schemeClr val="bg1"/>
                </a:solidFill>
              </a:rPr>
            </a:br>
            <a:r>
              <a:rPr lang="el-GR" dirty="0">
                <a:solidFill>
                  <a:schemeClr val="bg1"/>
                </a:solidFill>
              </a:rPr>
              <a:t/>
            </a:r>
            <a:br>
              <a:rPr lang="el-GR" dirty="0">
                <a:solidFill>
                  <a:schemeClr val="bg1"/>
                </a:solidFill>
              </a:rPr>
            </a:br>
            <a:endParaRPr lang="el-GR" dirty="0">
              <a:solidFill>
                <a:schemeClr val="bg1"/>
              </a:solidFill>
            </a:endParaRPr>
          </a:p>
        </p:txBody>
      </p:sp>
      <p:sp>
        <p:nvSpPr>
          <p:cNvPr id="4" name="Θέση περιεχομένου 3">
            <a:extLst>
              <a:ext uri="{FF2B5EF4-FFF2-40B4-BE49-F238E27FC236}">
                <a16:creationId xmlns:a16="http://schemas.microsoft.com/office/drawing/2014/main" id="{A0415895-84AC-45DE-9A65-938E5525291C}"/>
              </a:ext>
            </a:extLst>
          </p:cNvPr>
          <p:cNvSpPr>
            <a:spLocks noGrp="1"/>
          </p:cNvSpPr>
          <p:nvPr>
            <p:ph idx="1"/>
          </p:nvPr>
        </p:nvSpPr>
        <p:spPr>
          <a:xfrm>
            <a:off x="707010" y="1008668"/>
            <a:ext cx="10646791" cy="5849331"/>
          </a:xfrm>
        </p:spPr>
        <p:txBody>
          <a:bodyPr>
            <a:normAutofit fontScale="92500" lnSpcReduction="10000"/>
          </a:bodyPr>
          <a:lstStyle/>
          <a:p>
            <a:pPr>
              <a:buFont typeface="Wingdings" panose="05000000000000000000" pitchFamily="2" charset="2"/>
              <a:buChar char="ü"/>
            </a:pPr>
            <a:r>
              <a:rPr lang="el-GR" dirty="0"/>
              <a:t>Η παρουσία ελέγχων ντόπινγκ και η αντιμετώπιση του φαινομένου </a:t>
            </a:r>
          </a:p>
          <a:p>
            <a:pPr marL="0" indent="0">
              <a:buNone/>
            </a:pPr>
            <a:r>
              <a:rPr lang="el-GR" dirty="0"/>
              <a:t>είναι ύψιστης σημασίας για την προαγωγή του πνεύματος του </a:t>
            </a:r>
          </a:p>
          <a:p>
            <a:pPr marL="0" indent="0">
              <a:buNone/>
            </a:pPr>
            <a:r>
              <a:rPr lang="el-GR" dirty="0"/>
              <a:t>αθλητισμού</a:t>
            </a:r>
          </a:p>
          <a:p>
            <a:pPr>
              <a:buFont typeface="Wingdings" panose="05000000000000000000" pitchFamily="2" charset="2"/>
              <a:buChar char="ü"/>
            </a:pPr>
            <a:r>
              <a:rPr lang="el-GR" dirty="0"/>
              <a:t> Η θέσπιση των κανόνων που οριοθετούν τον αθλητικό αγώνα είναι η αιτία διαφοροποίησής του από την προπόνηση, την αθλητική προετοιμασία  και την όποια μορφή άσκησης.</a:t>
            </a:r>
          </a:p>
          <a:p>
            <a:pPr>
              <a:buFont typeface="Wingdings" panose="05000000000000000000" pitchFamily="2" charset="2"/>
              <a:buChar char="ü"/>
            </a:pPr>
            <a:r>
              <a:rPr lang="el-GR" dirty="0"/>
              <a:t>Ο τρόπος που έφτασε κάποιος στη νίκη έχει περισσότερη σημασία από την ίδια τη νίκη</a:t>
            </a:r>
          </a:p>
          <a:p>
            <a:pPr>
              <a:buFont typeface="Wingdings" panose="05000000000000000000" pitchFamily="2" charset="2"/>
              <a:buChar char="ü"/>
            </a:pPr>
            <a:r>
              <a:rPr lang="el-GR" dirty="0"/>
              <a:t>Η ηθική ακεραιότητα των αθλητών αναπτύσσεται και καλλιεργείται </a:t>
            </a:r>
          </a:p>
          <a:p>
            <a:pPr marL="0" indent="0">
              <a:buNone/>
            </a:pPr>
            <a:r>
              <a:rPr lang="el-GR" dirty="0"/>
              <a:t>μέσω της επαναλαμβανόμενης συμπεριφοράς τους απέναντι σε </a:t>
            </a:r>
          </a:p>
          <a:p>
            <a:pPr marL="0" indent="0">
              <a:buNone/>
            </a:pPr>
            <a:r>
              <a:rPr lang="el-GR" dirty="0"/>
              <a:t>φαινόμενα ντόπινγκ</a:t>
            </a:r>
          </a:p>
          <a:p>
            <a:pPr>
              <a:buFont typeface="Wingdings" panose="05000000000000000000" pitchFamily="2" charset="2"/>
              <a:buChar char="ü"/>
            </a:pPr>
            <a:endParaRPr lang="el-GR" dirty="0"/>
          </a:p>
          <a:p>
            <a:pPr marL="0" indent="0">
              <a:buNone/>
            </a:pPr>
            <a:endParaRPr lang="el-GR" dirty="0"/>
          </a:p>
          <a:p>
            <a:pPr marL="0" indent="0">
              <a:buNone/>
            </a:pPr>
            <a:r>
              <a:rPr lang="el-GR" dirty="0"/>
              <a:t> </a:t>
            </a:r>
          </a:p>
          <a:p>
            <a:pPr marL="0" indent="0">
              <a:buNone/>
            </a:pPr>
            <a:endParaRPr lang="en-US" dirty="0"/>
          </a:p>
        </p:txBody>
      </p:sp>
      <p:pic>
        <p:nvPicPr>
          <p:cNvPr id="3" name="Εικόνα 2">
            <a:extLst>
              <a:ext uri="{FF2B5EF4-FFF2-40B4-BE49-F238E27FC236}">
                <a16:creationId xmlns:a16="http://schemas.microsoft.com/office/drawing/2014/main" id="{C176B4DC-DA90-435D-B66F-77FCF9448E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505450"/>
            <a:ext cx="2428875" cy="1352550"/>
          </a:xfrm>
          <a:prstGeom prst="rect">
            <a:avLst/>
          </a:prstGeom>
        </p:spPr>
      </p:pic>
    </p:spTree>
    <p:extLst>
      <p:ext uri="{BB962C8B-B14F-4D97-AF65-F5344CB8AC3E}">
        <p14:creationId xmlns:p14="http://schemas.microsoft.com/office/powerpoint/2010/main" val="3701625003"/>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728</TotalTime>
  <Words>1213</Words>
  <Application>Microsoft Office PowerPoint</Application>
  <PresentationFormat>Ευρεία οθόνη</PresentationFormat>
  <Paragraphs>111</Paragraphs>
  <Slides>20</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20</vt:i4>
      </vt:variant>
    </vt:vector>
  </HeadingPairs>
  <TitlesOfParts>
    <vt:vector size="25" baseType="lpstr">
      <vt:lpstr>Arial</vt:lpstr>
      <vt:lpstr>Calibri</vt:lpstr>
      <vt:lpstr>Calibri Light</vt:lpstr>
      <vt:lpstr>Wingdings</vt:lpstr>
      <vt:lpstr>Θέμα του Office</vt:lpstr>
      <vt:lpstr>    </vt:lpstr>
      <vt:lpstr>   Τι είναι το ήθος του αγώνα  </vt:lpstr>
      <vt:lpstr>   Πώς μπορεί κάποιος να αντιληφθεί και να ακολουθήσει το ήθος του αγώνα  </vt:lpstr>
      <vt:lpstr>   Βασικές Αξίες του ανθρώπου για την ανάπτυξη προσωπικής ηθικής  </vt:lpstr>
      <vt:lpstr>   Αξίες του αθλητισμού  </vt:lpstr>
      <vt:lpstr>   Παραδείγματα Ευ Αγωνίζεστε  </vt:lpstr>
      <vt:lpstr>   Συμπεριφορές ενάντια στις Αξίες του Αθλητισμού  </vt:lpstr>
      <vt:lpstr>   Το ντόπινγκ ως μορφή ‘’απάτης’’    </vt:lpstr>
      <vt:lpstr>   Ηθική και φαινόμενα Ντόπινγκ συμπεράσματα    </vt:lpstr>
      <vt:lpstr>   Τι πράττουμε εμείς    </vt:lpstr>
      <vt:lpstr>   Συνεχίζουμε ….    </vt:lpstr>
      <vt:lpstr>   ΣΥΝΕΠΕΙΕΣ ΤΗΣ ΧΡΗΣΗΣ ΑΠΑΓΟΡΕΥΜΕΝΩΝ ΟΥΣΙΩΝ ΚΑΙ ΜΕΘΟΔΩΝ ΣΕ ΚΟΙΝΩΝΙΚΟ ΕΠΙΠΕΔΟ     </vt:lpstr>
      <vt:lpstr>   Συνέπειες της χρήσης απαγορευμένων ουσιών και μεθόδων σε κοινωνικό    </vt:lpstr>
      <vt:lpstr>   Οικονομικές Επιπτώσεις    </vt:lpstr>
      <vt:lpstr>   Οικονομικές Επιπτώσεις    </vt:lpstr>
      <vt:lpstr>   Επαγγελματικό Επίπεδο    </vt:lpstr>
      <vt:lpstr>   Κοινωνικές Σχέσεις    </vt:lpstr>
      <vt:lpstr>   Συναισθηματικές Επιπτώσεις    </vt:lpstr>
      <vt:lpstr>Μιλήστε ανοιχτά για το ντόπινγκ….</vt:lpstr>
      <vt:lpstr>   Σας ευχαριστώ πολύ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ΠΑΡΑΓΟΝΤΕΣ ΚΙΝΔΥΝΟΥ ΓΙΑ ΝΤΟΠΙΝΓΚ   για γονείς…</dc:title>
  <dc:creator>EDUCATION EOKAN</dc:creator>
  <cp:lastModifiedBy>user</cp:lastModifiedBy>
  <cp:revision>37</cp:revision>
  <dcterms:created xsi:type="dcterms:W3CDTF">2021-08-29T13:33:29Z</dcterms:created>
  <dcterms:modified xsi:type="dcterms:W3CDTF">2022-01-03T13:24:35Z</dcterms:modified>
</cp:coreProperties>
</file>