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4" r:id="rId3"/>
    <p:sldId id="374" r:id="rId4"/>
    <p:sldId id="373" r:id="rId5"/>
    <p:sldId id="370" r:id="rId6"/>
    <p:sldId id="369" r:id="rId7"/>
    <p:sldId id="368" r:id="rId8"/>
    <p:sldId id="367" r:id="rId9"/>
    <p:sldId id="366" r:id="rId10"/>
    <p:sldId id="372" r:id="rId11"/>
    <p:sldId id="371" r:id="rId12"/>
    <p:sldId id="346" r:id="rId1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44039-7B73-42B4-A054-CA03D0694BB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l-GR"/>
          </a:p>
        </p:txBody>
      </p:sp>
      <p:sp>
        <p:nvSpPr>
          <p:cNvPr id="3" name="Subtitle 2">
            <a:extLst>
              <a:ext uri="{FF2B5EF4-FFF2-40B4-BE49-F238E27FC236}">
                <a16:creationId xmlns:a16="http://schemas.microsoft.com/office/drawing/2014/main" id="{C46C019B-C7A2-4192-803F-56EEE42347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l-GR"/>
          </a:p>
        </p:txBody>
      </p:sp>
      <p:sp>
        <p:nvSpPr>
          <p:cNvPr id="4" name="Date Placeholder 3">
            <a:extLst>
              <a:ext uri="{FF2B5EF4-FFF2-40B4-BE49-F238E27FC236}">
                <a16:creationId xmlns:a16="http://schemas.microsoft.com/office/drawing/2014/main" id="{341C2140-C29B-4B3F-A74E-20979459CC40}"/>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5" name="Footer Placeholder 4">
            <a:extLst>
              <a:ext uri="{FF2B5EF4-FFF2-40B4-BE49-F238E27FC236}">
                <a16:creationId xmlns:a16="http://schemas.microsoft.com/office/drawing/2014/main" id="{DE713017-7F96-4A4C-A0D4-51FCD2A96070}"/>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1721C551-A72C-4AFF-BE72-10E8108DD485}"/>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3878425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C5DED-8CF3-4900-8E90-FE0DB082C0CA}"/>
              </a:ext>
            </a:extLst>
          </p:cNvPr>
          <p:cNvSpPr>
            <a:spLocks noGrp="1"/>
          </p:cNvSpPr>
          <p:nvPr>
            <p:ph type="title"/>
          </p:nvPr>
        </p:nvSpPr>
        <p:spPr/>
        <p:txBody>
          <a:bodyPr/>
          <a:lstStyle/>
          <a:p>
            <a:r>
              <a:rPr lang="en-US"/>
              <a:t>Click to edit Master title style</a:t>
            </a:r>
            <a:endParaRPr lang="el-GR"/>
          </a:p>
        </p:txBody>
      </p:sp>
      <p:sp>
        <p:nvSpPr>
          <p:cNvPr id="3" name="Vertical Text Placeholder 2">
            <a:extLst>
              <a:ext uri="{FF2B5EF4-FFF2-40B4-BE49-F238E27FC236}">
                <a16:creationId xmlns:a16="http://schemas.microsoft.com/office/drawing/2014/main" id="{9C7C4B29-C2B0-4EC2-B5DB-59025C4C66C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8C22EF56-AF17-4DCD-B42A-6ABBB29D5222}"/>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5" name="Footer Placeholder 4">
            <a:extLst>
              <a:ext uri="{FF2B5EF4-FFF2-40B4-BE49-F238E27FC236}">
                <a16:creationId xmlns:a16="http://schemas.microsoft.com/office/drawing/2014/main" id="{069BDBA0-9E72-48D3-B02E-51130E05F884}"/>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B2C17D48-A0FB-4073-81DD-2E17C5C0D3E5}"/>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2855423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55E4B51-28F4-40F7-9C43-00EFCF2490C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l-GR"/>
          </a:p>
        </p:txBody>
      </p:sp>
      <p:sp>
        <p:nvSpPr>
          <p:cNvPr id="3" name="Vertical Text Placeholder 2">
            <a:extLst>
              <a:ext uri="{FF2B5EF4-FFF2-40B4-BE49-F238E27FC236}">
                <a16:creationId xmlns:a16="http://schemas.microsoft.com/office/drawing/2014/main" id="{084BD14D-DDA2-4CDF-9004-80D38D3AFCA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FFCFF581-1A5B-484F-B1A0-057C11183079}"/>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5" name="Footer Placeholder 4">
            <a:extLst>
              <a:ext uri="{FF2B5EF4-FFF2-40B4-BE49-F238E27FC236}">
                <a16:creationId xmlns:a16="http://schemas.microsoft.com/office/drawing/2014/main" id="{6160A3E8-2275-4A21-8E51-08F5EC0131A3}"/>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C2234F67-E0EF-4475-8170-5967804CA8B7}"/>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3770854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7F2A8-E1A5-4AE6-905D-BFDBB340046F}"/>
              </a:ext>
            </a:extLst>
          </p:cNvPr>
          <p:cNvSpPr>
            <a:spLocks noGrp="1"/>
          </p:cNvSpPr>
          <p:nvPr>
            <p:ph type="title"/>
          </p:nvPr>
        </p:nvSpPr>
        <p:spPr/>
        <p:txBody>
          <a:bodyPr/>
          <a:lstStyle/>
          <a:p>
            <a:r>
              <a:rPr lang="en-US"/>
              <a:t>Click to edit Master title style</a:t>
            </a:r>
            <a:endParaRPr lang="el-GR"/>
          </a:p>
        </p:txBody>
      </p:sp>
      <p:sp>
        <p:nvSpPr>
          <p:cNvPr id="3" name="Content Placeholder 2">
            <a:extLst>
              <a:ext uri="{FF2B5EF4-FFF2-40B4-BE49-F238E27FC236}">
                <a16:creationId xmlns:a16="http://schemas.microsoft.com/office/drawing/2014/main" id="{D7246EC9-4BD9-4584-89A1-5AD1212A54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6672B975-7DA6-42D9-B994-59BA398871BA}"/>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5" name="Footer Placeholder 4">
            <a:extLst>
              <a:ext uri="{FF2B5EF4-FFF2-40B4-BE49-F238E27FC236}">
                <a16:creationId xmlns:a16="http://schemas.microsoft.com/office/drawing/2014/main" id="{1535B5D4-B836-43C3-81B8-BB5C834F8AF7}"/>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E853B618-2D1E-42BC-A09A-9FAD4E039225}"/>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1186940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A3E11-2534-4BFB-92A2-CCFE39BD75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l-GR"/>
          </a:p>
        </p:txBody>
      </p:sp>
      <p:sp>
        <p:nvSpPr>
          <p:cNvPr id="3" name="Text Placeholder 2">
            <a:extLst>
              <a:ext uri="{FF2B5EF4-FFF2-40B4-BE49-F238E27FC236}">
                <a16:creationId xmlns:a16="http://schemas.microsoft.com/office/drawing/2014/main" id="{012D478B-36A4-4275-82D6-F69710ADEC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FDBA2A3-41D9-4F15-8A6C-4AC924A50A2F}"/>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5" name="Footer Placeholder 4">
            <a:extLst>
              <a:ext uri="{FF2B5EF4-FFF2-40B4-BE49-F238E27FC236}">
                <a16:creationId xmlns:a16="http://schemas.microsoft.com/office/drawing/2014/main" id="{9AE65F08-2C52-4F97-8EF9-4C1C2D3C15C5}"/>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1D346F6D-CC22-4671-98B4-D49F66E3398A}"/>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3191850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9CBA5-1D1A-4EE9-8884-BB5CAE0036BE}"/>
              </a:ext>
            </a:extLst>
          </p:cNvPr>
          <p:cNvSpPr>
            <a:spLocks noGrp="1"/>
          </p:cNvSpPr>
          <p:nvPr>
            <p:ph type="title"/>
          </p:nvPr>
        </p:nvSpPr>
        <p:spPr/>
        <p:txBody>
          <a:bodyPr/>
          <a:lstStyle/>
          <a:p>
            <a:r>
              <a:rPr lang="en-US"/>
              <a:t>Click to edit Master title style</a:t>
            </a:r>
            <a:endParaRPr lang="el-GR"/>
          </a:p>
        </p:txBody>
      </p:sp>
      <p:sp>
        <p:nvSpPr>
          <p:cNvPr id="3" name="Content Placeholder 2">
            <a:extLst>
              <a:ext uri="{FF2B5EF4-FFF2-40B4-BE49-F238E27FC236}">
                <a16:creationId xmlns:a16="http://schemas.microsoft.com/office/drawing/2014/main" id="{2EEC9E5C-DE3B-445E-99A5-93A3428B09F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a:extLst>
              <a:ext uri="{FF2B5EF4-FFF2-40B4-BE49-F238E27FC236}">
                <a16:creationId xmlns:a16="http://schemas.microsoft.com/office/drawing/2014/main" id="{8BAE700D-10B0-4741-A7F3-A29913B5284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a:extLst>
              <a:ext uri="{FF2B5EF4-FFF2-40B4-BE49-F238E27FC236}">
                <a16:creationId xmlns:a16="http://schemas.microsoft.com/office/drawing/2014/main" id="{4D99A6B2-845E-4D58-BD22-3D8226D8B2C5}"/>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6" name="Footer Placeholder 5">
            <a:extLst>
              <a:ext uri="{FF2B5EF4-FFF2-40B4-BE49-F238E27FC236}">
                <a16:creationId xmlns:a16="http://schemas.microsoft.com/office/drawing/2014/main" id="{3DC180E2-2667-4B62-BE6A-5803E82279BB}"/>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A84B42A6-B079-4231-AADD-365688B5BAAF}"/>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842438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2932C-7E5C-4DB2-AAF7-18301EDE5C43}"/>
              </a:ext>
            </a:extLst>
          </p:cNvPr>
          <p:cNvSpPr>
            <a:spLocks noGrp="1"/>
          </p:cNvSpPr>
          <p:nvPr>
            <p:ph type="title"/>
          </p:nvPr>
        </p:nvSpPr>
        <p:spPr>
          <a:xfrm>
            <a:off x="839788" y="365125"/>
            <a:ext cx="10515600" cy="1325563"/>
          </a:xfrm>
        </p:spPr>
        <p:txBody>
          <a:bodyPr/>
          <a:lstStyle/>
          <a:p>
            <a:r>
              <a:rPr lang="en-US"/>
              <a:t>Click to edit Master title style</a:t>
            </a:r>
            <a:endParaRPr lang="el-GR"/>
          </a:p>
        </p:txBody>
      </p:sp>
      <p:sp>
        <p:nvSpPr>
          <p:cNvPr id="3" name="Text Placeholder 2">
            <a:extLst>
              <a:ext uri="{FF2B5EF4-FFF2-40B4-BE49-F238E27FC236}">
                <a16:creationId xmlns:a16="http://schemas.microsoft.com/office/drawing/2014/main" id="{90AA7A8E-E15D-4D98-BBDB-5813D3D547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C30E0E8-56EF-4917-85B3-ADF3CA86BC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a:extLst>
              <a:ext uri="{FF2B5EF4-FFF2-40B4-BE49-F238E27FC236}">
                <a16:creationId xmlns:a16="http://schemas.microsoft.com/office/drawing/2014/main" id="{93C460FF-89EA-4A44-BFFE-C2C17E837E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B2EA25-BF2C-4985-9AD7-DF90EF1C6B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a:extLst>
              <a:ext uri="{FF2B5EF4-FFF2-40B4-BE49-F238E27FC236}">
                <a16:creationId xmlns:a16="http://schemas.microsoft.com/office/drawing/2014/main" id="{B4E3D1B8-71B5-4DAC-AB30-9F047A20B6CF}"/>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8" name="Footer Placeholder 7">
            <a:extLst>
              <a:ext uri="{FF2B5EF4-FFF2-40B4-BE49-F238E27FC236}">
                <a16:creationId xmlns:a16="http://schemas.microsoft.com/office/drawing/2014/main" id="{D5C4BCA3-662A-4533-A870-CA81E9A3B0B5}"/>
              </a:ext>
            </a:extLst>
          </p:cNvPr>
          <p:cNvSpPr>
            <a:spLocks noGrp="1"/>
          </p:cNvSpPr>
          <p:nvPr>
            <p:ph type="ftr" sz="quarter" idx="11"/>
          </p:nvPr>
        </p:nvSpPr>
        <p:spPr/>
        <p:txBody>
          <a:bodyPr/>
          <a:lstStyle/>
          <a:p>
            <a:endParaRPr lang="el-GR"/>
          </a:p>
        </p:txBody>
      </p:sp>
      <p:sp>
        <p:nvSpPr>
          <p:cNvPr id="9" name="Slide Number Placeholder 8">
            <a:extLst>
              <a:ext uri="{FF2B5EF4-FFF2-40B4-BE49-F238E27FC236}">
                <a16:creationId xmlns:a16="http://schemas.microsoft.com/office/drawing/2014/main" id="{A820DA2C-76DA-45E4-9169-E54DF27E998F}"/>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322468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FB0E0-74F7-4935-B877-ADFCC3113E41}"/>
              </a:ext>
            </a:extLst>
          </p:cNvPr>
          <p:cNvSpPr>
            <a:spLocks noGrp="1"/>
          </p:cNvSpPr>
          <p:nvPr>
            <p:ph type="title"/>
          </p:nvPr>
        </p:nvSpPr>
        <p:spPr/>
        <p:txBody>
          <a:bodyPr/>
          <a:lstStyle/>
          <a:p>
            <a:r>
              <a:rPr lang="en-US"/>
              <a:t>Click to edit Master title style</a:t>
            </a:r>
            <a:endParaRPr lang="el-GR"/>
          </a:p>
        </p:txBody>
      </p:sp>
      <p:sp>
        <p:nvSpPr>
          <p:cNvPr id="3" name="Date Placeholder 2">
            <a:extLst>
              <a:ext uri="{FF2B5EF4-FFF2-40B4-BE49-F238E27FC236}">
                <a16:creationId xmlns:a16="http://schemas.microsoft.com/office/drawing/2014/main" id="{EA5F219C-29EE-4A93-BDB4-5E2DC70FC9D4}"/>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4" name="Footer Placeholder 3">
            <a:extLst>
              <a:ext uri="{FF2B5EF4-FFF2-40B4-BE49-F238E27FC236}">
                <a16:creationId xmlns:a16="http://schemas.microsoft.com/office/drawing/2014/main" id="{075346AF-AF77-4768-9CFD-B4AB59A6F32D}"/>
              </a:ext>
            </a:extLst>
          </p:cNvPr>
          <p:cNvSpPr>
            <a:spLocks noGrp="1"/>
          </p:cNvSpPr>
          <p:nvPr>
            <p:ph type="ftr" sz="quarter" idx="11"/>
          </p:nvPr>
        </p:nvSpPr>
        <p:spPr/>
        <p:txBody>
          <a:bodyPr/>
          <a:lstStyle/>
          <a:p>
            <a:endParaRPr lang="el-GR"/>
          </a:p>
        </p:txBody>
      </p:sp>
      <p:sp>
        <p:nvSpPr>
          <p:cNvPr id="5" name="Slide Number Placeholder 4">
            <a:extLst>
              <a:ext uri="{FF2B5EF4-FFF2-40B4-BE49-F238E27FC236}">
                <a16:creationId xmlns:a16="http://schemas.microsoft.com/office/drawing/2014/main" id="{DBF12165-BE7A-46D7-B8A9-4200823401B6}"/>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1157117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C59B4A-64D1-470F-8641-8E290F94DC82}"/>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3" name="Footer Placeholder 2">
            <a:extLst>
              <a:ext uri="{FF2B5EF4-FFF2-40B4-BE49-F238E27FC236}">
                <a16:creationId xmlns:a16="http://schemas.microsoft.com/office/drawing/2014/main" id="{5B8A0674-1818-41D5-A811-1BAE382DA60A}"/>
              </a:ext>
            </a:extLst>
          </p:cNvPr>
          <p:cNvSpPr>
            <a:spLocks noGrp="1"/>
          </p:cNvSpPr>
          <p:nvPr>
            <p:ph type="ftr" sz="quarter" idx="11"/>
          </p:nvPr>
        </p:nvSpPr>
        <p:spPr/>
        <p:txBody>
          <a:bodyPr/>
          <a:lstStyle/>
          <a:p>
            <a:endParaRPr lang="el-GR"/>
          </a:p>
        </p:txBody>
      </p:sp>
      <p:sp>
        <p:nvSpPr>
          <p:cNvPr id="4" name="Slide Number Placeholder 3">
            <a:extLst>
              <a:ext uri="{FF2B5EF4-FFF2-40B4-BE49-F238E27FC236}">
                <a16:creationId xmlns:a16="http://schemas.microsoft.com/office/drawing/2014/main" id="{818CF2A5-77AE-46A1-AEF0-F5A48B01CFC6}"/>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3542153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30FA0-0F43-452D-8C24-371347811E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Content Placeholder 2">
            <a:extLst>
              <a:ext uri="{FF2B5EF4-FFF2-40B4-BE49-F238E27FC236}">
                <a16:creationId xmlns:a16="http://schemas.microsoft.com/office/drawing/2014/main" id="{B110832B-939B-406A-8CC6-9BE1588CC3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a:extLst>
              <a:ext uri="{FF2B5EF4-FFF2-40B4-BE49-F238E27FC236}">
                <a16:creationId xmlns:a16="http://schemas.microsoft.com/office/drawing/2014/main" id="{A1329DCA-9E31-492C-8D3C-4F0702051F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2C0B49-5129-407A-8580-36FFE69DE492}"/>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6" name="Footer Placeholder 5">
            <a:extLst>
              <a:ext uri="{FF2B5EF4-FFF2-40B4-BE49-F238E27FC236}">
                <a16:creationId xmlns:a16="http://schemas.microsoft.com/office/drawing/2014/main" id="{F97EF696-AEFD-4290-95D6-6A0365D55BA4}"/>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DBE84F43-00BC-4AB0-9F5A-3080F2E1166D}"/>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2437624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382F3-4164-4B87-9C99-677852988A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Picture Placeholder 2">
            <a:extLst>
              <a:ext uri="{FF2B5EF4-FFF2-40B4-BE49-F238E27FC236}">
                <a16:creationId xmlns:a16="http://schemas.microsoft.com/office/drawing/2014/main" id="{139EFA4C-2DAE-48CA-BF11-44BBA05454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a:extLst>
              <a:ext uri="{FF2B5EF4-FFF2-40B4-BE49-F238E27FC236}">
                <a16:creationId xmlns:a16="http://schemas.microsoft.com/office/drawing/2014/main" id="{929C64C6-D8C5-4A4A-B019-384BC22D0D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D7DB73-668F-4E50-B15E-8FBFEA656E50}"/>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6" name="Footer Placeholder 5">
            <a:extLst>
              <a:ext uri="{FF2B5EF4-FFF2-40B4-BE49-F238E27FC236}">
                <a16:creationId xmlns:a16="http://schemas.microsoft.com/office/drawing/2014/main" id="{D0461779-8427-483C-99B1-EEB0A8D2C019}"/>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C115DF1B-6A73-4951-9BB0-E8E50C8EAF0B}"/>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4037602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BA493D-328C-4CF1-83BD-EBA0A8C705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a:extLst>
              <a:ext uri="{FF2B5EF4-FFF2-40B4-BE49-F238E27FC236}">
                <a16:creationId xmlns:a16="http://schemas.microsoft.com/office/drawing/2014/main" id="{A8953413-73D1-48F8-ADE2-15B6E3308D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FEB13230-E829-48B8-8D4F-240974FD66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29905F-9FB1-408F-98E9-B1C6F6D83168}" type="datetimeFigureOut">
              <a:rPr lang="el-GR" smtClean="0"/>
              <a:t>28/4/2022</a:t>
            </a:fld>
            <a:endParaRPr lang="el-GR"/>
          </a:p>
        </p:txBody>
      </p:sp>
      <p:sp>
        <p:nvSpPr>
          <p:cNvPr id="5" name="Footer Placeholder 4">
            <a:extLst>
              <a:ext uri="{FF2B5EF4-FFF2-40B4-BE49-F238E27FC236}">
                <a16:creationId xmlns:a16="http://schemas.microsoft.com/office/drawing/2014/main" id="{DA5E9606-5752-41E1-A385-4EAA609609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a:extLst>
              <a:ext uri="{FF2B5EF4-FFF2-40B4-BE49-F238E27FC236}">
                <a16:creationId xmlns:a16="http://schemas.microsoft.com/office/drawing/2014/main" id="{D450E666-B943-46AC-A108-F117FC61B3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9B5C08-357D-4803-B1EC-1D8BD57B521A}" type="slidenum">
              <a:rPr lang="el-GR" smtClean="0"/>
              <a:t>‹#›</a:t>
            </a:fld>
            <a:endParaRPr lang="el-GR"/>
          </a:p>
        </p:txBody>
      </p:sp>
    </p:spTree>
    <p:extLst>
      <p:ext uri="{BB962C8B-B14F-4D97-AF65-F5344CB8AC3E}">
        <p14:creationId xmlns:p14="http://schemas.microsoft.com/office/powerpoint/2010/main" val="19945794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www.wada-ama.org/en/resources/world-anti-doping-program/guidelines-information-gathering-and-intelligence-sharing" TargetMode="External"/><Relationship Id="rId13" Type="http://schemas.openxmlformats.org/officeDocument/2006/relationships/hyperlink" Target="https://www.wada-ama.org/en/resources/laboratory-guidelines-conducting-and-reporting-subcontracted-analysis-and-further" TargetMode="External"/><Relationship Id="rId3" Type="http://schemas.openxmlformats.org/officeDocument/2006/relationships/hyperlink" Target="https://www.wada-ama.org/en/resources/guidelines-2021-international-standard-education-ise" TargetMode="External"/><Relationship Id="rId7" Type="http://schemas.openxmlformats.org/officeDocument/2006/relationships/hyperlink" Target="https://www.wada-ama.org/en/resources/world-anti-doping-program/2021-isti-guidelines-sample-collection" TargetMode="External"/><Relationship Id="rId12" Type="http://schemas.openxmlformats.org/officeDocument/2006/relationships/hyperlink" Target="https://www.wada-ama.org/en/resources/laboratory-guidelines-tue-enquiries-accredited-laboratories" TargetMode="Externa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https://www.wada-ama.org/en/resources/world-anti-doping-program/guidelines-2021-international-standard-protection-privacy-and-0" TargetMode="External"/><Relationship Id="rId11" Type="http://schemas.openxmlformats.org/officeDocument/2006/relationships/hyperlink" Target="https://www.wada-ama.org/en/resources/laboratory-guidelines-human-growth-hormone-hgh-biomarkers-test" TargetMode="External"/><Relationship Id="rId5" Type="http://schemas.openxmlformats.org/officeDocument/2006/relationships/hyperlink" Target="https://www.wada-ama.org/en/resources/world-anti-doping-program/guidelines-2021-international-standard-therapeutic-use" TargetMode="External"/><Relationship Id="rId10" Type="http://schemas.openxmlformats.org/officeDocument/2006/relationships/hyperlink" Target="https://www.wada-ama.org/en/resources/world-anti-doping-program/2021-isti-guidelines-sample-collection-personnel" TargetMode="External"/><Relationship Id="rId4" Type="http://schemas.openxmlformats.org/officeDocument/2006/relationships/hyperlink" Target="https://www.wada-ama.org/en/resources/world-anti-doping-program/guidelines-2021-international-standard-results-management-isrm" TargetMode="External"/><Relationship Id="rId9" Type="http://schemas.openxmlformats.org/officeDocument/2006/relationships/hyperlink" Target="https://www.wada-ama.org/en/resources/world-anti-doping-program/guidelines-implementing-effective-testing-program" TargetMode="External"/><Relationship Id="rId14" Type="http://schemas.openxmlformats.org/officeDocument/2006/relationships/hyperlink" Target="https://www.wada-ama.org/en/resources/laboratory-guidelines-gene-doping-detection-based-polymerase-chain-reaction-pcr"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PlaceHolder 1">
            <a:extLst>
              <a:ext uri="{FF2B5EF4-FFF2-40B4-BE49-F238E27FC236}">
                <a16:creationId xmlns:a16="http://schemas.microsoft.com/office/drawing/2014/main" id="{D57C783C-C8A8-458A-B4B8-DDB61C1758B4}"/>
              </a:ext>
            </a:extLst>
          </p:cNvPr>
          <p:cNvSpPr txBox="1">
            <a:spLocks/>
          </p:cNvSpPr>
          <p:nvPr/>
        </p:nvSpPr>
        <p:spPr>
          <a:xfrm>
            <a:off x="1746672" y="2550160"/>
            <a:ext cx="9154175" cy="878840"/>
          </a:xfrm>
          <a:prstGeom prst="rect">
            <a:avLst/>
          </a:prstGeom>
          <a:noFill/>
          <a:ln w="0">
            <a:noFill/>
          </a:ln>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l-GR" sz="4800" spc="-1">
                <a:solidFill>
                  <a:srgbClr val="FFFFFF"/>
                </a:solidFill>
                <a:latin typeface="Calibri Light"/>
              </a:rPr>
              <a:t>Πρότυπα και Κανόνες του WADA</a:t>
            </a:r>
            <a:endParaRPr lang="el-GR" sz="4800" spc="-1" dirty="0">
              <a:solidFill>
                <a:srgbClr val="000000"/>
              </a:solidFill>
              <a:latin typeface="Calibri"/>
            </a:endParaRPr>
          </a:p>
        </p:txBody>
      </p:sp>
      <p:sp>
        <p:nvSpPr>
          <p:cNvPr id="13" name="Subtitle 2">
            <a:extLst>
              <a:ext uri="{FF2B5EF4-FFF2-40B4-BE49-F238E27FC236}">
                <a16:creationId xmlns:a16="http://schemas.microsoft.com/office/drawing/2014/main" id="{27075BDF-6D75-4E1C-B359-771A20E62C0D}"/>
              </a:ext>
            </a:extLst>
          </p:cNvPr>
          <p:cNvSpPr>
            <a:spLocks noGrp="1"/>
          </p:cNvSpPr>
          <p:nvPr>
            <p:ph type="subTitle" idx="1"/>
          </p:nvPr>
        </p:nvSpPr>
        <p:spPr>
          <a:xfrm>
            <a:off x="1320785" y="4875589"/>
            <a:ext cx="4267216" cy="1458258"/>
          </a:xfrm>
        </p:spPr>
        <p:txBody>
          <a:bodyPr anchor="ctr">
            <a:normAutofit/>
          </a:bodyPr>
          <a:lstStyle/>
          <a:p>
            <a:pPr algn="l"/>
            <a:endParaRPr lang="en-US" dirty="0"/>
          </a:p>
        </p:txBody>
      </p:sp>
      <p:pic>
        <p:nvPicPr>
          <p:cNvPr id="2" name="Picture 1">
            <a:extLst>
              <a:ext uri="{FF2B5EF4-FFF2-40B4-BE49-F238E27FC236}">
                <a16:creationId xmlns:a16="http://schemas.microsoft.com/office/drawing/2014/main" id="{A65C4040-8A0A-4CB3-B84D-40FA0FDA5CFC}"/>
              </a:ext>
            </a:extLst>
          </p:cNvPr>
          <p:cNvPicPr>
            <a:picLocks noChangeAspect="1"/>
          </p:cNvPicPr>
          <p:nvPr/>
        </p:nvPicPr>
        <p:blipFill>
          <a:blip r:embed="rId2"/>
          <a:stretch>
            <a:fillRect/>
          </a:stretch>
        </p:blipFill>
        <p:spPr>
          <a:xfrm>
            <a:off x="7711439" y="4374127"/>
            <a:ext cx="4480557" cy="2340254"/>
          </a:xfrm>
          <a:prstGeom prst="rect">
            <a:avLst/>
          </a:prstGeom>
        </p:spPr>
      </p:pic>
    </p:spTree>
    <p:extLst>
      <p:ext uri="{BB962C8B-B14F-4D97-AF65-F5344CB8AC3E}">
        <p14:creationId xmlns:p14="http://schemas.microsoft.com/office/powerpoint/2010/main" val="1621133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TextBox 12">
            <a:extLst>
              <a:ext uri="{FF2B5EF4-FFF2-40B4-BE49-F238E27FC236}">
                <a16:creationId xmlns:a16="http://schemas.microsoft.com/office/drawing/2014/main" id="{38770E85-405D-45CC-9845-324A7101C987}"/>
              </a:ext>
            </a:extLst>
          </p:cNvPr>
          <p:cNvSpPr txBox="1"/>
          <p:nvPr/>
        </p:nvSpPr>
        <p:spPr>
          <a:xfrm>
            <a:off x="4302760" y="1489536"/>
            <a:ext cx="7523480" cy="4093428"/>
          </a:xfrm>
          <a:prstGeom prst="rect">
            <a:avLst/>
          </a:prstGeom>
          <a:noFill/>
        </p:spPr>
        <p:txBody>
          <a:bodyPr wrap="square">
            <a:spAutoFit/>
          </a:bodyPr>
          <a:lstStyle/>
          <a:p>
            <a:pPr algn="just"/>
            <a:r>
              <a:rPr lang="el-GR" sz="2000" b="0" i="0" dirty="0">
                <a:solidFill>
                  <a:srgbClr val="000000"/>
                </a:solidFill>
                <a:effectLst/>
              </a:rPr>
              <a:t>Οι Κατευθυντήριες </a:t>
            </a:r>
            <a:r>
              <a:rPr lang="el-GR" sz="2000" dirty="0">
                <a:solidFill>
                  <a:srgbClr val="000000"/>
                </a:solidFill>
              </a:rPr>
              <a:t>Ο</a:t>
            </a:r>
            <a:r>
              <a:rPr lang="el-GR" sz="2000" b="0" i="0" dirty="0">
                <a:solidFill>
                  <a:srgbClr val="000000"/>
                </a:solidFill>
                <a:effectLst/>
              </a:rPr>
              <a:t>δηγίες παρέχουν στους υπογράφοντες </a:t>
            </a:r>
            <a:r>
              <a:rPr lang="el-GR" sz="2000" b="0" i="0" dirty="0" err="1">
                <a:solidFill>
                  <a:srgbClr val="FF0000"/>
                </a:solidFill>
                <a:effectLst/>
              </a:rPr>
              <a:t>συνιστώμενες</a:t>
            </a:r>
            <a:r>
              <a:rPr lang="el-GR" sz="2000" b="0" i="0" dirty="0">
                <a:solidFill>
                  <a:srgbClr val="FF0000"/>
                </a:solidFill>
                <a:effectLst/>
              </a:rPr>
              <a:t> πρακτικές</a:t>
            </a:r>
            <a:r>
              <a:rPr lang="el-GR" sz="2000" b="0" i="0" dirty="0">
                <a:solidFill>
                  <a:srgbClr val="000000"/>
                </a:solidFill>
                <a:effectLst/>
              </a:rPr>
              <a:t> για διάφορες πτυχές του αντιντόπινγκ. Αυτές οι Κατευθυντήριες </a:t>
            </a:r>
            <a:r>
              <a:rPr lang="el-GR" sz="2000" dirty="0">
                <a:solidFill>
                  <a:srgbClr val="000000"/>
                </a:solidFill>
              </a:rPr>
              <a:t>Ο</a:t>
            </a:r>
            <a:r>
              <a:rPr lang="el-GR" sz="2000" b="0" i="0" dirty="0">
                <a:solidFill>
                  <a:srgbClr val="000000"/>
                </a:solidFill>
                <a:effectLst/>
              </a:rPr>
              <a:t>δηγίες δεν είναι υποχρεωτικές, αλλά προσφέρουν </a:t>
            </a:r>
            <a:r>
              <a:rPr lang="el-GR" sz="2000" b="0" i="0" dirty="0">
                <a:solidFill>
                  <a:srgbClr val="FF0000"/>
                </a:solidFill>
                <a:effectLst/>
              </a:rPr>
              <a:t>τεχνική καθοδήγηση </a:t>
            </a:r>
            <a:r>
              <a:rPr lang="el-GR" sz="2000" b="0" i="0" dirty="0">
                <a:solidFill>
                  <a:srgbClr val="000000"/>
                </a:solidFill>
                <a:effectLst/>
              </a:rPr>
              <a:t>στους ADO κατά την εφαρμογή των προγραμμάτων. Όπως και με τον Κώδικα και τα Διεθνή Πρότυπα, στο πλαίσιο του Παγκόσμιου Προγράμματος κατά του Ντόπινγκ, οι Κατευθυντήριες Οδηγίες υπόκεινται σε </a:t>
            </a:r>
            <a:r>
              <a:rPr lang="el-GR" sz="2000" b="0" i="0" dirty="0">
                <a:solidFill>
                  <a:srgbClr val="FF0000"/>
                </a:solidFill>
                <a:effectLst/>
              </a:rPr>
              <a:t>συνεχή επανεξέταση</a:t>
            </a:r>
            <a:r>
              <a:rPr lang="el-GR" sz="2000" b="0" i="0" dirty="0">
                <a:solidFill>
                  <a:srgbClr val="000000"/>
                </a:solidFill>
                <a:effectLst/>
              </a:rPr>
              <a:t> και επανεκτίμηση.</a:t>
            </a:r>
          </a:p>
          <a:p>
            <a:pPr algn="just"/>
            <a:endParaRPr lang="en-US" sz="2000" b="0" i="0" dirty="0">
              <a:solidFill>
                <a:srgbClr val="000000"/>
              </a:solidFill>
              <a:effectLst/>
            </a:endParaRPr>
          </a:p>
          <a:p>
            <a:pPr algn="just"/>
            <a:r>
              <a:rPr lang="el-GR" sz="2000" b="0" i="0" dirty="0">
                <a:solidFill>
                  <a:srgbClr val="000000"/>
                </a:solidFill>
                <a:effectLst/>
              </a:rPr>
              <a:t>Ο WADA ενθαρρύνει τα σχόλια/</a:t>
            </a:r>
            <a:r>
              <a:rPr lang="el-GR" sz="2000" b="0" i="0" dirty="0" err="1">
                <a:solidFill>
                  <a:srgbClr val="000000"/>
                </a:solidFill>
                <a:effectLst/>
              </a:rPr>
              <a:t>επανατροφοδότηση</a:t>
            </a:r>
            <a:r>
              <a:rPr lang="el-GR" sz="2000" b="0" i="0" dirty="0">
                <a:solidFill>
                  <a:srgbClr val="000000"/>
                </a:solidFill>
                <a:effectLst/>
              </a:rPr>
              <a:t> σχετικά με το περιεχόμενο των Οδηγιών και συνιστά στους ενδιαφερόμενους να συμβουλεύονται πάντα τον </a:t>
            </a:r>
            <a:r>
              <a:rPr lang="el-GR" sz="2000" b="0" i="0" dirty="0" err="1">
                <a:solidFill>
                  <a:srgbClr val="000000"/>
                </a:solidFill>
                <a:effectLst/>
              </a:rPr>
              <a:t>ιστότοπο</a:t>
            </a:r>
            <a:r>
              <a:rPr lang="el-GR" sz="2000" b="0" i="0" dirty="0">
                <a:solidFill>
                  <a:srgbClr val="000000"/>
                </a:solidFill>
                <a:effectLst/>
              </a:rPr>
              <a:t> του για την </a:t>
            </a:r>
            <a:r>
              <a:rPr lang="el-GR" sz="2000" b="0" i="0" dirty="0">
                <a:solidFill>
                  <a:srgbClr val="FF0000"/>
                </a:solidFill>
                <a:effectLst/>
              </a:rPr>
              <a:t>πιο πρόσφατη έκδοση</a:t>
            </a:r>
            <a:r>
              <a:rPr lang="el-GR" sz="2000" b="0" i="0" dirty="0">
                <a:solidFill>
                  <a:srgbClr val="000000"/>
                </a:solidFill>
                <a:effectLst/>
              </a:rPr>
              <a:t>.</a:t>
            </a:r>
            <a:endParaRPr lang="en-US" sz="2000" b="0" i="0" dirty="0">
              <a:solidFill>
                <a:srgbClr val="000000"/>
              </a:solidFill>
              <a:effectLst/>
            </a:endParaRPr>
          </a:p>
        </p:txBody>
      </p:sp>
      <p:sp>
        <p:nvSpPr>
          <p:cNvPr id="15" name="TextBox 14">
            <a:extLst>
              <a:ext uri="{FF2B5EF4-FFF2-40B4-BE49-F238E27FC236}">
                <a16:creationId xmlns:a16="http://schemas.microsoft.com/office/drawing/2014/main" id="{C87AF0A5-096C-47D6-AE21-9A4B437CBA33}"/>
              </a:ext>
            </a:extLst>
          </p:cNvPr>
          <p:cNvSpPr txBox="1"/>
          <p:nvPr/>
        </p:nvSpPr>
        <p:spPr>
          <a:xfrm>
            <a:off x="6243320" y="49723"/>
            <a:ext cx="3642360" cy="461665"/>
          </a:xfrm>
          <a:prstGeom prst="rect">
            <a:avLst/>
          </a:prstGeom>
          <a:noFill/>
        </p:spPr>
        <p:txBody>
          <a:bodyPr wrap="square">
            <a:spAutoFit/>
          </a:bodyPr>
          <a:lstStyle/>
          <a:p>
            <a:r>
              <a:rPr lang="el-GR" sz="2400" b="1" dirty="0"/>
              <a:t>ΚΑΤΕΥΘΥΝΤΗΡΙΕΣ ΟΔΗΓΙΕΣ</a:t>
            </a:r>
          </a:p>
        </p:txBody>
      </p:sp>
    </p:spTree>
    <p:extLst>
      <p:ext uri="{BB962C8B-B14F-4D97-AF65-F5344CB8AC3E}">
        <p14:creationId xmlns:p14="http://schemas.microsoft.com/office/powerpoint/2010/main" val="3811923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TextBox 12">
            <a:extLst>
              <a:ext uri="{FF2B5EF4-FFF2-40B4-BE49-F238E27FC236}">
                <a16:creationId xmlns:a16="http://schemas.microsoft.com/office/drawing/2014/main" id="{6292BA53-C4C8-4376-A71B-FCD01B888A07}"/>
              </a:ext>
            </a:extLst>
          </p:cNvPr>
          <p:cNvSpPr txBox="1"/>
          <p:nvPr/>
        </p:nvSpPr>
        <p:spPr>
          <a:xfrm>
            <a:off x="4040874" y="438316"/>
            <a:ext cx="8151126" cy="6001643"/>
          </a:xfrm>
          <a:prstGeom prst="rect">
            <a:avLst/>
          </a:prstGeom>
          <a:noFill/>
        </p:spPr>
        <p:txBody>
          <a:bodyPr wrap="square">
            <a:spAutoFit/>
          </a:bodyPr>
          <a:lstStyle/>
          <a:p>
            <a:pPr algn="l">
              <a:buFont typeface="Arial" panose="020B0604020202020204" pitchFamily="34" charset="0"/>
              <a:buChar char="•"/>
            </a:pPr>
            <a:r>
              <a:rPr lang="en-US" sz="1600" b="0" i="0" u="sng" dirty="0">
                <a:effectLst/>
                <a:latin typeface="FKGrotesk"/>
                <a:hlinkClick r:id="rId3" tooltip="Guidelines for the 2021 International Standard for Education (ISE)">
                  <a:extLst>
                    <a:ext uri="{A12FA001-AC4F-418D-AE19-62706E023703}">
                      <ahyp:hlinkClr xmlns:ahyp="http://schemas.microsoft.com/office/drawing/2018/hyperlinkcolor" val="tx"/>
                    </a:ext>
                  </a:extLst>
                </a:hlinkClick>
              </a:rPr>
              <a:t>Guidelines for Education</a:t>
            </a:r>
            <a:endParaRPr lang="el-GR" sz="1600" b="0" i="0" u="sng" dirty="0">
              <a:effectLst/>
              <a:latin typeface="FKGrotesk"/>
            </a:endParaRPr>
          </a:p>
          <a:p>
            <a:pPr algn="l">
              <a:buFont typeface="Arial" panose="020B0604020202020204" pitchFamily="34" charset="0"/>
              <a:buChar char="•"/>
            </a:pPr>
            <a:endParaRPr lang="en-US" sz="1600" b="0" i="0" dirty="0">
              <a:effectLst/>
              <a:latin typeface="FKGrotesk"/>
            </a:endParaRPr>
          </a:p>
          <a:p>
            <a:pPr algn="l">
              <a:buFont typeface="Arial" panose="020B0604020202020204" pitchFamily="34" charset="0"/>
              <a:buChar char="•"/>
            </a:pPr>
            <a:r>
              <a:rPr lang="en-US" sz="1600" b="0" i="0" u="sng" dirty="0">
                <a:effectLst/>
                <a:latin typeface="FKGrotesk"/>
                <a:hlinkClick r:id="rId4" tooltip="Guidelines for the 2021 International Standard for Results Management (ISRM)">
                  <a:extLst>
                    <a:ext uri="{A12FA001-AC4F-418D-AE19-62706E023703}">
                      <ahyp:hlinkClr xmlns:ahyp="http://schemas.microsoft.com/office/drawing/2018/hyperlinkcolor" val="tx"/>
                    </a:ext>
                  </a:extLst>
                </a:hlinkClick>
              </a:rPr>
              <a:t>Guidelines for Results Management</a:t>
            </a:r>
            <a:endParaRPr lang="el-GR" sz="1600" b="0" i="0" u="sng" dirty="0">
              <a:effectLst/>
              <a:latin typeface="FKGrotesk"/>
            </a:endParaRPr>
          </a:p>
          <a:p>
            <a:pPr algn="l">
              <a:buFont typeface="Arial" panose="020B0604020202020204" pitchFamily="34" charset="0"/>
              <a:buChar char="•"/>
            </a:pPr>
            <a:endParaRPr lang="en-US" sz="1600" b="0" i="0" dirty="0">
              <a:effectLst/>
              <a:latin typeface="FKGrotesk"/>
            </a:endParaRPr>
          </a:p>
          <a:p>
            <a:pPr algn="l">
              <a:buFont typeface="Arial" panose="020B0604020202020204" pitchFamily="34" charset="0"/>
              <a:buChar char="•"/>
            </a:pPr>
            <a:r>
              <a:rPr lang="en-US" sz="1600" b="0" i="0" u="sng" dirty="0">
                <a:effectLst/>
                <a:latin typeface="FKGrotesk"/>
                <a:hlinkClick r:id="rId5" tooltip="Guidelines for the 2021 International Standard for Therapeutic Use Exemptions (ISTUE)">
                  <a:extLst>
                    <a:ext uri="{A12FA001-AC4F-418D-AE19-62706E023703}">
                      <ahyp:hlinkClr xmlns:ahyp="http://schemas.microsoft.com/office/drawing/2018/hyperlinkcolor" val="tx"/>
                    </a:ext>
                  </a:extLst>
                </a:hlinkClick>
              </a:rPr>
              <a:t>Guidelines for Therapeutic Use Exemptions (TUEs)</a:t>
            </a:r>
            <a:endParaRPr lang="el-GR" sz="1600" b="0" i="0" u="sng" dirty="0">
              <a:effectLst/>
              <a:latin typeface="FKGrotesk"/>
            </a:endParaRPr>
          </a:p>
          <a:p>
            <a:pPr algn="l">
              <a:buFont typeface="Arial" panose="020B0604020202020204" pitchFamily="34" charset="0"/>
              <a:buChar char="•"/>
            </a:pPr>
            <a:endParaRPr lang="en-US" sz="1600" b="0" i="0" dirty="0">
              <a:effectLst/>
              <a:latin typeface="FKGrotesk"/>
            </a:endParaRPr>
          </a:p>
          <a:p>
            <a:pPr algn="l">
              <a:buFont typeface="Arial" panose="020B0604020202020204" pitchFamily="34" charset="0"/>
              <a:buChar char="•"/>
            </a:pPr>
            <a:r>
              <a:rPr lang="en-US" sz="1600" b="0" i="0" u="sng" dirty="0">
                <a:effectLst/>
                <a:latin typeface="FKGrotesk"/>
                <a:hlinkClick r:id="rId6" tooltip="Guidelines for the 2021 International Standard for the Protection of Privacy and Personal Information">
                  <a:extLst>
                    <a:ext uri="{A12FA001-AC4F-418D-AE19-62706E023703}">
                      <ahyp:hlinkClr xmlns:ahyp="http://schemas.microsoft.com/office/drawing/2018/hyperlinkcolor" val="tx"/>
                    </a:ext>
                  </a:extLst>
                </a:hlinkClick>
              </a:rPr>
              <a:t>Guidelines for Privacy</a:t>
            </a:r>
            <a:endParaRPr lang="el-GR" sz="1600" b="0" i="0" u="sng" dirty="0">
              <a:effectLst/>
              <a:latin typeface="FKGrotesk"/>
            </a:endParaRPr>
          </a:p>
          <a:p>
            <a:pPr algn="l">
              <a:buFont typeface="Arial" panose="020B0604020202020204" pitchFamily="34" charset="0"/>
              <a:buChar char="•"/>
            </a:pPr>
            <a:endParaRPr lang="en-US" sz="1600" b="0" i="0" dirty="0">
              <a:effectLst/>
              <a:latin typeface="FKGrotesk"/>
            </a:endParaRPr>
          </a:p>
          <a:p>
            <a:pPr algn="l">
              <a:buFont typeface="Arial" panose="020B0604020202020204" pitchFamily="34" charset="0"/>
              <a:buChar char="•"/>
            </a:pPr>
            <a:r>
              <a:rPr lang="en-US" sz="1600" b="0" i="0" u="sng" dirty="0">
                <a:effectLst/>
                <a:latin typeface="FKGrotesk"/>
                <a:hlinkClick r:id="rId7" tooltip="2021 ISTI Guidelines for Sample Collection">
                  <a:extLst>
                    <a:ext uri="{A12FA001-AC4F-418D-AE19-62706E023703}">
                      <ahyp:hlinkClr xmlns:ahyp="http://schemas.microsoft.com/office/drawing/2018/hyperlinkcolor" val="tx"/>
                    </a:ext>
                  </a:extLst>
                </a:hlinkClick>
              </a:rPr>
              <a:t>Guidelines for Sample Collection</a:t>
            </a:r>
            <a:endParaRPr lang="el-GR" sz="1600" b="0" i="0" u="sng" dirty="0">
              <a:effectLst/>
              <a:latin typeface="FKGrotesk"/>
            </a:endParaRPr>
          </a:p>
          <a:p>
            <a:pPr algn="l">
              <a:buFont typeface="Arial" panose="020B0604020202020204" pitchFamily="34" charset="0"/>
              <a:buChar char="•"/>
            </a:pPr>
            <a:endParaRPr lang="en-US" sz="1600" b="0" i="0" dirty="0">
              <a:effectLst/>
              <a:latin typeface="FKGrotesk"/>
            </a:endParaRPr>
          </a:p>
          <a:p>
            <a:pPr algn="l">
              <a:buFont typeface="Arial" panose="020B0604020202020204" pitchFamily="34" charset="0"/>
              <a:buChar char="•"/>
            </a:pPr>
            <a:r>
              <a:rPr lang="en-US" sz="1600" b="0" i="0" u="sng" dirty="0">
                <a:effectLst/>
                <a:latin typeface="FKGrotesk"/>
                <a:hlinkClick r:id="rId8" tooltip="Guidelines - Information Gathering and Intelligence Sharing">
                  <a:extLst>
                    <a:ext uri="{A12FA001-AC4F-418D-AE19-62706E023703}">
                      <ahyp:hlinkClr xmlns:ahyp="http://schemas.microsoft.com/office/drawing/2018/hyperlinkcolor" val="tx"/>
                    </a:ext>
                  </a:extLst>
                </a:hlinkClick>
              </a:rPr>
              <a:t>Guidelines for Gathering Information and Sharing Intelligence</a:t>
            </a:r>
            <a:endParaRPr lang="el-GR" sz="1600" b="0" i="0" u="sng" dirty="0">
              <a:effectLst/>
              <a:latin typeface="FKGrotesk"/>
            </a:endParaRPr>
          </a:p>
          <a:p>
            <a:pPr algn="l">
              <a:buFont typeface="Arial" panose="020B0604020202020204" pitchFamily="34" charset="0"/>
              <a:buChar char="•"/>
            </a:pPr>
            <a:endParaRPr lang="en-US" sz="1600" b="0" i="0" dirty="0">
              <a:effectLst/>
              <a:latin typeface="FKGrotesk"/>
            </a:endParaRPr>
          </a:p>
          <a:p>
            <a:pPr algn="l">
              <a:buFont typeface="Arial" panose="020B0604020202020204" pitchFamily="34" charset="0"/>
              <a:buChar char="•"/>
            </a:pPr>
            <a:r>
              <a:rPr lang="en-US" sz="1600" b="0" i="0" u="sng" dirty="0">
                <a:effectLst/>
                <a:latin typeface="FKGrotesk"/>
                <a:hlinkClick r:id="rId9" tooltip="Guidelines - Implementing an Effective Testing Program">
                  <a:extLst>
                    <a:ext uri="{A12FA001-AC4F-418D-AE19-62706E023703}">
                      <ahyp:hlinkClr xmlns:ahyp="http://schemas.microsoft.com/office/drawing/2018/hyperlinkcolor" val="tx"/>
                    </a:ext>
                  </a:extLst>
                </a:hlinkClick>
              </a:rPr>
              <a:t>Guidelines for Implementing an Effective Testing Program</a:t>
            </a:r>
            <a:endParaRPr lang="el-GR" sz="1600" b="0" i="0" u="sng" dirty="0">
              <a:effectLst/>
              <a:latin typeface="FKGrotesk"/>
            </a:endParaRPr>
          </a:p>
          <a:p>
            <a:pPr algn="l">
              <a:buFont typeface="Arial" panose="020B0604020202020204" pitchFamily="34" charset="0"/>
              <a:buChar char="•"/>
            </a:pPr>
            <a:endParaRPr lang="en-US" sz="1600" b="0" i="0" dirty="0">
              <a:effectLst/>
              <a:latin typeface="FKGrotesk"/>
            </a:endParaRPr>
          </a:p>
          <a:p>
            <a:pPr algn="l">
              <a:buFont typeface="Arial" panose="020B0604020202020204" pitchFamily="34" charset="0"/>
              <a:buChar char="•"/>
            </a:pPr>
            <a:r>
              <a:rPr lang="en-US" sz="1600" b="0" i="0" u="sng" dirty="0">
                <a:effectLst/>
                <a:latin typeface="FKGrotesk"/>
                <a:hlinkClick r:id="rId10" tooltip="2021 ISTI Guidelines for Sample Collection Personnel">
                  <a:extLst>
                    <a:ext uri="{A12FA001-AC4F-418D-AE19-62706E023703}">
                      <ahyp:hlinkClr xmlns:ahyp="http://schemas.microsoft.com/office/drawing/2018/hyperlinkcolor" val="tx"/>
                    </a:ext>
                  </a:extLst>
                </a:hlinkClick>
              </a:rPr>
              <a:t>Guidelines for Sample Collection Personnel</a:t>
            </a:r>
            <a:endParaRPr lang="el-GR" sz="1600" b="0" i="0" u="sng" dirty="0">
              <a:effectLst/>
              <a:latin typeface="FKGrotesk"/>
            </a:endParaRPr>
          </a:p>
          <a:p>
            <a:pPr algn="l">
              <a:buFont typeface="Arial" panose="020B0604020202020204" pitchFamily="34" charset="0"/>
              <a:buChar char="•"/>
            </a:pPr>
            <a:endParaRPr lang="en-US" sz="1600" b="0" i="0" dirty="0">
              <a:effectLst/>
              <a:latin typeface="FKGrotesk"/>
            </a:endParaRPr>
          </a:p>
          <a:p>
            <a:pPr algn="l">
              <a:buFont typeface="Arial" panose="020B0604020202020204" pitchFamily="34" charset="0"/>
              <a:buChar char="•"/>
            </a:pPr>
            <a:r>
              <a:rPr lang="en-US" sz="1600" b="0" i="0" u="sng" dirty="0">
                <a:effectLst/>
                <a:latin typeface="FKGrotesk"/>
                <a:hlinkClick r:id="rId11" tooltip="Laboratory Guidelines - Human Growth Hormone (hGH) Biomarkers Test">
                  <a:extLst>
                    <a:ext uri="{A12FA001-AC4F-418D-AE19-62706E023703}">
                      <ahyp:hlinkClr xmlns:ahyp="http://schemas.microsoft.com/office/drawing/2018/hyperlinkcolor" val="tx"/>
                    </a:ext>
                  </a:extLst>
                </a:hlinkClick>
              </a:rPr>
              <a:t>Laboratory Guidelines: Human Growth Hormone (</a:t>
            </a:r>
            <a:r>
              <a:rPr lang="en-US" sz="1600" b="0" i="0" u="sng" dirty="0" err="1">
                <a:effectLst/>
                <a:latin typeface="FKGrotesk"/>
                <a:hlinkClick r:id="rId11" tooltip="Laboratory Guidelines - Human Growth Hormone (hGH) Biomarkers Test">
                  <a:extLst>
                    <a:ext uri="{A12FA001-AC4F-418D-AE19-62706E023703}">
                      <ahyp:hlinkClr xmlns:ahyp="http://schemas.microsoft.com/office/drawing/2018/hyperlinkcolor" val="tx"/>
                    </a:ext>
                  </a:extLst>
                </a:hlinkClick>
              </a:rPr>
              <a:t>hGH</a:t>
            </a:r>
            <a:r>
              <a:rPr lang="en-US" sz="1600" b="0" i="0" u="sng" dirty="0">
                <a:effectLst/>
                <a:latin typeface="FKGrotesk"/>
                <a:hlinkClick r:id="rId11" tooltip="Laboratory Guidelines - Human Growth Hormone (hGH) Biomarkers Test">
                  <a:extLst>
                    <a:ext uri="{A12FA001-AC4F-418D-AE19-62706E023703}">
                      <ahyp:hlinkClr xmlns:ahyp="http://schemas.microsoft.com/office/drawing/2018/hyperlinkcolor" val="tx"/>
                    </a:ext>
                  </a:extLst>
                </a:hlinkClick>
              </a:rPr>
              <a:t>) Biomarkers Test</a:t>
            </a:r>
            <a:endParaRPr lang="el-GR" sz="1600" b="0" i="0" u="sng" dirty="0">
              <a:effectLst/>
              <a:latin typeface="FKGrotesk"/>
            </a:endParaRPr>
          </a:p>
          <a:p>
            <a:pPr algn="l">
              <a:buFont typeface="Arial" panose="020B0604020202020204" pitchFamily="34" charset="0"/>
              <a:buChar char="•"/>
            </a:pPr>
            <a:endParaRPr lang="en-US" sz="1600" b="0" i="0" dirty="0">
              <a:effectLst/>
              <a:latin typeface="FKGrotesk"/>
            </a:endParaRPr>
          </a:p>
          <a:p>
            <a:pPr algn="l">
              <a:buFont typeface="Arial" panose="020B0604020202020204" pitchFamily="34" charset="0"/>
              <a:buChar char="•"/>
            </a:pPr>
            <a:r>
              <a:rPr lang="en-US" sz="1600" b="0" i="0" u="sng" dirty="0">
                <a:effectLst/>
                <a:latin typeface="FKGrotesk"/>
                <a:hlinkClick r:id="rId12" tooltip="Laboratory Guidelines - TUE enquiries by Accredited Laboratories">
                  <a:extLst>
                    <a:ext uri="{A12FA001-AC4F-418D-AE19-62706E023703}">
                      <ahyp:hlinkClr xmlns:ahyp="http://schemas.microsoft.com/office/drawing/2018/hyperlinkcolor" val="tx"/>
                    </a:ext>
                  </a:extLst>
                </a:hlinkClick>
              </a:rPr>
              <a:t>Laboratory Guidelines: TUE Enquiries by Accredited Laboratories</a:t>
            </a:r>
            <a:endParaRPr lang="el-GR" sz="1600" b="0" i="0" u="sng" dirty="0">
              <a:effectLst/>
              <a:latin typeface="FKGrotesk"/>
            </a:endParaRPr>
          </a:p>
          <a:p>
            <a:pPr algn="l">
              <a:buFont typeface="Arial" panose="020B0604020202020204" pitchFamily="34" charset="0"/>
              <a:buChar char="•"/>
            </a:pPr>
            <a:endParaRPr lang="en-US" sz="1600" b="0" i="0" dirty="0">
              <a:effectLst/>
              <a:latin typeface="FKGrotesk"/>
            </a:endParaRPr>
          </a:p>
          <a:p>
            <a:pPr algn="l">
              <a:buFont typeface="Arial" panose="020B0604020202020204" pitchFamily="34" charset="0"/>
              <a:buChar char="•"/>
            </a:pPr>
            <a:r>
              <a:rPr lang="en-US" sz="1600" b="0" i="0" u="sng" dirty="0">
                <a:effectLst/>
                <a:latin typeface="FKGrotesk"/>
                <a:hlinkClick r:id="rId13" tooltip="Laboratory Guidelines - Conducting and Reporting Subcontracted Analysis and Further Analysis for Doping Control">
                  <a:extLst>
                    <a:ext uri="{A12FA001-AC4F-418D-AE19-62706E023703}">
                      <ahyp:hlinkClr xmlns:ahyp="http://schemas.microsoft.com/office/drawing/2018/hyperlinkcolor" val="tx"/>
                    </a:ext>
                  </a:extLst>
                </a:hlinkClick>
              </a:rPr>
              <a:t>Laboratory Guidelines: Conducting and Reporting Subcontracted Analysis and Further Analysis for Doping Control</a:t>
            </a:r>
            <a:endParaRPr lang="el-GR" sz="1600" b="0" i="0" u="sng" dirty="0">
              <a:effectLst/>
              <a:latin typeface="FKGrotesk"/>
            </a:endParaRPr>
          </a:p>
          <a:p>
            <a:pPr algn="l">
              <a:buFont typeface="Arial" panose="020B0604020202020204" pitchFamily="34" charset="0"/>
              <a:buChar char="•"/>
            </a:pPr>
            <a:endParaRPr lang="en-US" sz="1600" b="0" i="0" dirty="0">
              <a:effectLst/>
              <a:latin typeface="FKGrotesk"/>
            </a:endParaRPr>
          </a:p>
          <a:p>
            <a:pPr algn="l">
              <a:buFont typeface="Arial" panose="020B0604020202020204" pitchFamily="34" charset="0"/>
              <a:buChar char="•"/>
            </a:pPr>
            <a:r>
              <a:rPr lang="en-US" sz="1600" b="0" i="0" u="sng" dirty="0">
                <a:effectLst/>
                <a:latin typeface="FKGrotesk"/>
                <a:hlinkClick r:id="rId14" tooltip="Laboratory Guidelines - Gene Doping Detection based on Polymerase Chain Reaction (PCR)">
                  <a:extLst>
                    <a:ext uri="{A12FA001-AC4F-418D-AE19-62706E023703}">
                      <ahyp:hlinkClr xmlns:ahyp="http://schemas.microsoft.com/office/drawing/2018/hyperlinkcolor" val="tx"/>
                    </a:ext>
                  </a:extLst>
                </a:hlinkClick>
              </a:rPr>
              <a:t>Laboratory Guidelines: Gene Doping Detection based on Polymerase Chain Reaction (PCR)</a:t>
            </a:r>
            <a:endParaRPr lang="en-US" sz="1600" b="0" i="0" dirty="0">
              <a:effectLst/>
              <a:latin typeface="FKGrotesk"/>
            </a:endParaRPr>
          </a:p>
        </p:txBody>
      </p:sp>
    </p:spTree>
    <p:extLst>
      <p:ext uri="{BB962C8B-B14F-4D97-AF65-F5344CB8AC3E}">
        <p14:creationId xmlns:p14="http://schemas.microsoft.com/office/powerpoint/2010/main" val="541256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5" name="TextBox 14">
            <a:extLst>
              <a:ext uri="{FF2B5EF4-FFF2-40B4-BE49-F238E27FC236}">
                <a16:creationId xmlns:a16="http://schemas.microsoft.com/office/drawing/2014/main" id="{5D2DD5AD-ED97-44D0-B53B-C1EB376BEFA7}"/>
              </a:ext>
            </a:extLst>
          </p:cNvPr>
          <p:cNvSpPr txBox="1"/>
          <p:nvPr/>
        </p:nvSpPr>
        <p:spPr>
          <a:xfrm>
            <a:off x="5161280" y="352722"/>
            <a:ext cx="5398467" cy="461665"/>
          </a:xfrm>
          <a:prstGeom prst="rect">
            <a:avLst/>
          </a:prstGeom>
          <a:noFill/>
        </p:spPr>
        <p:txBody>
          <a:bodyPr wrap="square">
            <a:spAutoFit/>
          </a:bodyPr>
          <a:lstStyle/>
          <a:p>
            <a:pPr algn="ctr"/>
            <a:r>
              <a:rPr lang="el-GR" sz="2400" b="1" dirty="0"/>
              <a:t>ΕΥΧΑΡΙΣΤΩ ΠΟΛΥ ΓΙΑ ΤΗΝ ΠΡΟΣΟΧΗ ΣΑΣ</a:t>
            </a:r>
          </a:p>
        </p:txBody>
      </p:sp>
      <p:pic>
        <p:nvPicPr>
          <p:cNvPr id="3" name="Picture 2">
            <a:extLst>
              <a:ext uri="{FF2B5EF4-FFF2-40B4-BE49-F238E27FC236}">
                <a16:creationId xmlns:a16="http://schemas.microsoft.com/office/drawing/2014/main" id="{E803BCCF-25F6-49CA-902A-497F9E5516D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41907" y="2011680"/>
            <a:ext cx="6022333" cy="3870960"/>
          </a:xfrm>
          <a:prstGeom prst="rect">
            <a:avLst/>
          </a:prstGeom>
        </p:spPr>
      </p:pic>
    </p:spTree>
    <p:extLst>
      <p:ext uri="{BB962C8B-B14F-4D97-AF65-F5344CB8AC3E}">
        <p14:creationId xmlns:p14="http://schemas.microsoft.com/office/powerpoint/2010/main" val="2955471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5" name="TextBox 14">
            <a:extLst>
              <a:ext uri="{FF2B5EF4-FFF2-40B4-BE49-F238E27FC236}">
                <a16:creationId xmlns:a16="http://schemas.microsoft.com/office/drawing/2014/main" id="{5AEDE0A1-089A-4970-991F-452D88B0D134}"/>
              </a:ext>
            </a:extLst>
          </p:cNvPr>
          <p:cNvSpPr txBox="1"/>
          <p:nvPr/>
        </p:nvSpPr>
        <p:spPr>
          <a:xfrm>
            <a:off x="4434840" y="1773258"/>
            <a:ext cx="7249160" cy="2246769"/>
          </a:xfrm>
          <a:prstGeom prst="rect">
            <a:avLst/>
          </a:prstGeom>
          <a:noFill/>
        </p:spPr>
        <p:txBody>
          <a:bodyPr wrap="square">
            <a:spAutoFit/>
          </a:bodyPr>
          <a:lstStyle/>
          <a:p>
            <a:pPr algn="just"/>
            <a:r>
              <a:rPr lang="el-GR" sz="2000" dirty="0"/>
              <a:t>Ο </a:t>
            </a:r>
            <a:r>
              <a:rPr lang="el-GR" sz="2000" dirty="0">
                <a:solidFill>
                  <a:srgbClr val="FF0000"/>
                </a:solidFill>
              </a:rPr>
              <a:t>Παγκόσμιος Κώδικας Αντιντόπινγκ (Κώδικας)</a:t>
            </a:r>
            <a:r>
              <a:rPr lang="el-GR" sz="2000" dirty="0"/>
              <a:t> είναι το βασικό έγγραφο που εναρμονίζει τις πολιτικές, τους κανόνες και τους κανονισμούς κατά του ντόπινγκ στους αθλητικούς οργανισμούς και στις δημόσιες αρχές σε όλο τον κόσμο.</a:t>
            </a:r>
          </a:p>
          <a:p>
            <a:pPr algn="just"/>
            <a:endParaRPr lang="en-US" sz="2000" dirty="0"/>
          </a:p>
          <a:p>
            <a:pPr algn="just"/>
            <a:r>
              <a:rPr lang="el-GR" sz="2000" dirty="0"/>
              <a:t>Λειτουργεί σε συνδυασμό με τα Οκτώ (8), υποχρεωτικά, Διεθνή Πρότυπα και τις 12, μη υποχρεωτικές, Κατευθυντήριες Οδηγίες.</a:t>
            </a:r>
          </a:p>
        </p:txBody>
      </p:sp>
    </p:spTree>
    <p:extLst>
      <p:ext uri="{BB962C8B-B14F-4D97-AF65-F5344CB8AC3E}">
        <p14:creationId xmlns:p14="http://schemas.microsoft.com/office/powerpoint/2010/main" val="3088436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TextBox 12">
            <a:extLst>
              <a:ext uri="{FF2B5EF4-FFF2-40B4-BE49-F238E27FC236}">
                <a16:creationId xmlns:a16="http://schemas.microsoft.com/office/drawing/2014/main" id="{44BFBE99-FC83-4277-88B2-B924E6E4492E}"/>
              </a:ext>
            </a:extLst>
          </p:cNvPr>
          <p:cNvSpPr txBox="1"/>
          <p:nvPr/>
        </p:nvSpPr>
        <p:spPr>
          <a:xfrm>
            <a:off x="4231640" y="1229117"/>
            <a:ext cx="7604760" cy="4093428"/>
          </a:xfrm>
          <a:prstGeom prst="rect">
            <a:avLst/>
          </a:prstGeom>
          <a:noFill/>
        </p:spPr>
        <p:txBody>
          <a:bodyPr wrap="square">
            <a:spAutoFit/>
          </a:bodyPr>
          <a:lstStyle/>
          <a:p>
            <a:pPr algn="just"/>
            <a:r>
              <a:rPr lang="el-GR" sz="2000" b="0" i="0" dirty="0">
                <a:solidFill>
                  <a:srgbClr val="000000"/>
                </a:solidFill>
                <a:effectLst/>
              </a:rPr>
              <a:t>Σκοπός των Διεθνών Προτύπων είναι η </a:t>
            </a:r>
            <a:r>
              <a:rPr lang="el-GR" sz="2000" b="0" i="0" dirty="0">
                <a:solidFill>
                  <a:srgbClr val="FF0000"/>
                </a:solidFill>
                <a:effectLst/>
              </a:rPr>
              <a:t>εναρμόνιση</a:t>
            </a:r>
            <a:r>
              <a:rPr lang="el-GR" sz="2000" b="0" i="0" dirty="0">
                <a:solidFill>
                  <a:srgbClr val="000000"/>
                </a:solidFill>
                <a:effectLst/>
              </a:rPr>
              <a:t> μεταξύ των Οργανισμών Αντιντόπινγκ (</a:t>
            </a:r>
            <a:r>
              <a:rPr lang="en-US" sz="2000" b="0" i="0" dirty="0">
                <a:solidFill>
                  <a:srgbClr val="000000"/>
                </a:solidFill>
                <a:effectLst/>
              </a:rPr>
              <a:t>ADOs</a:t>
            </a:r>
            <a:r>
              <a:rPr lang="el-GR" sz="2000" b="0" i="0" dirty="0">
                <a:solidFill>
                  <a:srgbClr val="000000"/>
                </a:solidFill>
                <a:effectLst/>
              </a:rPr>
              <a:t>) και είναι υπεύθυνα (περιγράφουν) για συγκεκριμένα </a:t>
            </a:r>
            <a:r>
              <a:rPr lang="el-GR" sz="2000" b="0" i="0" dirty="0">
                <a:solidFill>
                  <a:srgbClr val="FF0000"/>
                </a:solidFill>
                <a:effectLst/>
              </a:rPr>
              <a:t>τεχνικά και λειτουργικά μέρη των προγραμμάτων κατά του ντόπινγκ</a:t>
            </a:r>
            <a:r>
              <a:rPr lang="el-GR" sz="2000" b="0" i="0" dirty="0">
                <a:solidFill>
                  <a:srgbClr val="000000"/>
                </a:solidFill>
                <a:effectLst/>
              </a:rPr>
              <a:t>. Η τήρηση των Διεθνών Προτύπων είναι υποχρεωτική για τη συμμόρφωση με τον Κώδικα.</a:t>
            </a:r>
          </a:p>
          <a:p>
            <a:pPr algn="just"/>
            <a:endParaRPr lang="en-US" sz="2000" b="0" i="0" dirty="0">
              <a:solidFill>
                <a:srgbClr val="000000"/>
              </a:solidFill>
              <a:effectLst/>
            </a:endParaRPr>
          </a:p>
          <a:p>
            <a:pPr algn="just"/>
            <a:r>
              <a:rPr lang="el-GR" sz="2000" b="0" i="0" dirty="0">
                <a:solidFill>
                  <a:srgbClr val="000000"/>
                </a:solidFill>
                <a:effectLst/>
              </a:rPr>
              <a:t>Τα Διεθνή Πρότυπα για διαφορετικούς τεχνικούς και επιχειρησιακούς τομείς αναπτύσσονται σε συνεννόηση με τους </a:t>
            </a:r>
            <a:r>
              <a:rPr lang="el-GR" sz="2000" b="0" i="0" dirty="0">
                <a:solidFill>
                  <a:srgbClr val="0070C0"/>
                </a:solidFill>
                <a:effectLst/>
              </a:rPr>
              <a:t>υπογράφοντες του Κώδικα</a:t>
            </a:r>
            <a:r>
              <a:rPr lang="el-GR" sz="2000" b="0" i="0" dirty="0">
                <a:solidFill>
                  <a:srgbClr val="000000"/>
                </a:solidFill>
                <a:effectLst/>
              </a:rPr>
              <a:t> και τις </a:t>
            </a:r>
            <a:r>
              <a:rPr lang="el-GR" sz="2000" b="0" i="0" dirty="0">
                <a:solidFill>
                  <a:srgbClr val="0070C0"/>
                </a:solidFill>
                <a:effectLst/>
              </a:rPr>
              <a:t>κυβερνήσεις</a:t>
            </a:r>
            <a:r>
              <a:rPr lang="el-GR" sz="2000" b="0" i="0" dirty="0">
                <a:solidFill>
                  <a:srgbClr val="000000"/>
                </a:solidFill>
                <a:effectLst/>
              </a:rPr>
              <a:t> και εγκρίνονται από τον </a:t>
            </a:r>
            <a:r>
              <a:rPr lang="el-GR" sz="2000" b="0" i="0" dirty="0">
                <a:solidFill>
                  <a:srgbClr val="0070C0"/>
                </a:solidFill>
                <a:effectLst/>
              </a:rPr>
              <a:t>WADA</a:t>
            </a:r>
            <a:r>
              <a:rPr lang="el-GR" sz="2000" b="0" i="0" dirty="0">
                <a:solidFill>
                  <a:srgbClr val="000000"/>
                </a:solidFill>
                <a:effectLst/>
              </a:rPr>
              <a:t>. Τα Διεθνή Πρότυπα ενδέχεται να αναθεωρούνται από καιρό σε καιρό από την Εκτελεστική Επιτροπή του WADA μετά από εύλογη διαβούλευση με τα υπογράφοντα μέρη, τις κυβερνήσεις και άλλους σχετικούς ενδιαφερόμενους φορείς.</a:t>
            </a:r>
            <a:endParaRPr lang="en-US" sz="2000" b="0" i="0" dirty="0">
              <a:solidFill>
                <a:srgbClr val="000000"/>
              </a:solidFill>
              <a:effectLst/>
            </a:endParaRPr>
          </a:p>
        </p:txBody>
      </p:sp>
      <p:sp>
        <p:nvSpPr>
          <p:cNvPr id="15" name="TextBox 14">
            <a:extLst>
              <a:ext uri="{FF2B5EF4-FFF2-40B4-BE49-F238E27FC236}">
                <a16:creationId xmlns:a16="http://schemas.microsoft.com/office/drawing/2014/main" id="{92FE348A-134E-4CB7-BC76-FF52538B09FA}"/>
              </a:ext>
            </a:extLst>
          </p:cNvPr>
          <p:cNvSpPr txBox="1"/>
          <p:nvPr/>
        </p:nvSpPr>
        <p:spPr>
          <a:xfrm>
            <a:off x="6779885" y="152893"/>
            <a:ext cx="2667000" cy="461665"/>
          </a:xfrm>
          <a:prstGeom prst="rect">
            <a:avLst/>
          </a:prstGeom>
          <a:noFill/>
        </p:spPr>
        <p:txBody>
          <a:bodyPr wrap="square">
            <a:spAutoFit/>
          </a:bodyPr>
          <a:lstStyle/>
          <a:p>
            <a:r>
              <a:rPr lang="el-GR" sz="2400" b="1" dirty="0"/>
              <a:t>ΔΙΕΘΝΗ ΠΡΟΤΥΠΑ</a:t>
            </a:r>
          </a:p>
        </p:txBody>
      </p:sp>
    </p:spTree>
    <p:extLst>
      <p:ext uri="{BB962C8B-B14F-4D97-AF65-F5344CB8AC3E}">
        <p14:creationId xmlns:p14="http://schemas.microsoft.com/office/powerpoint/2010/main" val="3953743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TextBox 12">
            <a:extLst>
              <a:ext uri="{FF2B5EF4-FFF2-40B4-BE49-F238E27FC236}">
                <a16:creationId xmlns:a16="http://schemas.microsoft.com/office/drawing/2014/main" id="{A1CD01C4-5F4A-4112-98EB-4DE6922553E4}"/>
              </a:ext>
            </a:extLst>
          </p:cNvPr>
          <p:cNvSpPr txBox="1"/>
          <p:nvPr/>
        </p:nvSpPr>
        <p:spPr>
          <a:xfrm>
            <a:off x="4331632" y="1248375"/>
            <a:ext cx="7289800" cy="4524315"/>
          </a:xfrm>
          <a:prstGeom prst="rect">
            <a:avLst/>
          </a:prstGeom>
          <a:noFill/>
        </p:spPr>
        <p:txBody>
          <a:bodyPr wrap="square">
            <a:spAutoFit/>
          </a:bodyPr>
          <a:lstStyle/>
          <a:p>
            <a:pPr algn="l"/>
            <a:r>
              <a:rPr lang="el-GR" b="1" i="0" dirty="0">
                <a:solidFill>
                  <a:srgbClr val="000000"/>
                </a:solidFill>
                <a:effectLst/>
                <a:latin typeface="FKGrotesk"/>
              </a:rPr>
              <a:t>Τα οχτώ Διεθνή Πρότυπα περιλαμβάνουν</a:t>
            </a:r>
            <a:r>
              <a:rPr lang="en-US" b="1" i="0" dirty="0">
                <a:solidFill>
                  <a:srgbClr val="000000"/>
                </a:solidFill>
                <a:effectLst/>
                <a:latin typeface="FKGrotesk"/>
              </a:rPr>
              <a:t>:</a:t>
            </a:r>
          </a:p>
          <a:p>
            <a:pPr algn="l"/>
            <a:endParaRPr lang="en-US" b="1" i="0" dirty="0">
              <a:solidFill>
                <a:srgbClr val="000000"/>
              </a:solidFill>
              <a:effectLst/>
              <a:latin typeface="FKGrotesk"/>
            </a:endParaRPr>
          </a:p>
          <a:p>
            <a:pPr algn="l">
              <a:buFont typeface="Arial" panose="020B0604020202020204" pitchFamily="34" charset="0"/>
              <a:buChar char="•"/>
            </a:pPr>
            <a:r>
              <a:rPr lang="en-US" b="0" i="1" dirty="0">
                <a:solidFill>
                  <a:srgbClr val="000000"/>
                </a:solidFill>
                <a:effectLst/>
                <a:latin typeface="FKGrotesk"/>
              </a:rPr>
              <a:t>The International Standard for </a:t>
            </a:r>
            <a:r>
              <a:rPr lang="en-US" b="0" i="1" dirty="0">
                <a:solidFill>
                  <a:srgbClr val="00B0F0"/>
                </a:solidFill>
                <a:effectLst/>
                <a:latin typeface="FKGrotesk"/>
              </a:rPr>
              <a:t>Testing and Investigations </a:t>
            </a:r>
            <a:r>
              <a:rPr lang="en-US" b="0" i="1" dirty="0">
                <a:solidFill>
                  <a:srgbClr val="000000"/>
                </a:solidFill>
                <a:effectLst/>
                <a:latin typeface="FKGrotesk"/>
              </a:rPr>
              <a:t>(ISTI)</a:t>
            </a:r>
            <a:r>
              <a:rPr lang="el-GR" b="0" i="1" dirty="0">
                <a:solidFill>
                  <a:srgbClr val="000000"/>
                </a:solidFill>
                <a:effectLst/>
                <a:latin typeface="FKGrotesk"/>
              </a:rPr>
              <a:t> </a:t>
            </a:r>
            <a:r>
              <a:rPr lang="el-GR" b="0" i="0" dirty="0">
                <a:solidFill>
                  <a:srgbClr val="000000"/>
                </a:solidFill>
                <a:effectLst/>
                <a:latin typeface="FKGrotesk"/>
              </a:rPr>
              <a:t>- Δοκιμές/Ελέγχους και Έρευνες</a:t>
            </a:r>
            <a:endParaRPr lang="en-US" b="0" i="0" dirty="0">
              <a:solidFill>
                <a:srgbClr val="000000"/>
              </a:solidFill>
              <a:effectLst/>
              <a:latin typeface="FKGrotesk"/>
            </a:endParaRPr>
          </a:p>
          <a:p>
            <a:pPr algn="l">
              <a:buFont typeface="Arial" panose="020B0604020202020204" pitchFamily="34" charset="0"/>
              <a:buChar char="•"/>
            </a:pPr>
            <a:r>
              <a:rPr lang="en-US" b="0" i="1" dirty="0">
                <a:solidFill>
                  <a:srgbClr val="000000"/>
                </a:solidFill>
                <a:effectLst/>
                <a:latin typeface="FKGrotesk"/>
              </a:rPr>
              <a:t>The International Standard for </a:t>
            </a:r>
            <a:r>
              <a:rPr lang="en-US" b="0" i="1" dirty="0">
                <a:solidFill>
                  <a:srgbClr val="00B0F0"/>
                </a:solidFill>
                <a:effectLst/>
                <a:latin typeface="FKGrotesk"/>
              </a:rPr>
              <a:t>Laboratories </a:t>
            </a:r>
            <a:r>
              <a:rPr lang="en-US" b="0" i="1" dirty="0">
                <a:solidFill>
                  <a:srgbClr val="000000"/>
                </a:solidFill>
                <a:effectLst/>
                <a:latin typeface="FKGrotesk"/>
              </a:rPr>
              <a:t>(ISL)</a:t>
            </a:r>
            <a:r>
              <a:rPr lang="el-GR" b="0" i="1" dirty="0">
                <a:solidFill>
                  <a:srgbClr val="000000"/>
                </a:solidFill>
                <a:effectLst/>
                <a:latin typeface="FKGrotesk"/>
              </a:rPr>
              <a:t> </a:t>
            </a:r>
            <a:r>
              <a:rPr lang="el-GR" b="0" i="0" dirty="0">
                <a:solidFill>
                  <a:srgbClr val="000000"/>
                </a:solidFill>
                <a:effectLst/>
                <a:latin typeface="FKGrotesk"/>
              </a:rPr>
              <a:t>- Εργαστήρια</a:t>
            </a:r>
            <a:endParaRPr lang="en-US" b="0" i="0" dirty="0">
              <a:solidFill>
                <a:srgbClr val="000000"/>
              </a:solidFill>
              <a:effectLst/>
              <a:latin typeface="FKGrotesk"/>
            </a:endParaRPr>
          </a:p>
          <a:p>
            <a:pPr algn="l">
              <a:buFont typeface="Arial" panose="020B0604020202020204" pitchFamily="34" charset="0"/>
              <a:buChar char="•"/>
            </a:pPr>
            <a:r>
              <a:rPr lang="en-US" b="0" i="1" dirty="0">
                <a:solidFill>
                  <a:srgbClr val="000000"/>
                </a:solidFill>
                <a:effectLst/>
                <a:latin typeface="FKGrotesk"/>
              </a:rPr>
              <a:t>The International Standard for </a:t>
            </a:r>
            <a:r>
              <a:rPr lang="en-US" b="0" i="1" dirty="0">
                <a:solidFill>
                  <a:srgbClr val="00B0F0"/>
                </a:solidFill>
                <a:effectLst/>
                <a:latin typeface="FKGrotesk"/>
              </a:rPr>
              <a:t>Therapeutic Use Exemptions </a:t>
            </a:r>
            <a:r>
              <a:rPr lang="en-US" b="0" i="1" dirty="0">
                <a:solidFill>
                  <a:srgbClr val="000000"/>
                </a:solidFill>
                <a:effectLst/>
                <a:latin typeface="FKGrotesk"/>
              </a:rPr>
              <a:t>(ISTUE)</a:t>
            </a:r>
            <a:r>
              <a:rPr lang="el-GR" dirty="0">
                <a:solidFill>
                  <a:srgbClr val="000000"/>
                </a:solidFill>
                <a:latin typeface="FKGrotesk"/>
              </a:rPr>
              <a:t> - </a:t>
            </a:r>
            <a:r>
              <a:rPr lang="el-GR" b="0" i="0" dirty="0">
                <a:solidFill>
                  <a:srgbClr val="000000"/>
                </a:solidFill>
                <a:effectLst/>
                <a:latin typeface="FKGrotesk"/>
              </a:rPr>
              <a:t>Εξαίρεση Θεραπευτικής Χρήσης</a:t>
            </a:r>
            <a:endParaRPr lang="en-US" b="0" i="0" dirty="0">
              <a:solidFill>
                <a:srgbClr val="000000"/>
              </a:solidFill>
              <a:effectLst/>
              <a:latin typeface="FKGrotesk"/>
            </a:endParaRPr>
          </a:p>
          <a:p>
            <a:pPr algn="l">
              <a:buFont typeface="Arial" panose="020B0604020202020204" pitchFamily="34" charset="0"/>
              <a:buChar char="•"/>
            </a:pPr>
            <a:r>
              <a:rPr lang="en-US" b="0" i="1" dirty="0">
                <a:solidFill>
                  <a:srgbClr val="000000"/>
                </a:solidFill>
                <a:effectLst/>
                <a:latin typeface="FKGrotesk"/>
              </a:rPr>
              <a:t>The International Standard for the </a:t>
            </a:r>
            <a:r>
              <a:rPr lang="en-US" b="0" i="1" dirty="0">
                <a:solidFill>
                  <a:srgbClr val="00B0F0"/>
                </a:solidFill>
                <a:effectLst/>
                <a:latin typeface="FKGrotesk"/>
              </a:rPr>
              <a:t>Prohibited List </a:t>
            </a:r>
            <a:r>
              <a:rPr lang="en-US" b="0" i="1" dirty="0">
                <a:solidFill>
                  <a:srgbClr val="000000"/>
                </a:solidFill>
                <a:effectLst/>
                <a:latin typeface="FKGrotesk"/>
              </a:rPr>
              <a:t>(The List)</a:t>
            </a:r>
            <a:r>
              <a:rPr lang="el-GR" b="0" i="1" dirty="0">
                <a:solidFill>
                  <a:srgbClr val="000000"/>
                </a:solidFill>
                <a:effectLst/>
                <a:latin typeface="FKGrotesk"/>
              </a:rPr>
              <a:t> </a:t>
            </a:r>
            <a:r>
              <a:rPr lang="el-GR" b="0" i="0" dirty="0">
                <a:solidFill>
                  <a:srgbClr val="000000"/>
                </a:solidFill>
                <a:effectLst/>
                <a:latin typeface="FKGrotesk"/>
              </a:rPr>
              <a:t>– Λίστα Απαγορευμένων Ουσιών</a:t>
            </a:r>
            <a:endParaRPr lang="en-US" b="0" i="0" dirty="0">
              <a:solidFill>
                <a:srgbClr val="000000"/>
              </a:solidFill>
              <a:effectLst/>
              <a:latin typeface="FKGrotesk"/>
            </a:endParaRPr>
          </a:p>
          <a:p>
            <a:pPr algn="l">
              <a:buFont typeface="Arial" panose="020B0604020202020204" pitchFamily="34" charset="0"/>
              <a:buChar char="•"/>
            </a:pPr>
            <a:r>
              <a:rPr lang="en-US" b="0" i="1" dirty="0">
                <a:solidFill>
                  <a:srgbClr val="000000"/>
                </a:solidFill>
                <a:effectLst/>
                <a:latin typeface="FKGrotesk"/>
              </a:rPr>
              <a:t>The International Standard for the </a:t>
            </a:r>
            <a:r>
              <a:rPr lang="en-US" b="0" i="1" dirty="0">
                <a:solidFill>
                  <a:srgbClr val="00B0F0"/>
                </a:solidFill>
                <a:effectLst/>
                <a:latin typeface="FKGrotesk"/>
              </a:rPr>
              <a:t>Protection of Privacy and Personal Information </a:t>
            </a:r>
            <a:r>
              <a:rPr lang="en-US" b="0" i="1" dirty="0">
                <a:solidFill>
                  <a:srgbClr val="000000"/>
                </a:solidFill>
                <a:effectLst/>
                <a:latin typeface="FKGrotesk"/>
              </a:rPr>
              <a:t>(ISPPPI)</a:t>
            </a:r>
            <a:r>
              <a:rPr lang="el-GR" b="0" i="0" dirty="0">
                <a:solidFill>
                  <a:srgbClr val="000000"/>
                </a:solidFill>
                <a:effectLst/>
                <a:latin typeface="FKGrotesk"/>
              </a:rPr>
              <a:t> - Προστασία Απορρήτου και Προσωπικών Δεδομένων</a:t>
            </a:r>
            <a:endParaRPr lang="en-US" b="0" i="0" dirty="0">
              <a:solidFill>
                <a:srgbClr val="000000"/>
              </a:solidFill>
              <a:effectLst/>
              <a:latin typeface="FKGrotesk"/>
            </a:endParaRPr>
          </a:p>
          <a:p>
            <a:pPr algn="l">
              <a:buFont typeface="Arial" panose="020B0604020202020204" pitchFamily="34" charset="0"/>
              <a:buChar char="•"/>
            </a:pPr>
            <a:r>
              <a:rPr lang="en-US" b="0" i="1" dirty="0">
                <a:solidFill>
                  <a:srgbClr val="000000"/>
                </a:solidFill>
                <a:effectLst/>
                <a:latin typeface="FKGrotesk"/>
              </a:rPr>
              <a:t>The International Standard for </a:t>
            </a:r>
            <a:r>
              <a:rPr lang="en-US" b="0" i="1" dirty="0">
                <a:solidFill>
                  <a:srgbClr val="00B0F0"/>
                </a:solidFill>
                <a:effectLst/>
                <a:latin typeface="FKGrotesk"/>
              </a:rPr>
              <a:t>Code Compliance by Signatories </a:t>
            </a:r>
            <a:r>
              <a:rPr lang="en-US" b="0" i="1" dirty="0">
                <a:solidFill>
                  <a:srgbClr val="000000"/>
                </a:solidFill>
                <a:effectLst/>
                <a:latin typeface="FKGrotesk"/>
              </a:rPr>
              <a:t>(ISCCS)</a:t>
            </a:r>
            <a:r>
              <a:rPr lang="el-GR" b="0" i="0" dirty="0">
                <a:solidFill>
                  <a:srgbClr val="000000"/>
                </a:solidFill>
                <a:effectLst/>
                <a:latin typeface="FKGrotesk"/>
              </a:rPr>
              <a:t> - Συμμόρφωση με τον Κώδικα από τους Υπογράφοντες</a:t>
            </a:r>
            <a:endParaRPr lang="en-US" b="0" i="0" dirty="0">
              <a:solidFill>
                <a:srgbClr val="000000"/>
              </a:solidFill>
              <a:effectLst/>
              <a:latin typeface="FKGrotesk"/>
            </a:endParaRPr>
          </a:p>
          <a:p>
            <a:pPr algn="l">
              <a:buFont typeface="Arial" panose="020B0604020202020204" pitchFamily="34" charset="0"/>
              <a:buChar char="•"/>
            </a:pPr>
            <a:r>
              <a:rPr lang="en-US" b="0" i="1" dirty="0">
                <a:solidFill>
                  <a:srgbClr val="000000"/>
                </a:solidFill>
                <a:effectLst/>
                <a:latin typeface="FKGrotesk"/>
              </a:rPr>
              <a:t>The International Standard for </a:t>
            </a:r>
            <a:r>
              <a:rPr lang="en-US" b="0" i="1" dirty="0">
                <a:solidFill>
                  <a:srgbClr val="00B0F0"/>
                </a:solidFill>
                <a:effectLst/>
                <a:latin typeface="FKGrotesk"/>
              </a:rPr>
              <a:t>Education </a:t>
            </a:r>
            <a:r>
              <a:rPr lang="en-US" b="0" i="1" dirty="0">
                <a:solidFill>
                  <a:srgbClr val="000000"/>
                </a:solidFill>
                <a:effectLst/>
                <a:latin typeface="FKGrotesk"/>
              </a:rPr>
              <a:t>(ISE)</a:t>
            </a:r>
            <a:r>
              <a:rPr lang="el-GR" b="0" i="0" dirty="0">
                <a:solidFill>
                  <a:srgbClr val="000000"/>
                </a:solidFill>
                <a:effectLst/>
                <a:latin typeface="FKGrotesk"/>
              </a:rPr>
              <a:t> - Εκπαίδευση</a:t>
            </a:r>
            <a:endParaRPr lang="en-US" b="0" i="0" dirty="0">
              <a:solidFill>
                <a:srgbClr val="000000"/>
              </a:solidFill>
              <a:effectLst/>
              <a:latin typeface="FKGrotesk"/>
            </a:endParaRPr>
          </a:p>
          <a:p>
            <a:pPr algn="l">
              <a:buFont typeface="Arial" panose="020B0604020202020204" pitchFamily="34" charset="0"/>
              <a:buChar char="•"/>
            </a:pPr>
            <a:r>
              <a:rPr lang="en-US" b="0" i="1" dirty="0">
                <a:solidFill>
                  <a:srgbClr val="000000"/>
                </a:solidFill>
                <a:effectLst/>
                <a:latin typeface="FKGrotesk"/>
              </a:rPr>
              <a:t>The International Standard for </a:t>
            </a:r>
            <a:r>
              <a:rPr lang="en-US" b="0" i="1" dirty="0">
                <a:solidFill>
                  <a:srgbClr val="00B0F0"/>
                </a:solidFill>
                <a:effectLst/>
                <a:latin typeface="FKGrotesk"/>
              </a:rPr>
              <a:t>Results Management </a:t>
            </a:r>
            <a:r>
              <a:rPr lang="en-US" b="0" i="1" dirty="0">
                <a:solidFill>
                  <a:srgbClr val="000000"/>
                </a:solidFill>
                <a:effectLst/>
                <a:latin typeface="FKGrotesk"/>
              </a:rPr>
              <a:t>(ISRM)</a:t>
            </a:r>
            <a:r>
              <a:rPr lang="el-GR" b="0" i="1" dirty="0">
                <a:solidFill>
                  <a:srgbClr val="000000"/>
                </a:solidFill>
                <a:effectLst/>
                <a:latin typeface="FKGrotesk"/>
              </a:rPr>
              <a:t> </a:t>
            </a:r>
            <a:r>
              <a:rPr lang="el-GR" b="0" i="0" dirty="0">
                <a:solidFill>
                  <a:srgbClr val="000000"/>
                </a:solidFill>
                <a:effectLst/>
                <a:latin typeface="FKGrotesk"/>
              </a:rPr>
              <a:t>– Διαχείριση Αποτελεσμάτων</a:t>
            </a:r>
            <a:endParaRPr lang="en-US" b="0" i="0" dirty="0">
              <a:solidFill>
                <a:srgbClr val="000000"/>
              </a:solidFill>
              <a:effectLst/>
              <a:latin typeface="FKGrotesk"/>
            </a:endParaRPr>
          </a:p>
        </p:txBody>
      </p:sp>
      <p:sp>
        <p:nvSpPr>
          <p:cNvPr id="15" name="TextBox 14">
            <a:extLst>
              <a:ext uri="{FF2B5EF4-FFF2-40B4-BE49-F238E27FC236}">
                <a16:creationId xmlns:a16="http://schemas.microsoft.com/office/drawing/2014/main" id="{FFD0CD1D-DD1B-4052-8597-09A1410E7EEE}"/>
              </a:ext>
            </a:extLst>
          </p:cNvPr>
          <p:cNvSpPr txBox="1"/>
          <p:nvPr/>
        </p:nvSpPr>
        <p:spPr>
          <a:xfrm>
            <a:off x="6779885" y="152893"/>
            <a:ext cx="2667000" cy="461665"/>
          </a:xfrm>
          <a:prstGeom prst="rect">
            <a:avLst/>
          </a:prstGeom>
          <a:noFill/>
        </p:spPr>
        <p:txBody>
          <a:bodyPr wrap="square">
            <a:spAutoFit/>
          </a:bodyPr>
          <a:lstStyle/>
          <a:p>
            <a:r>
              <a:rPr lang="el-GR" sz="2400" b="1" dirty="0"/>
              <a:t>ΔΙΕΘΝΗ ΠΡΟΤΥΠΑ</a:t>
            </a:r>
          </a:p>
        </p:txBody>
      </p:sp>
    </p:spTree>
    <p:extLst>
      <p:ext uri="{BB962C8B-B14F-4D97-AF65-F5344CB8AC3E}">
        <p14:creationId xmlns:p14="http://schemas.microsoft.com/office/powerpoint/2010/main" val="2224684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TextBox 12">
            <a:extLst>
              <a:ext uri="{FF2B5EF4-FFF2-40B4-BE49-F238E27FC236}">
                <a16:creationId xmlns:a16="http://schemas.microsoft.com/office/drawing/2014/main" id="{EBEF7158-6864-4A73-A86B-C58A71EF2D39}"/>
              </a:ext>
            </a:extLst>
          </p:cNvPr>
          <p:cNvSpPr txBox="1"/>
          <p:nvPr/>
        </p:nvSpPr>
        <p:spPr>
          <a:xfrm>
            <a:off x="4062392" y="1182866"/>
            <a:ext cx="7828280" cy="4708981"/>
          </a:xfrm>
          <a:prstGeom prst="rect">
            <a:avLst/>
          </a:prstGeom>
          <a:noFill/>
        </p:spPr>
        <p:txBody>
          <a:bodyPr wrap="square">
            <a:spAutoFit/>
          </a:bodyPr>
          <a:lstStyle/>
          <a:p>
            <a:pPr algn="just"/>
            <a:r>
              <a:rPr lang="el-GR" sz="2000" b="0" i="0" dirty="0">
                <a:solidFill>
                  <a:srgbClr val="000000"/>
                </a:solidFill>
                <a:effectLst/>
              </a:rPr>
              <a:t>Ο Κώδικας δεν είναι ένα έγγραφο στατικό. </a:t>
            </a:r>
          </a:p>
          <a:p>
            <a:pPr algn="just"/>
            <a:r>
              <a:rPr lang="el-GR" sz="2000" b="0" i="0" dirty="0">
                <a:solidFill>
                  <a:srgbClr val="000000"/>
                </a:solidFill>
                <a:effectLst/>
              </a:rPr>
              <a:t>Αναπτύσσεται το αντιντόπινγκ</a:t>
            </a:r>
            <a:r>
              <a:rPr lang="el-GR" sz="2000" dirty="0">
                <a:solidFill>
                  <a:srgbClr val="000000"/>
                </a:solidFill>
              </a:rPr>
              <a:t> = </a:t>
            </a:r>
            <a:r>
              <a:rPr lang="el-GR" sz="2000" b="0" i="0" dirty="0">
                <a:solidFill>
                  <a:srgbClr val="000000"/>
                </a:solidFill>
                <a:effectLst/>
              </a:rPr>
              <a:t>διαμορφώνονται νέοι κανόνες, κανονισμούς και πολιτικές. </a:t>
            </a:r>
          </a:p>
          <a:p>
            <a:pPr algn="just"/>
            <a:endParaRPr lang="el-GR" sz="2000" b="0" i="0" dirty="0">
              <a:solidFill>
                <a:srgbClr val="000000"/>
              </a:solidFill>
              <a:effectLst/>
            </a:endParaRPr>
          </a:p>
          <a:p>
            <a:pPr algn="just"/>
            <a:r>
              <a:rPr lang="el-GR" sz="2000" b="0" i="0" dirty="0">
                <a:solidFill>
                  <a:srgbClr val="000000"/>
                </a:solidFill>
                <a:effectLst/>
              </a:rPr>
              <a:t>Μετά την εμπειρία που αποκτήθηκε από την εφαρμογή του Κώδικα του 2004, ο WADA ξεκίνησε διαδικασίες διαβούλευσης το </a:t>
            </a:r>
            <a:r>
              <a:rPr lang="el-GR" sz="2000" b="0" i="0" dirty="0">
                <a:solidFill>
                  <a:srgbClr val="FF0000"/>
                </a:solidFill>
                <a:effectLst/>
              </a:rPr>
              <a:t>2006</a:t>
            </a:r>
            <a:r>
              <a:rPr lang="el-GR" sz="2000" b="0" i="0" dirty="0">
                <a:solidFill>
                  <a:srgbClr val="000000"/>
                </a:solidFill>
                <a:effectLst/>
              </a:rPr>
              <a:t>, το </a:t>
            </a:r>
            <a:r>
              <a:rPr lang="el-GR" sz="2000" b="0" i="0" dirty="0">
                <a:solidFill>
                  <a:srgbClr val="FF0000"/>
                </a:solidFill>
                <a:effectLst/>
              </a:rPr>
              <a:t>2011</a:t>
            </a:r>
            <a:r>
              <a:rPr lang="el-GR" sz="2000" b="0" i="0" dirty="0">
                <a:solidFill>
                  <a:srgbClr val="000000"/>
                </a:solidFill>
                <a:effectLst/>
              </a:rPr>
              <a:t> και το </a:t>
            </a:r>
            <a:r>
              <a:rPr lang="el-GR" sz="2000" b="0" i="0" dirty="0">
                <a:solidFill>
                  <a:srgbClr val="FF0000"/>
                </a:solidFill>
                <a:effectLst/>
              </a:rPr>
              <a:t>2017</a:t>
            </a:r>
            <a:r>
              <a:rPr lang="el-GR" sz="2000" b="0" i="0" dirty="0">
                <a:solidFill>
                  <a:srgbClr val="000000"/>
                </a:solidFill>
                <a:effectLst/>
              </a:rPr>
              <a:t> για την </a:t>
            </a:r>
            <a:r>
              <a:rPr lang="el-GR" sz="2000" b="0" i="0" dirty="0">
                <a:solidFill>
                  <a:srgbClr val="FF0000"/>
                </a:solidFill>
                <a:effectLst/>
              </a:rPr>
              <a:t>Αναθεώρηση του Κώδικα</a:t>
            </a:r>
            <a:r>
              <a:rPr lang="el-GR" sz="2000" b="0" i="0" dirty="0">
                <a:solidFill>
                  <a:srgbClr val="000000"/>
                </a:solidFill>
                <a:effectLst/>
              </a:rPr>
              <a:t>. </a:t>
            </a:r>
          </a:p>
          <a:p>
            <a:pPr algn="just"/>
            <a:endParaRPr lang="en-US" sz="2000" b="0" i="0" dirty="0">
              <a:solidFill>
                <a:srgbClr val="000000"/>
              </a:solidFill>
              <a:effectLst/>
            </a:endParaRPr>
          </a:p>
          <a:p>
            <a:pPr algn="just"/>
            <a:r>
              <a:rPr lang="el-GR" sz="2000" b="0" i="1" u="sng" dirty="0">
                <a:solidFill>
                  <a:srgbClr val="000000"/>
                </a:solidFill>
                <a:effectLst/>
              </a:rPr>
              <a:t>Η πρώτη αναθεώρηση του Κώδικα το 2006</a:t>
            </a:r>
            <a:r>
              <a:rPr lang="el-GR" sz="2000" b="0" i="0" dirty="0">
                <a:solidFill>
                  <a:srgbClr val="000000"/>
                </a:solidFill>
                <a:effectLst/>
              </a:rPr>
              <a:t>. Μετά από τρεις φάσεις και τη δημοσίευση πολλών προκαταρκτικών σχεδίων, ο αναθεωρημένος Κώδικας εγκρίθηκε ομόφωνα από το Ίδρυμα του WADA και εγκρίθηκε από τους 1.500 αντιπροσώπους που ήταν παρόντες στις 17 Νοεμβρίου 2007 στην Τρίτη Παγκόσμια Διάσκεψη για το Ντόπινγκ στον Αθλητισμό στη Μαδρίτη της Ισπανίας. Οι αναθεωρήσεις του Κώδικα τέθηκαν σε ισχύ την </a:t>
            </a:r>
            <a:r>
              <a:rPr lang="el-GR" sz="2000" b="0" i="0" dirty="0">
                <a:solidFill>
                  <a:srgbClr val="FF0000"/>
                </a:solidFill>
                <a:effectLst/>
              </a:rPr>
              <a:t>1η Ιανουαρίου 2009</a:t>
            </a:r>
            <a:r>
              <a:rPr lang="el-GR" sz="2000" b="0" i="0" dirty="0">
                <a:solidFill>
                  <a:srgbClr val="000000"/>
                </a:solidFill>
                <a:effectLst/>
              </a:rPr>
              <a:t>.</a:t>
            </a:r>
            <a:endParaRPr lang="en-US" sz="2000" b="0" i="0" dirty="0">
              <a:solidFill>
                <a:srgbClr val="000000"/>
              </a:solidFill>
              <a:effectLst/>
            </a:endParaRPr>
          </a:p>
        </p:txBody>
      </p:sp>
      <p:sp>
        <p:nvSpPr>
          <p:cNvPr id="15" name="TextBox 14">
            <a:extLst>
              <a:ext uri="{FF2B5EF4-FFF2-40B4-BE49-F238E27FC236}">
                <a16:creationId xmlns:a16="http://schemas.microsoft.com/office/drawing/2014/main" id="{096BAE66-9640-46E0-BFAD-DC04DC293B4D}"/>
              </a:ext>
            </a:extLst>
          </p:cNvPr>
          <p:cNvSpPr txBox="1"/>
          <p:nvPr/>
        </p:nvSpPr>
        <p:spPr>
          <a:xfrm>
            <a:off x="4346565" y="162481"/>
            <a:ext cx="7533640" cy="461665"/>
          </a:xfrm>
          <a:prstGeom prst="rect">
            <a:avLst/>
          </a:prstGeom>
          <a:noFill/>
        </p:spPr>
        <p:txBody>
          <a:bodyPr wrap="square">
            <a:spAutoFit/>
          </a:bodyPr>
          <a:lstStyle/>
          <a:p>
            <a:r>
              <a:rPr lang="el-GR" sz="2400" b="1" dirty="0"/>
              <a:t>ΑΝΑΘΕΩΡΗΣΕΙΣ ΤΟΥ ΚΩΔΙΚΑ ΚΑΙ ΔΙΕΘΝΩΝ ΠΡΟΤΥΠΩΝ</a:t>
            </a:r>
          </a:p>
        </p:txBody>
      </p:sp>
    </p:spTree>
    <p:extLst>
      <p:ext uri="{BB962C8B-B14F-4D97-AF65-F5344CB8AC3E}">
        <p14:creationId xmlns:p14="http://schemas.microsoft.com/office/powerpoint/2010/main" val="425204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TextBox 12">
            <a:extLst>
              <a:ext uri="{FF2B5EF4-FFF2-40B4-BE49-F238E27FC236}">
                <a16:creationId xmlns:a16="http://schemas.microsoft.com/office/drawing/2014/main" id="{8EB974D6-A143-4E8A-AEBB-D938C7B9B818}"/>
              </a:ext>
            </a:extLst>
          </p:cNvPr>
          <p:cNvSpPr txBox="1"/>
          <p:nvPr/>
        </p:nvSpPr>
        <p:spPr>
          <a:xfrm>
            <a:off x="4216056" y="312497"/>
            <a:ext cx="7726680" cy="6555641"/>
          </a:xfrm>
          <a:prstGeom prst="rect">
            <a:avLst/>
          </a:prstGeom>
          <a:noFill/>
        </p:spPr>
        <p:txBody>
          <a:bodyPr wrap="square">
            <a:spAutoFit/>
          </a:bodyPr>
          <a:lstStyle/>
          <a:p>
            <a:pPr algn="just"/>
            <a:r>
              <a:rPr lang="el-GR" sz="2000" b="0" i="0" dirty="0">
                <a:solidFill>
                  <a:srgbClr val="000000"/>
                </a:solidFill>
                <a:effectLst/>
              </a:rPr>
              <a:t>Η διαδικασία </a:t>
            </a:r>
            <a:r>
              <a:rPr lang="el-GR" sz="2000" b="0" i="1" u="sng" dirty="0">
                <a:solidFill>
                  <a:srgbClr val="000000"/>
                </a:solidFill>
                <a:effectLst/>
              </a:rPr>
              <a:t>αναθεώρησης για τον Κώδικα του 2015 </a:t>
            </a:r>
            <a:r>
              <a:rPr lang="el-GR" sz="2000" b="0" i="0" dirty="0">
                <a:solidFill>
                  <a:srgbClr val="000000"/>
                </a:solidFill>
                <a:effectLst/>
              </a:rPr>
              <a:t>ξεκίνησε στα τέλη του 2011. </a:t>
            </a:r>
            <a:r>
              <a:rPr lang="el-GR" sz="2000" dirty="0">
                <a:solidFill>
                  <a:srgbClr val="000000"/>
                </a:solidFill>
              </a:rPr>
              <a:t>Μ</a:t>
            </a:r>
            <a:r>
              <a:rPr lang="el-GR" sz="2000" b="0" i="0" dirty="0">
                <a:solidFill>
                  <a:srgbClr val="000000"/>
                </a:solidFill>
                <a:effectLst/>
              </a:rPr>
              <a:t>ετά από τρεις φάσεις διαβούλευσης σε μια περίοδο δύο ετών, και με 2.000 αλλαγές που υποβλήθηκαν, ο αναθεωρημένος Κώδικας εγκρίθηκε ομόφωνα στις 15 Νοεμβρίου 2013 στην Παγκόσμια Διάσκεψη για το Ντόπινγκ στην Αθλητισμός στο Γιοχάνεσμπουργκ, Νότια Αφρική. Οι αναθεωρήσεις του Κώδικα τέθηκαν </a:t>
            </a:r>
            <a:r>
              <a:rPr lang="el-GR" sz="2000" b="0" i="0" dirty="0">
                <a:solidFill>
                  <a:srgbClr val="FF0000"/>
                </a:solidFill>
                <a:effectLst/>
              </a:rPr>
              <a:t>σε ισχύ την 1η Ιανουαρίου 2015</a:t>
            </a:r>
            <a:r>
              <a:rPr lang="el-GR" sz="2000" b="0" i="0" dirty="0">
                <a:solidFill>
                  <a:srgbClr val="000000"/>
                </a:solidFill>
                <a:effectLst/>
              </a:rPr>
              <a:t>.</a:t>
            </a:r>
          </a:p>
          <a:p>
            <a:pPr algn="just"/>
            <a:endParaRPr lang="el-GR" sz="2000" b="0" i="0" dirty="0">
              <a:solidFill>
                <a:srgbClr val="000000"/>
              </a:solidFill>
              <a:effectLst/>
            </a:endParaRPr>
          </a:p>
          <a:p>
            <a:pPr algn="just"/>
            <a:r>
              <a:rPr lang="el-GR" sz="2000" b="0" i="0" dirty="0">
                <a:solidFill>
                  <a:srgbClr val="000000"/>
                </a:solidFill>
                <a:effectLst/>
              </a:rPr>
              <a:t>Η διαδικασία </a:t>
            </a:r>
            <a:r>
              <a:rPr lang="el-GR" sz="2000" b="0" i="1" u="sng" dirty="0">
                <a:solidFill>
                  <a:srgbClr val="000000"/>
                </a:solidFill>
                <a:effectLst/>
              </a:rPr>
              <a:t>αναθεώρησης για τον Κώδικα 2021 </a:t>
            </a:r>
            <a:r>
              <a:rPr lang="el-GR" sz="2000" b="0" i="0" dirty="0">
                <a:solidFill>
                  <a:srgbClr val="000000"/>
                </a:solidFill>
                <a:effectLst/>
              </a:rPr>
              <a:t>ξεκίνησε στα τέλη του 2017. </a:t>
            </a:r>
            <a:r>
              <a:rPr lang="el-GR" sz="2000" dirty="0">
                <a:solidFill>
                  <a:srgbClr val="000000"/>
                </a:solidFill>
              </a:rPr>
              <a:t>Μ</a:t>
            </a:r>
            <a:r>
              <a:rPr lang="el-GR" sz="2000" b="0" i="0" dirty="0">
                <a:solidFill>
                  <a:srgbClr val="000000"/>
                </a:solidFill>
                <a:effectLst/>
              </a:rPr>
              <a:t>ετά από τρεις φάσεις διαβούλευσης σε μια περίοδο δύο ετών, με περισσότερα από 2.000 σχόλια που ελήφθησαν, ο αναθεωρημένος Κώδικας εγκρίθηκε ομόφωνα στις 7 Νοεμβρίου 2019 στην Παγκόσμια Διάσκεψη για το Ντόπινγκ στην Αθλητισμός στο </a:t>
            </a:r>
            <a:r>
              <a:rPr lang="el-GR" sz="2000" b="0" i="0" dirty="0" err="1">
                <a:solidFill>
                  <a:srgbClr val="000000"/>
                </a:solidFill>
                <a:effectLst/>
              </a:rPr>
              <a:t>Κατοβίτσε</a:t>
            </a:r>
            <a:r>
              <a:rPr lang="el-GR" sz="2000" b="0" i="0" dirty="0">
                <a:solidFill>
                  <a:srgbClr val="000000"/>
                </a:solidFill>
                <a:effectLst/>
              </a:rPr>
              <a:t> της Πολωνίας. Ο αναθεωρημένος Κώδικας πρόκειται να τεθεί </a:t>
            </a:r>
            <a:r>
              <a:rPr lang="el-GR" sz="2000" b="0" i="0" dirty="0">
                <a:solidFill>
                  <a:srgbClr val="FF0000"/>
                </a:solidFill>
                <a:effectLst/>
              </a:rPr>
              <a:t>σε ισχύ την 1η Ιανουαρίου 2021</a:t>
            </a:r>
            <a:r>
              <a:rPr lang="el-GR" sz="2000" b="0" i="0" dirty="0">
                <a:solidFill>
                  <a:srgbClr val="000000"/>
                </a:solidFill>
                <a:effectLst/>
              </a:rPr>
              <a:t>.</a:t>
            </a:r>
          </a:p>
          <a:p>
            <a:pPr algn="just"/>
            <a:endParaRPr lang="en-US" sz="2000" b="0" i="0" dirty="0">
              <a:solidFill>
                <a:srgbClr val="000000"/>
              </a:solidFill>
              <a:effectLst/>
            </a:endParaRPr>
          </a:p>
          <a:p>
            <a:pPr algn="just"/>
            <a:r>
              <a:rPr lang="el-GR" sz="2000" b="0" i="0" dirty="0">
                <a:solidFill>
                  <a:srgbClr val="000000"/>
                </a:solidFill>
                <a:effectLst/>
              </a:rPr>
              <a:t>Κάθε μία από αυτές τις διαδικασίες αναθεώρησης ήταν συλλογικές και διαφανείς ασκήσεις που είχαν ως αποτέλεσμα </a:t>
            </a:r>
            <a:r>
              <a:rPr lang="el-GR" sz="2000" b="1" i="0" dirty="0">
                <a:solidFill>
                  <a:srgbClr val="000000"/>
                </a:solidFill>
                <a:effectLst/>
              </a:rPr>
              <a:t>ένα ισχυρότερο, πιο ισχυρό εργαλείο για την προστασία των δικαιωμάτων των καθαρών αθλητών παγκοσμίως.</a:t>
            </a:r>
          </a:p>
          <a:p>
            <a:pPr algn="just"/>
            <a:endParaRPr lang="en-US" sz="2000" b="0" i="0" dirty="0">
              <a:solidFill>
                <a:srgbClr val="000000"/>
              </a:solidFill>
              <a:effectLst/>
            </a:endParaRPr>
          </a:p>
        </p:txBody>
      </p:sp>
    </p:spTree>
    <p:extLst>
      <p:ext uri="{BB962C8B-B14F-4D97-AF65-F5344CB8AC3E}">
        <p14:creationId xmlns:p14="http://schemas.microsoft.com/office/powerpoint/2010/main" val="2506890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TextBox 12">
            <a:extLst>
              <a:ext uri="{FF2B5EF4-FFF2-40B4-BE49-F238E27FC236}">
                <a16:creationId xmlns:a16="http://schemas.microsoft.com/office/drawing/2014/main" id="{5848486F-A75D-4C8F-B186-8E65B98C7D69}"/>
              </a:ext>
            </a:extLst>
          </p:cNvPr>
          <p:cNvSpPr txBox="1"/>
          <p:nvPr/>
        </p:nvSpPr>
        <p:spPr>
          <a:xfrm>
            <a:off x="4153525" y="868538"/>
            <a:ext cx="7919720" cy="5016758"/>
          </a:xfrm>
          <a:prstGeom prst="rect">
            <a:avLst/>
          </a:prstGeom>
          <a:noFill/>
        </p:spPr>
        <p:txBody>
          <a:bodyPr wrap="square">
            <a:spAutoFit/>
          </a:bodyPr>
          <a:lstStyle/>
          <a:p>
            <a:pPr algn="just"/>
            <a:r>
              <a:rPr lang="el-GR" sz="2000" b="0" i="0" dirty="0">
                <a:solidFill>
                  <a:srgbClr val="000000"/>
                </a:solidFill>
                <a:effectLst/>
              </a:rPr>
              <a:t>Οι υπογράφοντες πρέπει να προβούν σε τρία βήματα προκειμένου να συμμορφωθούν πλήρως με τον Κώδικα: </a:t>
            </a:r>
            <a:r>
              <a:rPr lang="el-GR" sz="2000" b="0" i="0" dirty="0">
                <a:solidFill>
                  <a:srgbClr val="FF0000"/>
                </a:solidFill>
                <a:effectLst/>
              </a:rPr>
              <a:t>αποδοχή</a:t>
            </a:r>
            <a:r>
              <a:rPr lang="el-GR" sz="2000" b="0" i="0" dirty="0">
                <a:solidFill>
                  <a:srgbClr val="000000"/>
                </a:solidFill>
                <a:effectLst/>
              </a:rPr>
              <a:t>, </a:t>
            </a:r>
            <a:r>
              <a:rPr lang="el-GR" sz="2000" b="0" i="0" dirty="0">
                <a:solidFill>
                  <a:srgbClr val="FF0000"/>
                </a:solidFill>
                <a:effectLst/>
              </a:rPr>
              <a:t>εφαρμογή</a:t>
            </a:r>
            <a:r>
              <a:rPr lang="el-GR" sz="2000" b="0" i="0" dirty="0">
                <a:solidFill>
                  <a:srgbClr val="000000"/>
                </a:solidFill>
                <a:effectLst/>
              </a:rPr>
              <a:t> και </a:t>
            </a:r>
            <a:r>
              <a:rPr lang="el-GR" sz="2000" b="0" i="0" dirty="0">
                <a:solidFill>
                  <a:srgbClr val="FF0000"/>
                </a:solidFill>
                <a:effectLst/>
              </a:rPr>
              <a:t>επιβολή</a:t>
            </a:r>
            <a:r>
              <a:rPr lang="el-GR" sz="2000" b="0" i="0" dirty="0">
                <a:solidFill>
                  <a:srgbClr val="000000"/>
                </a:solidFill>
                <a:effectLst/>
              </a:rPr>
              <a:t>.</a:t>
            </a:r>
          </a:p>
          <a:p>
            <a:pPr algn="just"/>
            <a:endParaRPr lang="el-GR" sz="2000" b="0" i="0" dirty="0">
              <a:solidFill>
                <a:srgbClr val="000000"/>
              </a:solidFill>
              <a:effectLst/>
            </a:endParaRPr>
          </a:p>
          <a:p>
            <a:pPr algn="just"/>
            <a:endParaRPr lang="en-US" sz="2000" b="0" i="0" dirty="0">
              <a:solidFill>
                <a:srgbClr val="000000"/>
              </a:solidFill>
              <a:effectLst/>
            </a:endParaRPr>
          </a:p>
          <a:p>
            <a:pPr algn="just"/>
            <a:r>
              <a:rPr lang="el-GR" sz="2000" b="0" i="0" dirty="0">
                <a:solidFill>
                  <a:srgbClr val="000000"/>
                </a:solidFill>
                <a:effectLst/>
              </a:rPr>
              <a:t>Η </a:t>
            </a:r>
            <a:r>
              <a:rPr lang="el-GR" sz="2000" b="1" i="0" dirty="0">
                <a:solidFill>
                  <a:srgbClr val="FF0000"/>
                </a:solidFill>
                <a:effectLst/>
              </a:rPr>
              <a:t>αποδοχή</a:t>
            </a:r>
            <a:r>
              <a:rPr lang="el-GR" sz="2000" b="0" i="0" dirty="0">
                <a:solidFill>
                  <a:srgbClr val="000000"/>
                </a:solidFill>
                <a:effectLst/>
              </a:rPr>
              <a:t> κώδικα σημαίνει ότι ένας Υπογράφων συμφωνεί με τις αρχές του Κώδικα και συμφωνεί να εφαρμόσει και να συμμορφωθεί με τον Κώδικα.</a:t>
            </a:r>
          </a:p>
          <a:p>
            <a:pPr algn="just"/>
            <a:r>
              <a:rPr lang="el-GR" sz="2000" b="0" i="0" dirty="0">
                <a:solidFill>
                  <a:srgbClr val="000000"/>
                </a:solidFill>
                <a:effectLst/>
              </a:rPr>
              <a:t>Μόλις ένα Υπογράφον μέρος αποδεχτεί τον Κώδικα, πρέπει στη συνέχεια να τον εφαρμόσει.</a:t>
            </a:r>
            <a:endParaRPr lang="el-GR" sz="2000" dirty="0">
              <a:solidFill>
                <a:srgbClr val="000000"/>
              </a:solidFill>
            </a:endParaRPr>
          </a:p>
          <a:p>
            <a:pPr algn="just"/>
            <a:r>
              <a:rPr lang="el-GR" sz="2000" b="0" i="0" dirty="0">
                <a:solidFill>
                  <a:srgbClr val="000000"/>
                </a:solidFill>
                <a:effectLst/>
              </a:rPr>
              <a:t>Η </a:t>
            </a:r>
            <a:r>
              <a:rPr lang="el-GR" sz="2000" b="1" i="0" dirty="0">
                <a:solidFill>
                  <a:srgbClr val="FF0000"/>
                </a:solidFill>
                <a:effectLst/>
              </a:rPr>
              <a:t>εφαρμογή</a:t>
            </a:r>
            <a:r>
              <a:rPr lang="el-GR" sz="2000" b="0" i="0" dirty="0">
                <a:solidFill>
                  <a:srgbClr val="000000"/>
                </a:solidFill>
                <a:effectLst/>
              </a:rPr>
              <a:t> του Κώδικα είναι η διαδικασία την οποία περνά ένα Υπογράφον μέρος με σκοπό να τροποποιήσει τους κανόνες και τις πολιτικές του, ώστε να περιλαμβάνονται όλα τα υποχρεωτικά άρθρα και οι αρχές του Κώδικα.</a:t>
            </a:r>
            <a:endParaRPr lang="en-US" sz="2000" b="0" i="0" dirty="0">
              <a:solidFill>
                <a:srgbClr val="000000"/>
              </a:solidFill>
              <a:effectLst/>
            </a:endParaRPr>
          </a:p>
          <a:p>
            <a:pPr algn="just"/>
            <a:r>
              <a:rPr lang="el-GR" sz="2000" b="0" i="0" dirty="0">
                <a:solidFill>
                  <a:srgbClr val="000000"/>
                </a:solidFill>
                <a:effectLst/>
              </a:rPr>
              <a:t>Τέλος, η </a:t>
            </a:r>
            <a:r>
              <a:rPr lang="el-GR" sz="2000" b="1" i="0" dirty="0">
                <a:solidFill>
                  <a:srgbClr val="FF0000"/>
                </a:solidFill>
                <a:effectLst/>
              </a:rPr>
              <a:t>επιβολή</a:t>
            </a:r>
            <a:r>
              <a:rPr lang="el-GR" sz="2000" b="0" i="0" dirty="0">
                <a:solidFill>
                  <a:srgbClr val="000000"/>
                </a:solidFill>
                <a:effectLst/>
              </a:rPr>
              <a:t> αναφέρεται στο ότι το Υπογράφον μέρος  εφαρμόζει πραγματικά τους τροποποιημένους κανόνες και τις πολιτικές του σύμφωνα με τον Κώδικα.</a:t>
            </a:r>
          </a:p>
        </p:txBody>
      </p:sp>
      <p:sp>
        <p:nvSpPr>
          <p:cNvPr id="15" name="TextBox 14">
            <a:extLst>
              <a:ext uri="{FF2B5EF4-FFF2-40B4-BE49-F238E27FC236}">
                <a16:creationId xmlns:a16="http://schemas.microsoft.com/office/drawing/2014/main" id="{F9EC0AA5-3457-4D47-BEAE-0FE0EE5698E8}"/>
              </a:ext>
            </a:extLst>
          </p:cNvPr>
          <p:cNvSpPr txBox="1"/>
          <p:nvPr/>
        </p:nvSpPr>
        <p:spPr>
          <a:xfrm>
            <a:off x="6094476" y="49723"/>
            <a:ext cx="4485640"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400" b="1" i="0" u="none" strike="noStrike" kern="1200" cap="none" spc="0" normalizeH="0" baseline="0" noProof="0" dirty="0">
                <a:ln>
                  <a:noFill/>
                </a:ln>
                <a:solidFill>
                  <a:srgbClr val="000000"/>
                </a:solidFill>
                <a:effectLst/>
                <a:uLnTx/>
                <a:uFillTx/>
                <a:ea typeface="+mn-ea"/>
                <a:cs typeface="+mn-cs"/>
              </a:rPr>
              <a:t>ΣΥΜΜΟΡΦΩΣΗ ΜΕ ΤΟΝ ΚΩΔΙΚΑ</a:t>
            </a:r>
            <a:endParaRPr kumimoji="0" lang="en-US" sz="2400" b="0" i="0" u="none" strike="noStrike" kern="1200" cap="none" spc="0" normalizeH="0" baseline="0" noProof="0" dirty="0">
              <a:ln>
                <a:noFill/>
              </a:ln>
              <a:solidFill>
                <a:srgbClr val="000000"/>
              </a:solidFill>
              <a:effectLst/>
              <a:uLnTx/>
              <a:uFillTx/>
              <a:ea typeface="+mn-ea"/>
              <a:cs typeface="+mn-cs"/>
            </a:endParaRPr>
          </a:p>
        </p:txBody>
      </p:sp>
    </p:spTree>
    <p:extLst>
      <p:ext uri="{BB962C8B-B14F-4D97-AF65-F5344CB8AC3E}">
        <p14:creationId xmlns:p14="http://schemas.microsoft.com/office/powerpoint/2010/main" val="2294215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TextBox 12">
            <a:extLst>
              <a:ext uri="{FF2B5EF4-FFF2-40B4-BE49-F238E27FC236}">
                <a16:creationId xmlns:a16="http://schemas.microsoft.com/office/drawing/2014/main" id="{AA91EF74-1746-4965-B6A0-CD493D2CC774}"/>
              </a:ext>
            </a:extLst>
          </p:cNvPr>
          <p:cNvSpPr txBox="1"/>
          <p:nvPr/>
        </p:nvSpPr>
        <p:spPr>
          <a:xfrm>
            <a:off x="4188199" y="803838"/>
            <a:ext cx="7850372" cy="5016758"/>
          </a:xfrm>
          <a:prstGeom prst="rect">
            <a:avLst/>
          </a:prstGeom>
          <a:noFill/>
        </p:spPr>
        <p:txBody>
          <a:bodyPr wrap="square">
            <a:spAutoFit/>
          </a:bodyPr>
          <a:lstStyle/>
          <a:p>
            <a:pPr algn="just"/>
            <a:r>
              <a:rPr lang="el-GR" sz="2000" dirty="0">
                <a:solidFill>
                  <a:srgbClr val="000000"/>
                </a:solidFill>
              </a:rPr>
              <a:t>Ο </a:t>
            </a:r>
            <a:r>
              <a:rPr lang="el-GR" sz="2000" b="0" i="0" dirty="0">
                <a:solidFill>
                  <a:srgbClr val="000000"/>
                </a:solidFill>
                <a:effectLst/>
              </a:rPr>
              <a:t>WADA έχει δώσει αυξανόμενη έμφαση στη διασφάλιση ότι οι Υπογράφοντες Κώδικα διαθέτουν </a:t>
            </a:r>
            <a:r>
              <a:rPr lang="el-GR" sz="2000" b="0" i="0" dirty="0">
                <a:solidFill>
                  <a:srgbClr val="FF0000"/>
                </a:solidFill>
                <a:effectLst/>
              </a:rPr>
              <a:t>ποιοτικά προγράμματα κατά του ντόπινγκ</a:t>
            </a:r>
            <a:r>
              <a:rPr lang="en-US" sz="2000" b="0" i="0" dirty="0">
                <a:solidFill>
                  <a:srgbClr val="000000"/>
                </a:solidFill>
                <a:effectLst/>
              </a:rPr>
              <a:t> </a:t>
            </a:r>
            <a:r>
              <a:rPr lang="el-GR" sz="2000" b="0" i="0" dirty="0">
                <a:solidFill>
                  <a:srgbClr val="000000"/>
                </a:solidFill>
                <a:effectLst/>
              </a:rPr>
              <a:t>Και</a:t>
            </a:r>
            <a:r>
              <a:rPr lang="en-US" sz="2000" b="0" i="0" dirty="0">
                <a:solidFill>
                  <a:srgbClr val="000000"/>
                </a:solidFill>
                <a:effectLst/>
              </a:rPr>
              <a:t> </a:t>
            </a:r>
            <a:r>
              <a:rPr lang="el-GR" sz="2000" b="0" i="0" dirty="0">
                <a:solidFill>
                  <a:srgbClr val="000000"/>
                </a:solidFill>
                <a:effectLst/>
              </a:rPr>
              <a:t>να παρακολουθείται αυστηρά η </a:t>
            </a:r>
            <a:r>
              <a:rPr lang="el-GR" sz="2000" b="0" i="0" dirty="0">
                <a:solidFill>
                  <a:srgbClr val="FF0000"/>
                </a:solidFill>
                <a:effectLst/>
              </a:rPr>
              <a:t>συμμόρφωσή </a:t>
            </a:r>
            <a:r>
              <a:rPr lang="el-GR" sz="2000" b="0" i="0" dirty="0">
                <a:solidFill>
                  <a:srgbClr val="000000"/>
                </a:solidFill>
                <a:effectLst/>
              </a:rPr>
              <a:t>τους. Για να γίνει αυτό, το 2016, ο WADA ξεκίνησε την ανάπτυξη ενός πιστοποιημένου ISO9001:2015 Προγράμματος παρακολούθησης συμμόρφωσης με τον κώδικα, το οποίο επεκτάθηκε το 2017.</a:t>
            </a:r>
          </a:p>
          <a:p>
            <a:pPr algn="just"/>
            <a:endParaRPr lang="en-US" sz="2000" dirty="0">
              <a:solidFill>
                <a:srgbClr val="000000"/>
              </a:solidFill>
            </a:endParaRPr>
          </a:p>
          <a:p>
            <a:pPr algn="just"/>
            <a:r>
              <a:rPr lang="en-US" sz="2000" b="0" i="0" dirty="0">
                <a:solidFill>
                  <a:srgbClr val="000000"/>
                </a:solidFill>
                <a:effectLst/>
              </a:rPr>
              <a:t> </a:t>
            </a:r>
            <a:r>
              <a:rPr lang="el-GR" sz="2000" b="0" i="0" dirty="0">
                <a:solidFill>
                  <a:srgbClr val="000000"/>
                </a:solidFill>
                <a:effectLst/>
              </a:rPr>
              <a:t>Το Πρόγραμμα στοχεύει στην ενίσχυση της εμπιστοσύνης των αθλητών και του κοινού στο πρότυπο του έργου των Οργανισμών Αντιντόπινγκ παγκοσμίως. Την 1η Απριλίου 2018, τέθηκε σε ισχύ το </a:t>
            </a:r>
            <a:r>
              <a:rPr lang="el-GR" sz="2000" b="0" i="0" dirty="0">
                <a:solidFill>
                  <a:srgbClr val="FF0000"/>
                </a:solidFill>
                <a:effectLst/>
              </a:rPr>
              <a:t>Διεθνές Πρότυπο για τη Συμμόρφωση με τον Κώδικα από τους Υπογράφοντες </a:t>
            </a:r>
            <a:r>
              <a:rPr lang="el-GR" sz="2000" b="0" i="0" dirty="0">
                <a:solidFill>
                  <a:srgbClr val="000000"/>
                </a:solidFill>
                <a:effectLst/>
              </a:rPr>
              <a:t>(ISCCS), το οποίο ενίσχυσε περαιτέρω το Πρόγραμμα Παρακολούθησης Συμμόρφωσης με τον Κώδικα WADA δημιουργώντας ένα </a:t>
            </a:r>
            <a:r>
              <a:rPr lang="el-GR" sz="2000" b="0" i="0" dirty="0">
                <a:solidFill>
                  <a:srgbClr val="FF0000"/>
                </a:solidFill>
                <a:effectLst/>
              </a:rPr>
              <a:t>σαφές πλαίσιο για τις δραστηριότητες συμμόρφωσης</a:t>
            </a:r>
            <a:r>
              <a:rPr lang="el-GR" sz="2000" b="0" i="0" dirty="0">
                <a:solidFill>
                  <a:srgbClr val="000000"/>
                </a:solidFill>
                <a:effectLst/>
              </a:rPr>
              <a:t> του WADA και περιγράφοντας τις </a:t>
            </a:r>
            <a:r>
              <a:rPr lang="el-GR" sz="2000" b="0" i="0" dirty="0">
                <a:solidFill>
                  <a:srgbClr val="FF0000"/>
                </a:solidFill>
                <a:effectLst/>
              </a:rPr>
              <a:t>ευθύνες και τις συνέπειες </a:t>
            </a:r>
            <a:r>
              <a:rPr lang="el-GR" sz="2000" b="0" i="0" dirty="0">
                <a:solidFill>
                  <a:srgbClr val="000000"/>
                </a:solidFill>
                <a:effectLst/>
              </a:rPr>
              <a:t>που ισχύουν </a:t>
            </a:r>
            <a:r>
              <a:rPr lang="el-GR" sz="2000" b="0" i="0" dirty="0">
                <a:solidFill>
                  <a:srgbClr val="FF0000"/>
                </a:solidFill>
                <a:effectLst/>
              </a:rPr>
              <a:t>για τους Υπογράφοντες</a:t>
            </a:r>
            <a:r>
              <a:rPr lang="el-GR" sz="2000" b="0" i="0" dirty="0">
                <a:solidFill>
                  <a:srgbClr val="000000"/>
                </a:solidFill>
                <a:effectLst/>
              </a:rPr>
              <a:t>.</a:t>
            </a:r>
          </a:p>
          <a:p>
            <a:pPr algn="just"/>
            <a:endParaRPr lang="en-US" sz="2000" b="0" i="0" dirty="0">
              <a:solidFill>
                <a:srgbClr val="000000"/>
              </a:solidFill>
              <a:effectLst/>
            </a:endParaRPr>
          </a:p>
        </p:txBody>
      </p:sp>
      <p:sp>
        <p:nvSpPr>
          <p:cNvPr id="15" name="TextBox 14">
            <a:extLst>
              <a:ext uri="{FF2B5EF4-FFF2-40B4-BE49-F238E27FC236}">
                <a16:creationId xmlns:a16="http://schemas.microsoft.com/office/drawing/2014/main" id="{38F1ED1D-2A1B-466D-9EB0-BFF75D4B5A72}"/>
              </a:ext>
            </a:extLst>
          </p:cNvPr>
          <p:cNvSpPr txBox="1"/>
          <p:nvPr/>
        </p:nvSpPr>
        <p:spPr>
          <a:xfrm>
            <a:off x="6094476" y="49723"/>
            <a:ext cx="4485640"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400" b="1" i="0" u="none" strike="noStrike" kern="1200" cap="none" spc="0" normalizeH="0" baseline="0" noProof="0" dirty="0">
                <a:ln>
                  <a:noFill/>
                </a:ln>
                <a:solidFill>
                  <a:srgbClr val="000000"/>
                </a:solidFill>
                <a:effectLst/>
                <a:uLnTx/>
                <a:uFillTx/>
                <a:ea typeface="+mn-ea"/>
                <a:cs typeface="+mn-cs"/>
              </a:rPr>
              <a:t>ΣΥΜΜΟΡΦΩΣΗ ΜΕ ΤΟΝ ΚΩΔΙΚΑ</a:t>
            </a:r>
            <a:endParaRPr kumimoji="0" lang="en-US" sz="2400" b="0" i="0" u="none" strike="noStrike" kern="1200" cap="none" spc="0" normalizeH="0" baseline="0" noProof="0" dirty="0">
              <a:ln>
                <a:noFill/>
              </a:ln>
              <a:solidFill>
                <a:srgbClr val="000000"/>
              </a:solidFill>
              <a:effectLst/>
              <a:uLnTx/>
              <a:uFillTx/>
              <a:ea typeface="+mn-ea"/>
              <a:cs typeface="+mn-cs"/>
            </a:endParaRPr>
          </a:p>
        </p:txBody>
      </p:sp>
    </p:spTree>
    <p:extLst>
      <p:ext uri="{BB962C8B-B14F-4D97-AF65-F5344CB8AC3E}">
        <p14:creationId xmlns:p14="http://schemas.microsoft.com/office/powerpoint/2010/main" val="3851719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TextBox 12">
            <a:extLst>
              <a:ext uri="{FF2B5EF4-FFF2-40B4-BE49-F238E27FC236}">
                <a16:creationId xmlns:a16="http://schemas.microsoft.com/office/drawing/2014/main" id="{A1C99BFD-E741-45EC-9EE1-959592B9C87F}"/>
              </a:ext>
            </a:extLst>
          </p:cNvPr>
          <p:cNvSpPr txBox="1"/>
          <p:nvPr/>
        </p:nvSpPr>
        <p:spPr>
          <a:xfrm>
            <a:off x="4302760" y="1270229"/>
            <a:ext cx="7625080" cy="1938992"/>
          </a:xfrm>
          <a:prstGeom prst="rect">
            <a:avLst/>
          </a:prstGeom>
          <a:noFill/>
        </p:spPr>
        <p:txBody>
          <a:bodyPr wrap="square">
            <a:spAutoFit/>
          </a:bodyPr>
          <a:lstStyle/>
          <a:p>
            <a:pPr algn="l"/>
            <a:r>
              <a:rPr lang="el-GR" sz="2000" b="0" i="0" dirty="0">
                <a:solidFill>
                  <a:srgbClr val="000000"/>
                </a:solidFill>
                <a:effectLst/>
              </a:rPr>
              <a:t>Οι αθλητικοί οργανισμοί που ανήκουν στις ακόλουθες κατηγορίες έχουν αποδεχθεί τον Κώδικα</a:t>
            </a:r>
            <a:r>
              <a:rPr lang="en-US" sz="2000" b="0" i="0" dirty="0">
                <a:solidFill>
                  <a:srgbClr val="000000"/>
                </a:solidFill>
                <a:effectLst/>
              </a:rPr>
              <a:t>:</a:t>
            </a:r>
          </a:p>
          <a:p>
            <a:pPr algn="l"/>
            <a:endParaRPr lang="en-US" sz="2000" b="0" i="0" dirty="0">
              <a:solidFill>
                <a:srgbClr val="000000"/>
              </a:solidFill>
              <a:effectLst/>
            </a:endParaRPr>
          </a:p>
          <a:p>
            <a:pPr algn="l">
              <a:buFont typeface="Arial" panose="020B0604020202020204" pitchFamily="34" charset="0"/>
              <a:buChar char="•"/>
            </a:pPr>
            <a:r>
              <a:rPr lang="el-GR" sz="2000" b="0" i="0" dirty="0">
                <a:solidFill>
                  <a:srgbClr val="000000"/>
                </a:solidFill>
                <a:effectLst/>
              </a:rPr>
              <a:t>Ολυμπιακό Κίνημα</a:t>
            </a:r>
          </a:p>
          <a:p>
            <a:pPr algn="l">
              <a:buFont typeface="Arial" panose="020B0604020202020204" pitchFamily="34" charset="0"/>
              <a:buChar char="•"/>
            </a:pPr>
            <a:r>
              <a:rPr lang="el-GR" sz="2000" b="0" i="0" dirty="0">
                <a:solidFill>
                  <a:srgbClr val="000000"/>
                </a:solidFill>
                <a:effectLst/>
              </a:rPr>
              <a:t>Εθνικοί Οργανισμοί Αντιντόπινγκ</a:t>
            </a:r>
          </a:p>
          <a:p>
            <a:pPr algn="l">
              <a:buFont typeface="Arial" panose="020B0604020202020204" pitchFamily="34" charset="0"/>
              <a:buChar char="•"/>
            </a:pPr>
            <a:r>
              <a:rPr lang="el-GR" sz="2000" b="0" i="0" dirty="0">
                <a:solidFill>
                  <a:srgbClr val="000000"/>
                </a:solidFill>
                <a:effectLst/>
              </a:rPr>
              <a:t>Εκτός Ολυμπιακού κινήματος</a:t>
            </a:r>
            <a:endParaRPr lang="en-US" sz="2000" b="0" i="0" dirty="0">
              <a:solidFill>
                <a:srgbClr val="000000"/>
              </a:solidFill>
              <a:effectLst/>
            </a:endParaRPr>
          </a:p>
        </p:txBody>
      </p:sp>
      <p:sp>
        <p:nvSpPr>
          <p:cNvPr id="15" name="TextBox 14">
            <a:extLst>
              <a:ext uri="{FF2B5EF4-FFF2-40B4-BE49-F238E27FC236}">
                <a16:creationId xmlns:a16="http://schemas.microsoft.com/office/drawing/2014/main" id="{B7A1C5E8-91C7-4F1C-B0AF-3EE26AA84C1C}"/>
              </a:ext>
            </a:extLst>
          </p:cNvPr>
          <p:cNvSpPr txBox="1"/>
          <p:nvPr/>
        </p:nvSpPr>
        <p:spPr>
          <a:xfrm>
            <a:off x="4216056" y="3816082"/>
            <a:ext cx="7972896" cy="2585323"/>
          </a:xfrm>
          <a:prstGeom prst="rect">
            <a:avLst/>
          </a:prstGeom>
          <a:noFill/>
        </p:spPr>
        <p:txBody>
          <a:bodyPr wrap="square">
            <a:spAutoFit/>
          </a:bodyPr>
          <a:lstStyle/>
          <a:p>
            <a:pPr algn="l"/>
            <a:r>
              <a:rPr kumimoji="0" lang="el-GR" b="0" i="0" u="none" strike="noStrike" kern="1200" cap="none" spc="0" normalizeH="0" baseline="0" noProof="0" dirty="0">
                <a:ln>
                  <a:noFill/>
                </a:ln>
                <a:solidFill>
                  <a:srgbClr val="000000"/>
                </a:solidFill>
                <a:effectLst/>
                <a:uLnTx/>
                <a:uFillTx/>
                <a:ea typeface="+mn-ea"/>
                <a:cs typeface="+mn-cs"/>
              </a:rPr>
              <a:t>Μέχρι σήμερα, περίπου 700 αθλητικοί οργανισμοί έχουν αποδεχθεί τον Παγκόσμιο Κώδικα Αντιντόπινγκ</a:t>
            </a:r>
            <a:r>
              <a:rPr kumimoji="0" lang="en-US" b="0" i="0" u="none" strike="noStrike" kern="1200" cap="none" spc="0" normalizeH="0" baseline="0" noProof="0" dirty="0">
                <a:ln>
                  <a:noFill/>
                </a:ln>
                <a:solidFill>
                  <a:srgbClr val="000000"/>
                </a:solidFill>
                <a:effectLst/>
                <a:uLnTx/>
                <a:uFillTx/>
                <a:ea typeface="+mn-ea"/>
                <a:cs typeface="+mn-cs"/>
              </a:rPr>
              <a:t>:</a:t>
            </a:r>
            <a:endParaRPr lang="en-US" b="1" i="0" dirty="0">
              <a:solidFill>
                <a:srgbClr val="000000"/>
              </a:solidFill>
              <a:effectLst/>
            </a:endParaRPr>
          </a:p>
          <a:p>
            <a:pPr algn="l">
              <a:buFont typeface="Arial" panose="020B0604020202020204" pitchFamily="34" charset="0"/>
              <a:buChar char="•"/>
            </a:pPr>
            <a:r>
              <a:rPr lang="en-US" b="1" i="0" dirty="0">
                <a:solidFill>
                  <a:srgbClr val="000000"/>
                </a:solidFill>
                <a:effectLst/>
              </a:rPr>
              <a:t>International Federations (IFs)</a:t>
            </a:r>
            <a:r>
              <a:rPr lang="el-GR" b="1" i="0" dirty="0">
                <a:solidFill>
                  <a:srgbClr val="000000"/>
                </a:solidFill>
                <a:effectLst/>
              </a:rPr>
              <a:t> - Διεθνείς Ομοσπονδίες</a:t>
            </a:r>
            <a:endParaRPr lang="en-US" b="0" i="0" dirty="0">
              <a:solidFill>
                <a:srgbClr val="000000"/>
              </a:solidFill>
              <a:effectLst/>
            </a:endParaRPr>
          </a:p>
          <a:p>
            <a:pPr algn="l">
              <a:buFont typeface="Arial" panose="020B0604020202020204" pitchFamily="34" charset="0"/>
              <a:buChar char="•"/>
            </a:pPr>
            <a:r>
              <a:rPr lang="en-US" b="1" i="0" dirty="0">
                <a:solidFill>
                  <a:srgbClr val="000000"/>
                </a:solidFill>
                <a:effectLst/>
              </a:rPr>
              <a:t>Major Event Organizations (MEOs)</a:t>
            </a:r>
            <a:r>
              <a:rPr lang="el-GR" b="1" i="0" dirty="0">
                <a:solidFill>
                  <a:srgbClr val="000000"/>
                </a:solidFill>
                <a:effectLst/>
              </a:rPr>
              <a:t> - Οργανισμοί Σημαντικών </a:t>
            </a:r>
            <a:r>
              <a:rPr lang="el-GR" b="1" dirty="0">
                <a:solidFill>
                  <a:srgbClr val="000000"/>
                </a:solidFill>
              </a:rPr>
              <a:t>Ε</a:t>
            </a:r>
            <a:r>
              <a:rPr lang="el-GR" b="1" i="0" dirty="0">
                <a:solidFill>
                  <a:srgbClr val="000000"/>
                </a:solidFill>
                <a:effectLst/>
              </a:rPr>
              <a:t>κδηλώσεων</a:t>
            </a:r>
            <a:endParaRPr lang="en-US" b="0" i="0" dirty="0">
              <a:solidFill>
                <a:srgbClr val="000000"/>
              </a:solidFill>
              <a:effectLst/>
            </a:endParaRPr>
          </a:p>
          <a:p>
            <a:pPr algn="l">
              <a:buFont typeface="Arial" panose="020B0604020202020204" pitchFamily="34" charset="0"/>
              <a:buChar char="•"/>
            </a:pPr>
            <a:r>
              <a:rPr lang="en-US" b="1" i="0" dirty="0">
                <a:solidFill>
                  <a:srgbClr val="000000"/>
                </a:solidFill>
                <a:effectLst/>
              </a:rPr>
              <a:t>National Olympic Committees (NOCs)</a:t>
            </a:r>
            <a:r>
              <a:rPr lang="el-GR" b="1" i="0" dirty="0">
                <a:solidFill>
                  <a:srgbClr val="000000"/>
                </a:solidFill>
                <a:effectLst/>
              </a:rPr>
              <a:t> - Εθνικές Ολυμπιακές Επιτροπές</a:t>
            </a:r>
            <a:endParaRPr lang="en-US" b="0" i="0" dirty="0">
              <a:solidFill>
                <a:srgbClr val="000000"/>
              </a:solidFill>
              <a:effectLst/>
            </a:endParaRPr>
          </a:p>
          <a:p>
            <a:pPr algn="l">
              <a:buFont typeface="Arial" panose="020B0604020202020204" pitchFamily="34" charset="0"/>
              <a:buChar char="•"/>
            </a:pPr>
            <a:r>
              <a:rPr lang="en-US" b="1" i="0" dirty="0">
                <a:solidFill>
                  <a:srgbClr val="000000"/>
                </a:solidFill>
                <a:effectLst/>
              </a:rPr>
              <a:t>National Paralympic Committees (NPCs)</a:t>
            </a:r>
            <a:r>
              <a:rPr lang="el-GR" b="1" i="0" dirty="0">
                <a:solidFill>
                  <a:srgbClr val="000000"/>
                </a:solidFill>
                <a:effectLst/>
              </a:rPr>
              <a:t> - Εθνικές </a:t>
            </a:r>
            <a:r>
              <a:rPr lang="el-GR" b="1" i="0" dirty="0" err="1">
                <a:solidFill>
                  <a:srgbClr val="000000"/>
                </a:solidFill>
                <a:effectLst/>
              </a:rPr>
              <a:t>Παραολυμπιακές</a:t>
            </a:r>
            <a:r>
              <a:rPr lang="el-GR" b="1" i="0" dirty="0">
                <a:solidFill>
                  <a:srgbClr val="000000"/>
                </a:solidFill>
                <a:effectLst/>
              </a:rPr>
              <a:t> Επιτροπές</a:t>
            </a:r>
            <a:endParaRPr lang="en-US" b="0" i="0" dirty="0">
              <a:solidFill>
                <a:srgbClr val="000000"/>
              </a:solidFill>
              <a:effectLst/>
            </a:endParaRPr>
          </a:p>
          <a:p>
            <a:pPr algn="l">
              <a:buFont typeface="Arial" panose="020B0604020202020204" pitchFamily="34" charset="0"/>
              <a:buChar char="•"/>
            </a:pPr>
            <a:r>
              <a:rPr lang="en-US" b="1" i="0" dirty="0">
                <a:solidFill>
                  <a:srgbClr val="000000"/>
                </a:solidFill>
                <a:effectLst/>
              </a:rPr>
              <a:t>National Anti-Doping Organizations (NADOs)</a:t>
            </a:r>
            <a:r>
              <a:rPr lang="el-GR" b="1" i="0" dirty="0">
                <a:solidFill>
                  <a:srgbClr val="000000"/>
                </a:solidFill>
                <a:effectLst/>
              </a:rPr>
              <a:t> - Εθνικοί Οργανισμοί Αντιντόπινγκ</a:t>
            </a:r>
            <a:endParaRPr lang="en-US" b="0" i="0" dirty="0">
              <a:solidFill>
                <a:srgbClr val="000000"/>
              </a:solidFill>
              <a:effectLst/>
            </a:endParaRPr>
          </a:p>
          <a:p>
            <a:pPr algn="l">
              <a:buFont typeface="Arial" panose="020B0604020202020204" pitchFamily="34" charset="0"/>
              <a:buChar char="•"/>
            </a:pPr>
            <a:r>
              <a:rPr lang="en-US" b="1" i="0" dirty="0">
                <a:solidFill>
                  <a:srgbClr val="000000"/>
                </a:solidFill>
                <a:effectLst/>
              </a:rPr>
              <a:t>Other organizations having significant relevance in sport </a:t>
            </a:r>
            <a:r>
              <a:rPr lang="el-GR" b="1" i="0" dirty="0">
                <a:solidFill>
                  <a:srgbClr val="000000"/>
                </a:solidFill>
                <a:effectLst/>
              </a:rPr>
              <a:t>- Άλλοι οργανισμοί που έχουν σημαντική συνάφεια με τον αθλητισμό</a:t>
            </a:r>
            <a:endParaRPr lang="en-US" b="0" i="0" dirty="0">
              <a:solidFill>
                <a:srgbClr val="000000"/>
              </a:solidFill>
              <a:effectLst/>
            </a:endParaRPr>
          </a:p>
        </p:txBody>
      </p:sp>
      <p:sp>
        <p:nvSpPr>
          <p:cNvPr id="17" name="TextBox 16">
            <a:extLst>
              <a:ext uri="{FF2B5EF4-FFF2-40B4-BE49-F238E27FC236}">
                <a16:creationId xmlns:a16="http://schemas.microsoft.com/office/drawing/2014/main" id="{F0528987-728A-4D43-8D61-935501F5AFA4}"/>
              </a:ext>
            </a:extLst>
          </p:cNvPr>
          <p:cNvSpPr txBox="1"/>
          <p:nvPr/>
        </p:nvSpPr>
        <p:spPr>
          <a:xfrm>
            <a:off x="6231000" y="138499"/>
            <a:ext cx="4037839"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2400" b="1" dirty="0">
                <a:solidFill>
                  <a:srgbClr val="000000"/>
                </a:solidFill>
              </a:rPr>
              <a:t>ΥΠΟΓΡΑΦΟΝΤΕΣ ΤΟΝ ΚΩΔΙΚΑ</a:t>
            </a:r>
            <a:endParaRPr kumimoji="0" lang="en-US" sz="2400" b="0" i="0" u="none" strike="noStrike" kern="1200" cap="none" spc="0" normalizeH="0" baseline="0" noProof="0" dirty="0">
              <a:ln>
                <a:noFill/>
              </a:ln>
              <a:solidFill>
                <a:srgbClr val="000000"/>
              </a:solidFill>
              <a:effectLst/>
              <a:uLnTx/>
              <a:uFillTx/>
              <a:ea typeface="+mn-ea"/>
              <a:cs typeface="+mn-cs"/>
            </a:endParaRPr>
          </a:p>
        </p:txBody>
      </p:sp>
    </p:spTree>
    <p:extLst>
      <p:ext uri="{BB962C8B-B14F-4D97-AF65-F5344CB8AC3E}">
        <p14:creationId xmlns:p14="http://schemas.microsoft.com/office/powerpoint/2010/main" val="41820512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7707</TotalTime>
  <Words>1143</Words>
  <Application>Microsoft Office PowerPoint</Application>
  <PresentationFormat>Ευρεία οθόνη</PresentationFormat>
  <Paragraphs>84</Paragraphs>
  <Slides>12</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12</vt:i4>
      </vt:variant>
    </vt:vector>
  </HeadingPairs>
  <TitlesOfParts>
    <vt:vector size="17" baseType="lpstr">
      <vt:lpstr>Arial</vt:lpstr>
      <vt:lpstr>Calibri</vt:lpstr>
      <vt:lpstr>Calibri Light</vt:lpstr>
      <vt:lpstr>FKGrotesk</vt:lpstr>
      <vt:lpstr>Office Theme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Nikolaou, Aristeidis</dc:creator>
  <cp:lastModifiedBy>PANOUTSOS-TALKOWSKI P. (927291)</cp:lastModifiedBy>
  <cp:revision>168</cp:revision>
  <dcterms:created xsi:type="dcterms:W3CDTF">2022-01-03T18:44:33Z</dcterms:created>
  <dcterms:modified xsi:type="dcterms:W3CDTF">2022-04-28T16:21:12Z</dcterms:modified>
</cp:coreProperties>
</file>