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5" r:id="rId3"/>
    <p:sldId id="307" r:id="rId4"/>
    <p:sldId id="304" r:id="rId5"/>
    <p:sldId id="305" r:id="rId6"/>
    <p:sldId id="303" r:id="rId7"/>
    <p:sldId id="360" r:id="rId8"/>
    <p:sldId id="264" r:id="rId9"/>
    <p:sldId id="370" r:id="rId10"/>
    <p:sldId id="369" r:id="rId11"/>
    <p:sldId id="368" r:id="rId12"/>
    <p:sldId id="367" r:id="rId13"/>
    <p:sldId id="366" r:id="rId14"/>
    <p:sldId id="365" r:id="rId15"/>
    <p:sldId id="364" r:id="rId16"/>
    <p:sldId id="363" r:id="rId17"/>
    <p:sldId id="362" r:id="rId18"/>
    <p:sldId id="361" r:id="rId19"/>
    <p:sldId id="372" r:id="rId20"/>
    <p:sldId id="377" r:id="rId21"/>
    <p:sldId id="376" r:id="rId22"/>
    <p:sldId id="375" r:id="rId23"/>
    <p:sldId id="374" r:id="rId24"/>
    <p:sldId id="373" r:id="rId25"/>
    <p:sldId id="371" r:id="rId26"/>
    <p:sldId id="379" r:id="rId27"/>
    <p:sldId id="346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4039-7B73-42B4-A054-CA03D0694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C019B-C7A2-4192-803F-56EEE4234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2140-C29B-4B3F-A74E-20979459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13017-7F96-4A4C-A0D4-51FCD2A9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C551-A72C-4AFF-BE72-10E8108D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4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5DED-8CF3-4900-8E90-FE0DB082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C4B29-C2B0-4EC2-B5DB-59025C4C6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EF56-AF17-4DCD-B42A-6ABBB29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BDBA0-9E72-48D3-B02E-51130E05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17D48-A0FB-4073-81DD-2E17C5C0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42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E4B51-28F4-40F7-9C43-00EFCF249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BD14D-DDA2-4CDF-9004-80D38D3AF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FF581-1A5B-484F-B1A0-057C111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A3E8-2275-4A21-8E51-08F5EC01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34F67-E0EF-4475-8170-5967804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5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F2A8-E1A5-4AE6-905D-BFDBB340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6EC9-4BD9-4584-89A1-5AD1212A5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B975-7DA6-42D9-B994-59BA3988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5B5D4-B836-43C3-81B8-BB5C834F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B618-2D1E-42BC-A09A-9FAD4E03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94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3E11-2534-4BFB-92A2-CCFE39BD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478B-36A4-4275-82D6-F69710AD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A2A3-41D9-4F15-8A6C-4AC924A5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5F08-2C52-4F97-8EF9-4C1C2D3C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46F6D-CC22-4671-98B4-D49F66E3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85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CBA5-1D1A-4EE9-8884-BB5CAE00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9E5C-DE3B-445E-99A5-93A3428B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E700D-10B0-4741-A7F3-A29913B52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9A6B2-845E-4D58-BD22-3D8226D8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180E2-2667-4B62-BE6A-5803E822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42A6-B079-4231-AADD-365688B5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4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932C-7E5C-4DB2-AAF7-18301EDE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A7A8E-E15D-4D98-BBDB-5813D3D5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0E0E8-56EF-4917-85B3-ADF3CA86B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460FF-89EA-4A44-BFFE-C2C17E837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B2EA25-BF2C-4985-9AD7-DF90EF1C6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3D1B8-71B5-4DAC-AB30-9F047A20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4BCA3-662A-4533-A870-CA81E9A3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0DA2C-76DA-45E4-9169-E54DF27E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B0E0-74F7-4935-B877-ADFCC311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219C-29EE-4A93-BDB4-5E2DC70F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346AF-AF77-4768-9CFD-B4AB59A6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12165-BE7A-46D7-B8A9-4200823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1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59B4A-64D1-470F-8641-8E290F94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A0674-1818-41D5-A811-1BAE382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F2A5-77AE-46A1-AEF0-F5A48B0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1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0FA0-0F43-452D-8C24-37134781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832B-939B-406A-8CC6-9BE1588C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9DCA-9E31-492C-8D3C-4F070205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C0B49-5129-407A-8580-36FFE69D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EF696-AEFD-4290-95D6-6A0365D5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84F43-00BC-4AB0-9F5A-3080F2E1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62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82F3-4164-4B87-9C99-67785298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EFA4C-2DAE-48CA-BF11-44BBA0545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C64C6-D8C5-4A4A-B019-384BC22D0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7DB73-668F-4E50-B15E-8FBFEA65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61779-8427-483C-99B1-EEB0A8D2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5DF1B-6A73-4951-9BB0-E8E50C8E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6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A493D-328C-4CF1-83BD-EBA0A8C7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53413-73D1-48F8-ADE2-15B6E3308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3230-E829-48B8-8D4F-240974FD6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9905F-9FB1-408F-98E9-B1C6F6D83168}" type="datetimeFigureOut">
              <a:rPr lang="el-GR" smtClean="0"/>
              <a:t>28/4/2022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9606-5752-41E1-A385-4EAA60960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E666-B943-46AC-A108-F117FC61B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5C08-357D-4803-B1EC-1D8BD57B52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5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ams.wada-ama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laceHolder 1">
            <a:extLst>
              <a:ext uri="{FF2B5EF4-FFF2-40B4-BE49-F238E27FC236}">
                <a16:creationId xmlns:a16="http://schemas.microsoft.com/office/drawing/2014/main" id="{D57C783C-C8A8-458A-B4B8-DDB61C1758B4}"/>
              </a:ext>
            </a:extLst>
          </p:cNvPr>
          <p:cNvSpPr txBox="1">
            <a:spLocks/>
          </p:cNvSpPr>
          <p:nvPr/>
        </p:nvSpPr>
        <p:spPr>
          <a:xfrm>
            <a:off x="1746672" y="2263320"/>
            <a:ext cx="9945404" cy="116568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spc="-1" dirty="0">
                <a:solidFill>
                  <a:srgbClr val="FFFFFF"/>
                </a:solidFill>
                <a:latin typeface="Calibri Light"/>
              </a:rPr>
              <a:t>Υποβολή Πληροφοριών εντοπισμού</a:t>
            </a:r>
            <a:r>
              <a:rPr lang="en-US" sz="4800" spc="-1" dirty="0">
                <a:solidFill>
                  <a:srgbClr val="FFFFFF"/>
                </a:solidFill>
                <a:latin typeface="Calibri Light"/>
              </a:rPr>
              <a:t> </a:t>
            </a:r>
            <a:r>
              <a:rPr lang="el-GR" sz="4800" spc="-1" dirty="0">
                <a:solidFill>
                  <a:srgbClr val="FFFFFF"/>
                </a:solidFill>
                <a:latin typeface="Calibri Light"/>
              </a:rPr>
              <a:t>μέσω</a:t>
            </a:r>
            <a:r>
              <a:rPr lang="en-US" sz="4800" spc="-1" dirty="0">
                <a:solidFill>
                  <a:srgbClr val="FFFFFF"/>
                </a:solidFill>
                <a:latin typeface="Calibri Light"/>
              </a:rPr>
              <a:t> </a:t>
            </a:r>
            <a:r>
              <a:rPr lang="el-GR" sz="4800" spc="-1" dirty="0">
                <a:solidFill>
                  <a:srgbClr val="FFFFFF"/>
                </a:solidFill>
                <a:latin typeface="Calibri Light"/>
              </a:rPr>
              <a:t>Συστήματος ADAMS</a:t>
            </a:r>
            <a:endParaRPr lang="el-GR" sz="4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7075BDF-6D75-4E1C-B359-771A20E62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785" y="4875589"/>
            <a:ext cx="4267216" cy="1458258"/>
          </a:xfrm>
        </p:spPr>
        <p:txBody>
          <a:bodyPr anchor="ctr">
            <a:normAutofit/>
          </a:bodyPr>
          <a:lstStyle/>
          <a:p>
            <a:pPr algn="l"/>
            <a:endParaRPr lang="el-GR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08A8078-6148-4C70-B549-B45C1475D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328312"/>
            <a:ext cx="4145277" cy="25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3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8FC70-AA99-4C53-A0D6-8D578527A17D}"/>
              </a:ext>
            </a:extLst>
          </p:cNvPr>
          <p:cNvSpPr txBox="1"/>
          <p:nvPr/>
        </p:nvSpPr>
        <p:spPr>
          <a:xfrm>
            <a:off x="6508982" y="217850"/>
            <a:ext cx="3111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ΕΙΣΟΔΟΣ ΣΤΟ </a:t>
            </a:r>
            <a:r>
              <a:rPr lang="en-US" sz="2400" b="1" spc="-1" dirty="0">
                <a:latin typeface="Calibri"/>
                <a:ea typeface="+mj-ea"/>
                <a:cs typeface="+mj-cs"/>
              </a:rPr>
              <a:t>ADAMS</a:t>
            </a:r>
            <a:endParaRPr lang="el-GR" sz="2400" b="1" spc="-1" dirty="0">
              <a:latin typeface="Calibri"/>
              <a:ea typeface="+mj-ea"/>
              <a:cs typeface="+mj-cs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591687CA-C03B-45FE-80F3-88438233C9F8}"/>
              </a:ext>
            </a:extLst>
          </p:cNvPr>
          <p:cNvSpPr txBox="1">
            <a:spLocks/>
          </p:cNvSpPr>
          <p:nvPr/>
        </p:nvSpPr>
        <p:spPr bwMode="auto">
          <a:xfrm>
            <a:off x="3962400" y="1098369"/>
            <a:ext cx="8107680" cy="286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>
              <a:buClr>
                <a:srgbClr val="FFFF00"/>
              </a:buClr>
            </a:pPr>
            <a:r>
              <a:rPr lang="el-GR" altLang="el-GR" sz="2000" u="sng" dirty="0">
                <a:latin typeface="Calibri" pitchFamily="34" charset="0"/>
                <a:cs typeface="Calibri" pitchFamily="34" charset="0"/>
              </a:rPr>
              <a:t>Ταυτοποίηση δύο Παραγόντων</a:t>
            </a: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Θα ζητηθεί να ενεργοποιήσετε τον έλεγχο ταυτότητας 2 παραγόντων (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Two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factor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authentication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2FA).</a:t>
            </a:r>
          </a:p>
          <a:p>
            <a:pPr marL="1198563" lvl="3" indent="-342900">
              <a:buClr>
                <a:srgbClr val="7030A0"/>
              </a:buClr>
            </a:pP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Ο 2FA είναι κωδικός μιας “στιγμής”</a:t>
            </a:r>
          </a:p>
          <a:p>
            <a:pPr marL="1198563" lvl="3" indent="-342900">
              <a:buClr>
                <a:srgbClr val="7030A0"/>
              </a:buClr>
            </a:pP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Θα πρέπει να εγκαταστήσετε στο κινητό σας εφαρμογή επαληθευτή. </a:t>
            </a:r>
          </a:p>
          <a:p>
            <a:pPr marL="1655763" lvl="4" indent="-342900">
              <a:buClr>
                <a:srgbClr val="FFC000"/>
              </a:buClr>
            </a:pP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Προτείνεται ο Επαληθευτής 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Google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Google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A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uthenticator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).</a:t>
            </a:r>
            <a:endParaRPr lang="en-US" altLang="el-GR" sz="2000" dirty="0">
              <a:latin typeface="Calibri" pitchFamily="34" charset="0"/>
              <a:cs typeface="Calibri" pitchFamily="34" charset="0"/>
            </a:endParaRPr>
          </a:p>
          <a:p>
            <a:pPr marL="1655763" lvl="4" indent="-342900">
              <a:buClr>
                <a:srgbClr val="7030A0"/>
              </a:buClr>
            </a:pPr>
            <a:endParaRPr lang="el-GR" alt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0D616ED-067E-43B1-8245-235762AF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-3" t="22455" r="3" b="-3775"/>
          <a:stretch>
            <a:fillRect/>
          </a:stretch>
        </p:blipFill>
        <p:spPr bwMode="auto">
          <a:xfrm>
            <a:off x="4037826" y="3720699"/>
            <a:ext cx="81541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8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38FD90-C832-4611-806B-4403323DA131}"/>
              </a:ext>
            </a:extLst>
          </p:cNvPr>
          <p:cNvSpPr txBox="1"/>
          <p:nvPr/>
        </p:nvSpPr>
        <p:spPr>
          <a:xfrm>
            <a:off x="6508982" y="217850"/>
            <a:ext cx="3111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ΕΙΣΟΔΟΣ ΣΤΟ </a:t>
            </a:r>
            <a:r>
              <a:rPr lang="en-US" sz="2400" b="1" spc="-1" dirty="0">
                <a:latin typeface="Calibri"/>
                <a:ea typeface="+mj-ea"/>
                <a:cs typeface="+mj-cs"/>
              </a:rPr>
              <a:t>ADAMS</a:t>
            </a:r>
            <a:endParaRPr lang="el-GR" sz="2400" b="1" spc="-1" dirty="0">
              <a:latin typeface="Calibri"/>
              <a:ea typeface="+mj-ea"/>
              <a:cs typeface="+mj-cs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43F5641B-5D42-45E8-BAFA-504D83D103A4}"/>
              </a:ext>
            </a:extLst>
          </p:cNvPr>
          <p:cNvSpPr txBox="1">
            <a:spLocks/>
          </p:cNvSpPr>
          <p:nvPr/>
        </p:nvSpPr>
        <p:spPr bwMode="auto">
          <a:xfrm>
            <a:off x="3998585" y="1427989"/>
            <a:ext cx="8229600" cy="37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>
              <a:buClr>
                <a:srgbClr val="FFFF00"/>
              </a:buClr>
            </a:pPr>
            <a:r>
              <a:rPr lang="el-GR" altLang="el-GR" sz="2000" u="sng" dirty="0">
                <a:latin typeface="Calibri" pitchFamily="34" charset="0"/>
                <a:cs typeface="Calibri" pitchFamily="34" charset="0"/>
              </a:rPr>
              <a:t>Ταυτοποίηση δύο Παραγόντων</a:t>
            </a:r>
            <a:endParaRPr lang="en-US" altLang="el-GR" sz="2000" u="sng" dirty="0">
              <a:latin typeface="Calibri" pitchFamily="34" charset="0"/>
              <a:cs typeface="Calibri" pitchFamily="34" charset="0"/>
            </a:endParaRP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 err="1">
                <a:latin typeface="Calibri" pitchFamily="34" charset="0"/>
                <a:cs typeface="Calibri" pitchFamily="34" charset="0"/>
              </a:rPr>
              <a:t>Σκανάρετε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μια φορά το εικονίδιο για να σας δώσει κωδικό.</a:t>
            </a:r>
            <a:endParaRPr lang="en-US" altLang="el-GR" dirty="0">
              <a:latin typeface="Calibri" pitchFamily="34" charset="0"/>
              <a:cs typeface="Calibri" pitchFamily="34" charset="0"/>
            </a:endParaRP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Αν αποσυνδεθείτε από τον λογαριασμό σας και θελήσετε να συνδεθείτε και πάλι, θα πρέπει να εισάγετε και τον κωδικό που θα σας δίνει ο επαληθευτής της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Google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στο κινητό σας.</a:t>
            </a:r>
            <a:endParaRPr lang="en-US" altLang="el-GR" dirty="0">
              <a:latin typeface="Calibri" pitchFamily="34" charset="0"/>
              <a:cs typeface="Calibri" pitchFamily="34" charset="0"/>
            </a:endParaRP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Είναι σημαντικό η επιλογή ρύθμισης  ώρας στο κινητό σας να είναι στην αυτόματη ρύθμιση. </a:t>
            </a:r>
            <a:endParaRPr lang="en-US" altLang="el-GR" dirty="0">
              <a:latin typeface="Calibri" pitchFamily="34" charset="0"/>
              <a:cs typeface="Calibri" pitchFamily="34" charset="0"/>
            </a:endParaRP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Στην περίπτωση που αλλάξετε συσκευή κινητού τηλεφώνου, θα πρέπει να επικοινωνήσετε με τον Ε</a:t>
            </a:r>
            <a:r>
              <a:rPr lang="en-US" altLang="el-GR" dirty="0">
                <a:latin typeface="Calibri" pitchFamily="34" charset="0"/>
                <a:cs typeface="Calibri" pitchFamily="34" charset="0"/>
              </a:rPr>
              <a:t>.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Ο</a:t>
            </a:r>
            <a:r>
              <a:rPr lang="en-US" altLang="el-GR" dirty="0">
                <a:latin typeface="Calibri" pitchFamily="34" charset="0"/>
                <a:cs typeface="Calibri" pitchFamily="34" charset="0"/>
              </a:rPr>
              <a:t>.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ΚΑ</a:t>
            </a:r>
            <a:r>
              <a:rPr lang="en-US" altLang="el-GR" dirty="0">
                <a:latin typeface="Calibri" pitchFamily="34" charset="0"/>
                <a:cs typeface="Calibri" pitchFamily="34" charset="0"/>
              </a:rPr>
              <a:t>.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Ν</a:t>
            </a:r>
            <a:r>
              <a:rPr lang="en-US" altLang="el-GR" dirty="0">
                <a:latin typeface="Calibri" pitchFamily="34" charset="0"/>
                <a:cs typeface="Calibri" pitchFamily="34" charset="0"/>
              </a:rPr>
              <a:t>.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γιατί ακόμα και εάν κατεβάσετε την εφαρμογή δεν θα λειτουργεί.</a:t>
            </a:r>
          </a:p>
        </p:txBody>
      </p:sp>
    </p:spTree>
    <p:extLst>
      <p:ext uri="{BB962C8B-B14F-4D97-AF65-F5344CB8AC3E}">
        <p14:creationId xmlns:p14="http://schemas.microsoft.com/office/powerpoint/2010/main" val="189510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01A4C2AC-5D5E-4B1B-B2C8-7494D6A7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67" y="71279"/>
            <a:ext cx="4037835" cy="56864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l-GR" altLang="el-GR" sz="2400" b="1" spc="-1" dirty="0">
                <a:latin typeface="Calibri"/>
              </a:rPr>
              <a:t>ΔΙΟΡΘΩΣΗ ΣΤΟΙΧΕΙΩΝ ΠΡΟΦΙΛ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BAFB4152-F512-4526-8D6B-84389770B889}"/>
              </a:ext>
            </a:extLst>
          </p:cNvPr>
          <p:cNvSpPr txBox="1">
            <a:spLocks/>
          </p:cNvSpPr>
          <p:nvPr/>
        </p:nvSpPr>
        <p:spPr bwMode="auto">
          <a:xfrm>
            <a:off x="4039368" y="1207453"/>
            <a:ext cx="8000232" cy="9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>
                <a:latin typeface="Calibri" pitchFamily="34" charset="0"/>
                <a:cs typeface="Calibri" pitchFamily="34" charset="0"/>
              </a:rPr>
              <a:t>Πατώντας </a:t>
            </a:r>
            <a:r>
              <a:rPr lang="en-US" altLang="el-GR" sz="2000">
                <a:latin typeface="Calibri" pitchFamily="34" charset="0"/>
                <a:cs typeface="Calibri" pitchFamily="34" charset="0"/>
              </a:rPr>
              <a:t>My Profile, </a:t>
            </a:r>
            <a:r>
              <a:rPr lang="el-GR" altLang="el-GR" sz="2000">
                <a:latin typeface="Calibri" pitchFamily="34" charset="0"/>
                <a:cs typeface="Calibri" pitchFamily="34" charset="0"/>
              </a:rPr>
              <a:t>μπορείτε να τροποποιήσετε τη φωτογραφία ή τα στοιχεία επικοινωνίας σας.</a:t>
            </a:r>
            <a:endParaRPr lang="en-US" altLang="el-GR" sz="200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None/>
            </a:pPr>
            <a:r>
              <a:rPr lang="en-US" altLang="el-GR" sz="2000">
                <a:latin typeface="Calibri" pitchFamily="34" charset="0"/>
                <a:cs typeface="Calibri" pitchFamily="34" charset="0"/>
              </a:rPr>
              <a:t>      </a:t>
            </a:r>
            <a:endParaRPr lang="en-US" alt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Εικόνα 5">
            <a:extLst>
              <a:ext uri="{FF2B5EF4-FFF2-40B4-BE49-F238E27FC236}">
                <a16:creationId xmlns:a16="http://schemas.microsoft.com/office/drawing/2014/main" id="{CB9B336C-BA3B-4E89-B973-F054190F9E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2160" y="2230102"/>
            <a:ext cx="6695440" cy="427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85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0CA09802-0082-48ED-B972-29DFE156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67" y="71279"/>
            <a:ext cx="4037835" cy="56864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l-GR" altLang="el-GR" sz="2400" b="1" spc="-1" dirty="0">
                <a:latin typeface="Calibri"/>
              </a:rPr>
              <a:t>ΔΙΟΡΘΩΣΗ ΣΤΟΙΧΕΙΩΝ ΠΡΟΦΙΛ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27501397-683B-4D5D-B5A8-2601E839B81A}"/>
              </a:ext>
            </a:extLst>
          </p:cNvPr>
          <p:cNvSpPr txBox="1">
            <a:spLocks/>
          </p:cNvSpPr>
          <p:nvPr/>
        </p:nvSpPr>
        <p:spPr bwMode="auto">
          <a:xfrm>
            <a:off x="4234724" y="1258253"/>
            <a:ext cx="7764235" cy="10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Αντιθέτως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,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 δεν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μπορείτε να τροποποιήσετε τα στοιχεία  επικοινωνίας σας.</a:t>
            </a:r>
            <a:endParaRPr lang="en-US" altLang="el-GR" sz="2000" dirty="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None/>
            </a:pP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      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DE9B9A69-FC1D-434E-83B8-C9EC611FC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818" y="2073275"/>
            <a:ext cx="76327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28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CD57943B-BBA5-409C-A80B-45DDF35F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464" y="183198"/>
            <a:ext cx="5252095" cy="893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altLang="el-GR" sz="2200" b="1" spc="-1" dirty="0">
                <a:latin typeface="Calibri"/>
              </a:rPr>
              <a:t>ΑΠΑΙΤΗΣΕΙΣ ΠΛΗΡΟΦΟΡΙΩΝ ΕΝΤΟΠΙΣΜΟΥ</a:t>
            </a:r>
            <a:br>
              <a:rPr lang="el-GR" altLang="el-GR" sz="2200" b="1" spc="-1" dirty="0">
                <a:latin typeface="Calibri"/>
              </a:rPr>
            </a:br>
            <a:r>
              <a:rPr lang="el-GR" altLang="el-GR" sz="2200" b="1" spc="-1" dirty="0">
                <a:latin typeface="Calibri"/>
              </a:rPr>
              <a:t>(</a:t>
            </a:r>
            <a:r>
              <a:rPr lang="en-US" altLang="el-GR" sz="2200" b="1" spc="-1" dirty="0">
                <a:latin typeface="Calibri"/>
              </a:rPr>
              <a:t>WHEREABOUTS INFORMATION)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77EEFEB0-7719-4362-9BF1-0F911E4AFA0D}"/>
              </a:ext>
            </a:extLst>
          </p:cNvPr>
          <p:cNvSpPr txBox="1">
            <a:spLocks/>
          </p:cNvSpPr>
          <p:nvPr/>
        </p:nvSpPr>
        <p:spPr bwMode="auto">
          <a:xfrm>
            <a:off x="4164955" y="1461009"/>
            <a:ext cx="789686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FFF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itchFamily="34" charset="0"/>
              </a:rPr>
              <a:t>Ο Αθλητής που εντάσσεται σε Κατάλογο </a:t>
            </a:r>
            <a:r>
              <a:rPr kumimoji="0" lang="el-GR" altLang="el-G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Calibri" pitchFamily="34" charset="0"/>
              </a:rPr>
              <a:t>Ελεγχομένων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itchFamily="34" charset="0"/>
              </a:rPr>
              <a:t> Αθλητών </a:t>
            </a: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itchFamily="34" charset="0"/>
              </a:rPr>
              <a:t>(Registered Testing Pool)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itchFamily="34" charset="0"/>
              </a:rPr>
              <a:t>οφείλει να υποβάλλει</a:t>
            </a:r>
            <a:r>
              <a:rPr kumimoji="0" lang="en-US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itchFamily="34" charset="0"/>
              </a:rPr>
              <a:t>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itchFamily="34" charset="0"/>
              </a:rPr>
              <a:t>σε τριμηνιαία βάση</a:t>
            </a:r>
          </a:p>
          <a:p>
            <a:pPr marL="741363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030A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l-GR" altLang="el-G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Ωριαία διαθεσιμότητα προς Έλεγχο σε συγκεκριμένη τοποθεσία μεταξύ των ωρών 05:00 – 23:00. </a:t>
            </a:r>
          </a:p>
          <a:p>
            <a:pPr marL="741363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030A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l-GR" altLang="el-G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Τόπος διανυκτέρευσης του αθλητή πρέπει επίσης να καταχωρηθεί.</a:t>
            </a:r>
          </a:p>
          <a:p>
            <a:pPr marL="741363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030A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l-GR" altLang="el-G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Αγωνιστικό πρόγραμμα (Αγώνες, Τόπος, Χρόνος Διεξαγωγής)</a:t>
            </a:r>
          </a:p>
          <a:p>
            <a:pPr marL="741363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030A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l-GR" altLang="el-G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Τόπο, Χρόνο Καθημερινών δραστηριοτήτων, όπως</a:t>
            </a:r>
          </a:p>
          <a:p>
            <a:pPr marL="1198563" marR="0" lvl="3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FC0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Προπόνηση</a:t>
            </a:r>
          </a:p>
          <a:p>
            <a:pPr marL="1198563" marR="0" lvl="3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FC0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Εργασία</a:t>
            </a:r>
          </a:p>
          <a:p>
            <a:pPr marL="1198563" marR="0" lvl="3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FC0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Παρακολούθηση μαθημάτων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8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75BD4624-9D6E-44E1-9C42-A16C8666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64A6EAA5-7E2A-4290-993E-9170678F087A}"/>
              </a:ext>
            </a:extLst>
          </p:cNvPr>
          <p:cNvSpPr txBox="1">
            <a:spLocks/>
          </p:cNvSpPr>
          <p:nvPr/>
        </p:nvSpPr>
        <p:spPr bwMode="auto">
          <a:xfrm>
            <a:off x="4039368" y="1268413"/>
            <a:ext cx="7949432" cy="109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>
                <a:latin typeface="Calibri" pitchFamily="34" charset="0"/>
                <a:cs typeface="Calibri" pitchFamily="34" charset="0"/>
              </a:rPr>
              <a:t>Για να ξεκινήσετε τη συμπλήρωση των πληροφοριών ”κλικάρετε” στο αριστερό μέρος της οθόνης στο whereabouts</a:t>
            </a:r>
            <a:endParaRPr lang="en-US" alt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Εικόνα 5">
            <a:extLst>
              <a:ext uri="{FF2B5EF4-FFF2-40B4-BE49-F238E27FC236}">
                <a16:creationId xmlns:a16="http://schemas.microsoft.com/office/drawing/2014/main" id="{E9FDA844-AD2B-4C14-905F-3BB81BE484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2304966"/>
            <a:ext cx="75120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77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C5A20594-9BB2-46D1-AEF2-DD7F8FCD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872ECE7F-F835-4109-967E-5776491D172C}"/>
              </a:ext>
            </a:extLst>
          </p:cNvPr>
          <p:cNvSpPr txBox="1">
            <a:spLocks/>
          </p:cNvSpPr>
          <p:nvPr/>
        </p:nvSpPr>
        <p:spPr bwMode="auto">
          <a:xfrm>
            <a:off x="3998585" y="1197293"/>
            <a:ext cx="8000375" cy="99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>
                <a:latin typeface="Calibri" pitchFamily="34" charset="0"/>
                <a:cs typeface="Calibri" pitchFamily="34" charset="0"/>
              </a:rPr>
              <a:t>Στη συνέχεια πηγαίνετε στο ημερολόγιο και κλικάρετε στην ημερομηνία που θέλετε να ξεκινήσετε την καταγραφή</a:t>
            </a:r>
            <a:endParaRPr lang="en-US" alt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F621C98-0D11-4D8C-9336-383D5034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275" y="2304172"/>
            <a:ext cx="785680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56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6BAA4C4E-0566-496A-B118-702A927C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7C59A057-87D1-496F-BDEE-3E40226AD0DE}"/>
              </a:ext>
            </a:extLst>
          </p:cNvPr>
          <p:cNvSpPr txBox="1">
            <a:spLocks/>
          </p:cNvSpPr>
          <p:nvPr/>
        </p:nvSpPr>
        <p:spPr bwMode="auto">
          <a:xfrm>
            <a:off x="4039368" y="1207453"/>
            <a:ext cx="8229600" cy="13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>
                <a:latin typeface="Calibri" pitchFamily="34" charset="0"/>
                <a:cs typeface="Calibri" pitchFamily="34" charset="0"/>
              </a:rPr>
              <a:t>Επιλέγετε νέα εισαγωγή και σημειώνετε διεύθυνση, επιλέξτε κατηγορία (διανυκτέρευση, αγώνας κλπ), εβδομαδιαία δραστηριότητα, ωριαία διαθεσιμότητα. </a:t>
            </a:r>
            <a:endParaRPr lang="en-US" alt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Εικόνα 4">
            <a:extLst>
              <a:ext uri="{FF2B5EF4-FFF2-40B4-BE49-F238E27FC236}">
                <a16:creationId xmlns:a16="http://schemas.microsoft.com/office/drawing/2014/main" id="{FBD2D83E-D615-40B5-91DD-DC7263720E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566" y="2540000"/>
            <a:ext cx="8021638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42A76987-3944-4C65-A545-4A2B7632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CCBA3D14-F58F-4CB2-A9BE-75568846EBC6}"/>
              </a:ext>
            </a:extLst>
          </p:cNvPr>
          <p:cNvSpPr txBox="1">
            <a:spLocks/>
          </p:cNvSpPr>
          <p:nvPr/>
        </p:nvSpPr>
        <p:spPr bwMode="auto">
          <a:xfrm>
            <a:off x="4159525" y="1319213"/>
            <a:ext cx="7040880" cy="80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>
                <a:latin typeface="Calibri" pitchFamily="34" charset="0"/>
                <a:cs typeface="Calibri" pitchFamily="34" charset="0"/>
              </a:rPr>
              <a:t>Η διαδικασία επαναλαμβάνεται για την κάθε κατηγορία.</a:t>
            </a:r>
          </a:p>
          <a:p>
            <a:pPr marL="342900" lvl="1" indent="-342900">
              <a:buClr>
                <a:srgbClr val="FFFF00"/>
              </a:buClr>
            </a:pPr>
            <a:endParaRPr lang="en-US" alt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66B1B0FF-E0FC-4F01-B787-C48B261D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056" y="1920241"/>
            <a:ext cx="7566342" cy="45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95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3D042FD4-6192-4B8C-90C1-E5C1CA3A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B745B5F-F846-4869-A174-DCC8BF03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624" y="1381738"/>
            <a:ext cx="7980776" cy="46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59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Τίτλος 1">
            <a:extLst>
              <a:ext uri="{FF2B5EF4-FFF2-40B4-BE49-F238E27FC236}">
                <a16:creationId xmlns:a16="http://schemas.microsoft.com/office/drawing/2014/main" id="{5BB9398E-B97F-49CE-A866-25D210CC1596}"/>
              </a:ext>
            </a:extLst>
          </p:cNvPr>
          <p:cNvSpPr txBox="1">
            <a:spLocks/>
          </p:cNvSpPr>
          <p:nvPr/>
        </p:nvSpPr>
        <p:spPr>
          <a:xfrm>
            <a:off x="5294676" y="114746"/>
            <a:ext cx="4778968" cy="494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400" b="1" dirty="0">
                <a:latin typeface="+mn-lt"/>
                <a:ea typeface="+mn-ea"/>
                <a:cs typeface="+mn-cs"/>
              </a:rPr>
              <a:t>ΔΗΜΙΟΥΡΓΙΑ ΑΡΧΙΚΟΥ ΛΟΓΑΡΙΑΣΜΟΥ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E33E17-63E2-4171-9126-EA7016F9578F}"/>
              </a:ext>
            </a:extLst>
          </p:cNvPr>
          <p:cNvSpPr txBox="1"/>
          <p:nvPr/>
        </p:nvSpPr>
        <p:spPr>
          <a:xfrm>
            <a:off x="4875192" y="1893803"/>
            <a:ext cx="62026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u="sng" dirty="0"/>
              <a:t>Επικοινωνία με τον Ε.Ο.ΚΑ.Ν. για</a:t>
            </a:r>
            <a:r>
              <a:rPr lang="en-US" sz="2200" dirty="0"/>
              <a:t>:</a:t>
            </a:r>
          </a:p>
          <a:p>
            <a:endParaRPr lang="el-G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dirty="0"/>
              <a:t>δημιουργία λογαριασμού στο σύστημα ADAMS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dirty="0"/>
              <a:t>χορήγηση κωδικών</a:t>
            </a:r>
          </a:p>
          <a:p>
            <a:r>
              <a:rPr lang="el-GR" sz="2200" dirty="0"/>
              <a:t>	χρήστη</a:t>
            </a:r>
          </a:p>
          <a:p>
            <a:r>
              <a:rPr lang="el-GR" sz="2200" dirty="0"/>
              <a:t>	πρόσβασης</a:t>
            </a:r>
          </a:p>
        </p:txBody>
      </p:sp>
    </p:spTree>
    <p:extLst>
      <p:ext uri="{BB962C8B-B14F-4D97-AF65-F5344CB8AC3E}">
        <p14:creationId xmlns:p14="http://schemas.microsoft.com/office/powerpoint/2010/main" val="169261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E5D0E413-85E9-42B8-B179-10759C1C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1CBE6FC-314B-4645-9D4B-1A4A5272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826" y="1156653"/>
            <a:ext cx="8151126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A09F26F0-58EF-433B-8EF8-DB22ECD7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7826" y="4645417"/>
            <a:ext cx="802419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97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6DB431EE-06DD-4D9D-8D4B-4FC8CBF3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7ACA7271-CC74-400E-BC4C-18717F206295}"/>
              </a:ext>
            </a:extLst>
          </p:cNvPr>
          <p:cNvSpPr txBox="1">
            <a:spLocks/>
          </p:cNvSpPr>
          <p:nvPr/>
        </p:nvSpPr>
        <p:spPr bwMode="auto">
          <a:xfrm>
            <a:off x="4064625" y="1024091"/>
            <a:ext cx="8097520" cy="12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Ο αθλητής μπορεί να αλλάξει κάποιες πληροφορίες. Οι αλλαγές που πραγματοποιούνται  την ίδια μέρα της δραστηριότητας εμφανίζονται με κόκκινη ένδειξη (θαυμαστικό).</a:t>
            </a: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buClr>
                <a:srgbClr val="FFFF00"/>
              </a:buClr>
              <a:buNone/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n-US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6439D64-CDA8-4625-A843-874B4DCE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625" y="2679212"/>
            <a:ext cx="800545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747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5F1CE09E-78BC-452C-A619-1730A3B9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A0038E7-D947-4924-9F27-A6DAE785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440" y="1222693"/>
            <a:ext cx="7772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Εικόνα 4">
            <a:extLst>
              <a:ext uri="{FF2B5EF4-FFF2-40B4-BE49-F238E27FC236}">
                <a16:creationId xmlns:a16="http://schemas.microsoft.com/office/drawing/2014/main" id="{5403C144-A252-4D77-8C44-DF9C684477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5440" y="4025847"/>
            <a:ext cx="756602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74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40E02A6B-DF97-4640-A3C6-D6D49F52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0E92F262-ABAC-4AEE-8EF3-2345CDDB2047}"/>
              </a:ext>
            </a:extLst>
          </p:cNvPr>
          <p:cNvSpPr txBox="1">
            <a:spLocks/>
          </p:cNvSpPr>
          <p:nvPr/>
        </p:nvSpPr>
        <p:spPr bwMode="auto">
          <a:xfrm>
            <a:off x="4216056" y="1098369"/>
            <a:ext cx="7772744" cy="150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>
                <a:latin typeface="Calibri" pitchFamily="34" charset="0"/>
                <a:cs typeface="Calibri" pitchFamily="34" charset="0"/>
              </a:rPr>
              <a:t>Ελέγχοντας το ημερολόγιο επισημαίνονται με κόκκινο χρώμα οι ημερομηνίες όπου ο Αθλητής/τρια έχει παραλείψει να υποβάλει τα στοιχεία εντοπισμού και την ωριαία διαθεσιμότητα του.</a:t>
            </a:r>
          </a:p>
          <a:p>
            <a:pPr marL="342900" lvl="1" indent="-342900">
              <a:buClr>
                <a:srgbClr val="FFFF00"/>
              </a:buClr>
              <a:buFont typeface="Wingdings" pitchFamily="2" charset="2"/>
              <a:buNone/>
            </a:pPr>
            <a:endParaRPr lang="en-US" alt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8695239-7214-4253-9AEE-998B45A9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057" y="2687203"/>
            <a:ext cx="7864184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21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0A685DCE-4C64-435E-9C80-BFCF5427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pic>
        <p:nvPicPr>
          <p:cNvPr id="15" name="Θέση περιεχομένου 4">
            <a:extLst>
              <a:ext uri="{FF2B5EF4-FFF2-40B4-BE49-F238E27FC236}">
                <a16:creationId xmlns:a16="http://schemas.microsoft.com/office/drawing/2014/main" id="{E249BFA1-059F-4905-A92D-773C934010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557" y="1760488"/>
            <a:ext cx="7907655" cy="282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92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3187D7F9-ED2E-4A10-B9DE-40FA3BEC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B0AB2B9B-6061-44EA-85F0-EC78BFB64304}"/>
              </a:ext>
            </a:extLst>
          </p:cNvPr>
          <p:cNvSpPr txBox="1">
            <a:spLocks/>
          </p:cNvSpPr>
          <p:nvPr/>
        </p:nvSpPr>
        <p:spPr bwMode="auto">
          <a:xfrm>
            <a:off x="4037826" y="1064716"/>
            <a:ext cx="802513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Οι ενημερώσεις του Αθλητή/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τριας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 φαίνονται άμεσα και εμφανίζεται σαν 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επικαιροποιημένα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whereabouts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 όταν είναι σύμφωνες με τις απαιτήσεις των 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whereabouts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 και μη συμμορφωμένες όταν υπάρχουν παραλείψεις.</a:t>
            </a: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n-US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456BDD-3835-44E6-B261-31F95929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929" y="2571253"/>
            <a:ext cx="7587988" cy="331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56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5A96A0E2-451C-4723-8F26-90B82066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265" y="221987"/>
            <a:ext cx="3190240" cy="578802"/>
          </a:xfrm>
        </p:spPr>
        <p:txBody>
          <a:bodyPr/>
          <a:lstStyle/>
          <a:p>
            <a:pPr algn="l">
              <a:defRPr/>
            </a:pPr>
            <a:r>
              <a:rPr lang="el-GR" altLang="el-GR" sz="2200" b="1" spc="-1" dirty="0">
                <a:latin typeface="Calibri"/>
              </a:rPr>
              <a:t>ΕΙΣΑΓΩΓΗ </a:t>
            </a:r>
            <a:r>
              <a:rPr lang="en-US" altLang="el-GR" sz="2200" b="1" spc="-1" dirty="0">
                <a:latin typeface="Calibri"/>
              </a:rPr>
              <a:t>WHEREABOUTS</a:t>
            </a:r>
            <a:endParaRPr lang="el-GR" altLang="el-GR" sz="2200" b="1" spc="-1" dirty="0">
              <a:latin typeface="Calibri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94099744-1295-4595-BEE9-155B49FB9FE6}"/>
              </a:ext>
            </a:extLst>
          </p:cNvPr>
          <p:cNvSpPr txBox="1">
            <a:spLocks/>
          </p:cNvSpPr>
          <p:nvPr/>
        </p:nvSpPr>
        <p:spPr bwMode="auto">
          <a:xfrm>
            <a:off x="4019212" y="1200131"/>
            <a:ext cx="8061028" cy="12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FF00"/>
              </a:buClr>
            </a:pPr>
            <a:r>
              <a:rPr lang="el-GR" altLang="el-G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Προσοχή όταν τελειώσετε τη συμπλήρωση του ημερολογίου μην ξεχάσετε την υποβολή  των πληροφοριών (</a:t>
            </a:r>
            <a:r>
              <a:rPr lang="el-GR" altLang="el-GR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submit</a:t>
            </a:r>
            <a:r>
              <a:rPr lang="el-GR" altLang="el-G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)!!!</a:t>
            </a: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l-GR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Clr>
                <a:srgbClr val="FFFF00"/>
              </a:buClr>
            </a:pPr>
            <a:endParaRPr lang="en-US" altLang="el-G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E69D7AD-9926-4E68-BB69-6AC2A700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707" y="2443844"/>
            <a:ext cx="7863533" cy="24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88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2DD5AD-ED97-44D0-B53B-C1EB376BEFA7}"/>
              </a:ext>
            </a:extLst>
          </p:cNvPr>
          <p:cNvSpPr txBox="1"/>
          <p:nvPr/>
        </p:nvSpPr>
        <p:spPr>
          <a:xfrm>
            <a:off x="5161280" y="352722"/>
            <a:ext cx="5398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ΕΥΧΑΡΙΣΤΩ ΠΟΛΥ ΓΙΑ ΤΗΝ ΠΡΟΣΟΧΗ ΣΑΣ</a:t>
            </a:r>
          </a:p>
        </p:txBody>
      </p:sp>
      <p:pic>
        <p:nvPicPr>
          <p:cNvPr id="3" name="Picture 2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C0DE9A91-67A6-4851-BD8D-359103C27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717040"/>
            <a:ext cx="557784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330C1D-7879-4E8E-B121-790A27251A2B}"/>
              </a:ext>
            </a:extLst>
          </p:cNvPr>
          <p:cNvSpPr txBox="1"/>
          <p:nvPr/>
        </p:nvSpPr>
        <p:spPr>
          <a:xfrm>
            <a:off x="5316302" y="87008"/>
            <a:ext cx="5171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ΔΗΜΙΟΥΡΓΙΑ ΑΡΧΙΚΟΥ ΛΟΓΑΡΙΑΣΜΟΥ</a:t>
            </a:r>
          </a:p>
        </p:txBody>
      </p:sp>
      <p:sp>
        <p:nvSpPr>
          <p:cNvPr id="19" name="Θέση περιεχομένου 2">
            <a:extLst>
              <a:ext uri="{FF2B5EF4-FFF2-40B4-BE49-F238E27FC236}">
                <a16:creationId xmlns:a16="http://schemas.microsoft.com/office/drawing/2014/main" id="{DA54D410-CBD1-4351-AD14-57364C844B92}"/>
              </a:ext>
            </a:extLst>
          </p:cNvPr>
          <p:cNvSpPr txBox="1">
            <a:spLocks/>
          </p:cNvSpPr>
          <p:nvPr/>
        </p:nvSpPr>
        <p:spPr bwMode="auto">
          <a:xfrm>
            <a:off x="4135120" y="1428033"/>
            <a:ext cx="82296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altLang="el-GR" sz="2000" u="sng" dirty="0">
                <a:latin typeface="Calibri" pitchFamily="34" charset="0"/>
                <a:cs typeface="Calibri" pitchFamily="34" charset="0"/>
              </a:rPr>
              <a:t>Υποβολή στοιχείων</a:t>
            </a:r>
          </a:p>
          <a:p>
            <a:pPr lvl="1" algn="just"/>
            <a:r>
              <a:rPr lang="el-GR" altLang="el-GR" sz="2000" i="1" dirty="0">
                <a:latin typeface="Calibri" pitchFamily="34" charset="0"/>
                <a:cs typeface="Calibri" pitchFamily="34" charset="0"/>
              </a:rPr>
              <a:t>Ταυτότητας 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(σύμφωνα με Διαβατήριο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Αθλητή/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τριας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 algn="just"/>
            <a:r>
              <a:rPr lang="el-GR" altLang="el-GR" dirty="0">
                <a:latin typeface="Calibri" pitchFamily="34" charset="0"/>
                <a:cs typeface="Calibri" pitchFamily="34" charset="0"/>
              </a:rPr>
              <a:t>Επώνυμο</a:t>
            </a:r>
          </a:p>
          <a:p>
            <a:pPr lvl="2" algn="just"/>
            <a:r>
              <a:rPr lang="el-GR" altLang="el-GR" dirty="0">
                <a:latin typeface="Calibri" pitchFamily="34" charset="0"/>
                <a:cs typeface="Calibri" pitchFamily="34" charset="0"/>
              </a:rPr>
              <a:t>Όνομα</a:t>
            </a:r>
          </a:p>
          <a:p>
            <a:pPr lvl="2" algn="just"/>
            <a:r>
              <a:rPr lang="el-GR" altLang="el-GR" dirty="0">
                <a:latin typeface="Calibri" pitchFamily="34" charset="0"/>
                <a:cs typeface="Calibri" pitchFamily="34" charset="0"/>
              </a:rPr>
              <a:t>Ημερομηνία γέννησης (Ήμερα/Μήνας/Έτος)</a:t>
            </a:r>
          </a:p>
          <a:p>
            <a:pPr lvl="2" algn="just"/>
            <a:r>
              <a:rPr lang="el-GR" altLang="el-GR" dirty="0">
                <a:latin typeface="Calibri" pitchFamily="34" charset="0"/>
                <a:cs typeface="Calibri" pitchFamily="34" charset="0"/>
              </a:rPr>
              <a:t>Υπηκοότητα</a:t>
            </a:r>
          </a:p>
          <a:p>
            <a:pPr lvl="1" algn="just"/>
            <a:r>
              <a:rPr lang="el-GR" altLang="el-GR" sz="2000" i="1" dirty="0">
                <a:latin typeface="Calibri" pitchFamily="34" charset="0"/>
                <a:cs typeface="Calibri" pitchFamily="34" charset="0"/>
              </a:rPr>
              <a:t>Επικοινωνίας</a:t>
            </a:r>
          </a:p>
          <a:p>
            <a:pPr lvl="2" algn="just"/>
            <a:r>
              <a:rPr lang="el-GR" altLang="el-GR" dirty="0">
                <a:latin typeface="Calibri" pitchFamily="34" charset="0"/>
                <a:cs typeface="Calibri" pitchFamily="34" charset="0"/>
              </a:rPr>
              <a:t>Διεύθυνση κατοικίας</a:t>
            </a:r>
          </a:p>
          <a:p>
            <a:pPr lvl="2" algn="just"/>
            <a:r>
              <a:rPr lang="el-GR" altLang="el-GR" dirty="0">
                <a:latin typeface="Calibri" pitchFamily="34" charset="0"/>
                <a:cs typeface="Calibri" pitchFamily="34" charset="0"/>
              </a:rPr>
              <a:t>Τηλέφωνο</a:t>
            </a:r>
          </a:p>
          <a:p>
            <a:pPr lvl="2" algn="just"/>
            <a:r>
              <a:rPr lang="el-GR" altLang="el-GR" dirty="0">
                <a:latin typeface="Calibri" pitchFamily="34" charset="0"/>
                <a:cs typeface="Calibri" pitchFamily="34" charset="0"/>
              </a:rPr>
              <a:t>Κινητό τηλέφωνο</a:t>
            </a:r>
          </a:p>
          <a:p>
            <a:pPr lvl="2" algn="just"/>
            <a:r>
              <a:rPr lang="en-US" altLang="el-GR" dirty="0">
                <a:latin typeface="Calibri" pitchFamily="34" charset="0"/>
                <a:cs typeface="Calibri" pitchFamily="34" charset="0"/>
              </a:rPr>
              <a:t>e-m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ail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: </a:t>
            </a:r>
            <a:r>
              <a:rPr lang="el-GR" alt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(απαραίτητο για τη δημιουργία λογαριασμού</a:t>
            </a:r>
            <a:r>
              <a:rPr lang="en-US" alt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!!!</a:t>
            </a:r>
            <a:r>
              <a:rPr lang="el-GR" alt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151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BB7358-0B24-4FF5-A100-B998A93BE45D}"/>
              </a:ext>
            </a:extLst>
          </p:cNvPr>
          <p:cNvSpPr txBox="1"/>
          <p:nvPr/>
        </p:nvSpPr>
        <p:spPr>
          <a:xfrm>
            <a:off x="5921973" y="129989"/>
            <a:ext cx="3111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ΕΙΣΟΔΟΣ ΣΤΟ </a:t>
            </a:r>
            <a:r>
              <a:rPr lang="en-US" sz="2400" b="1" spc="-1" dirty="0">
                <a:latin typeface="Calibri"/>
                <a:ea typeface="+mj-ea"/>
                <a:cs typeface="+mj-cs"/>
              </a:rPr>
              <a:t>ADAMS</a:t>
            </a:r>
            <a:endParaRPr lang="el-GR" sz="2400" b="1" spc="-1" dirty="0">
              <a:latin typeface="Calibri"/>
              <a:ea typeface="+mj-ea"/>
              <a:cs typeface="+mj-cs"/>
            </a:endParaRPr>
          </a:p>
        </p:txBody>
      </p:sp>
      <p:sp>
        <p:nvSpPr>
          <p:cNvPr id="22" name="Θέση περιεχομένου 2">
            <a:extLst>
              <a:ext uri="{FF2B5EF4-FFF2-40B4-BE49-F238E27FC236}">
                <a16:creationId xmlns:a16="http://schemas.microsoft.com/office/drawing/2014/main" id="{AB27C6BC-E683-4459-869E-F532C3194317}"/>
              </a:ext>
            </a:extLst>
          </p:cNvPr>
          <p:cNvSpPr txBox="1">
            <a:spLocks/>
          </p:cNvSpPr>
          <p:nvPr/>
        </p:nvSpPr>
        <p:spPr bwMode="auto">
          <a:xfrm>
            <a:off x="4124960" y="1237933"/>
            <a:ext cx="785368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Browsers:</a:t>
            </a:r>
            <a:endParaRPr lang="el-GR" altLang="el-GR" sz="2000" dirty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Firefox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3.6 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ή νεότερο</a:t>
            </a:r>
          </a:p>
          <a:p>
            <a:pPr lvl="1" algn="just"/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Internet Explorer 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ή νεότερο</a:t>
            </a:r>
          </a:p>
          <a:p>
            <a:pPr marL="914400" lvl="2" indent="0" algn="just">
              <a:buFont typeface="Wingdings" pitchFamily="2" charset="2"/>
              <a:buNone/>
            </a:pPr>
            <a:r>
              <a:rPr lang="en-US" altLang="el-GR" dirty="0">
                <a:latin typeface="Calibri" pitchFamily="34" charset="0"/>
                <a:cs typeface="Calibri" pitchFamily="34" charset="0"/>
              </a:rPr>
              <a:t>(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προφανώς τα σύγχρονα συστήματα καλύπτουν τις απαιτήσεις)</a:t>
            </a:r>
          </a:p>
          <a:p>
            <a:pPr algn="just"/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να επιτρέπονται τα αναδυόμενα παράθυρα (</a:t>
            </a:r>
            <a:r>
              <a:rPr lang="el-GR" altLang="el-GR" sz="2000" dirty="0" err="1">
                <a:latin typeface="Calibri" pitchFamily="34" charset="0"/>
                <a:cs typeface="Calibri" pitchFamily="34" charset="0"/>
              </a:rPr>
              <a:t>Pop-ups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Διεύθυνση: </a:t>
            </a:r>
            <a:r>
              <a:rPr lang="en-US" altLang="el-GR" sz="2000" b="1" u="sng" dirty="0">
                <a:latin typeface="Calibri" pitchFamily="34" charset="0"/>
                <a:cs typeface="Calibri" pitchFamily="34" charset="0"/>
                <a:hlinkClick r:id="rId3"/>
              </a:rPr>
              <a:t>https</a:t>
            </a:r>
            <a:r>
              <a:rPr lang="el-GR" altLang="el-GR" sz="2000" b="1" u="sng" dirty="0">
                <a:latin typeface="Calibri" pitchFamily="34" charset="0"/>
                <a:cs typeface="Calibri" pitchFamily="34" charset="0"/>
                <a:hlinkClick r:id="rId3"/>
              </a:rPr>
              <a:t>://</a:t>
            </a:r>
            <a:r>
              <a:rPr lang="en-US" altLang="el-GR" sz="2000" b="1" u="sng" dirty="0" err="1">
                <a:latin typeface="Calibri" pitchFamily="34" charset="0"/>
                <a:cs typeface="Calibri" pitchFamily="34" charset="0"/>
                <a:hlinkClick r:id="rId3"/>
              </a:rPr>
              <a:t>adams</a:t>
            </a:r>
            <a:r>
              <a:rPr lang="el-GR" altLang="el-GR" sz="2000" b="1" u="sng" dirty="0">
                <a:latin typeface="Calibri" pitchFamily="34" charset="0"/>
                <a:cs typeface="Calibri" pitchFamily="34" charset="0"/>
                <a:hlinkClick r:id="rId3"/>
              </a:rPr>
              <a:t>.</a:t>
            </a:r>
            <a:r>
              <a:rPr lang="en-US" altLang="el-GR" sz="2000" b="1" u="sng" dirty="0" err="1">
                <a:latin typeface="Calibri" pitchFamily="34" charset="0"/>
                <a:cs typeface="Calibri" pitchFamily="34" charset="0"/>
                <a:hlinkClick r:id="rId3"/>
              </a:rPr>
              <a:t>wada</a:t>
            </a:r>
            <a:r>
              <a:rPr lang="el-GR" altLang="el-GR" sz="2000" b="1" u="sng" dirty="0">
                <a:latin typeface="Calibri" pitchFamily="34" charset="0"/>
                <a:cs typeface="Calibri" pitchFamily="34" charset="0"/>
                <a:hlinkClick r:id="rId3"/>
              </a:rPr>
              <a:t>-</a:t>
            </a:r>
            <a:r>
              <a:rPr lang="en-US" altLang="el-GR" sz="2000" b="1" u="sng" dirty="0">
                <a:latin typeface="Calibri" pitchFamily="34" charset="0"/>
                <a:cs typeface="Calibri" pitchFamily="34" charset="0"/>
                <a:hlinkClick r:id="rId3"/>
              </a:rPr>
              <a:t>ama</a:t>
            </a:r>
            <a:r>
              <a:rPr lang="el-GR" altLang="el-GR" sz="2000" b="1" u="sng" dirty="0">
                <a:latin typeface="Calibri" pitchFamily="34" charset="0"/>
                <a:cs typeface="Calibri" pitchFamily="34" charset="0"/>
                <a:hlinkClick r:id="rId3"/>
              </a:rPr>
              <a:t>.</a:t>
            </a:r>
            <a:r>
              <a:rPr lang="en-US" altLang="el-GR" sz="2000" b="1" u="sng" dirty="0">
                <a:latin typeface="Calibri" pitchFamily="34" charset="0"/>
                <a:cs typeface="Calibri" pitchFamily="34" charset="0"/>
                <a:hlinkClick r:id="rId3"/>
              </a:rPr>
              <a:t>org</a:t>
            </a:r>
            <a:endParaRPr lang="el-GR" altLang="el-GR" sz="2000" b="1" u="sng" dirty="0">
              <a:latin typeface="Calibri" pitchFamily="34" charset="0"/>
              <a:cs typeface="Calibri" pitchFamily="34" charset="0"/>
            </a:endParaRPr>
          </a:p>
          <a:p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Είσοδος με </a:t>
            </a:r>
          </a:p>
          <a:p>
            <a:pPr lvl="1"/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κωδικό χρήστη (</a:t>
            </a:r>
            <a:r>
              <a:rPr lang="el-GR" altLang="el-GR" sz="2000" i="1" dirty="0" err="1">
                <a:latin typeface="Calibri" pitchFamily="34" charset="0"/>
                <a:cs typeface="Calibri" pitchFamily="34" charset="0"/>
              </a:rPr>
              <a:t>username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προσωρινό κωδικό πρόσβασης (</a:t>
            </a:r>
            <a:r>
              <a:rPr lang="el-GR" altLang="el-GR" sz="2000" i="1" dirty="0" err="1">
                <a:latin typeface="Calibri" pitchFamily="34" charset="0"/>
                <a:cs typeface="Calibri" pitchFamily="34" charset="0"/>
              </a:rPr>
              <a:t>password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 lvl="1">
              <a:buFont typeface="Wingdings" pitchFamily="2" charset="2"/>
              <a:buNone/>
            </a:pP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	που σας χορηγούνται από τον Ε.Ο.ΚΑ.Ν. </a:t>
            </a:r>
          </a:p>
          <a:p>
            <a:pPr lvl="1"/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Ο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 π</a:t>
            </a:r>
            <a:r>
              <a:rPr lang="en-US" altLang="el-GR" sz="2000" dirty="0" err="1">
                <a:latin typeface="Calibri" pitchFamily="34" charset="0"/>
                <a:cs typeface="Calibri" pitchFamily="34" charset="0"/>
              </a:rPr>
              <a:t>ροσωρινός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l-GR" sz="2000" dirty="0" err="1">
                <a:latin typeface="Calibri" pitchFamily="34" charset="0"/>
                <a:cs typeface="Calibri" pitchFamily="34" charset="0"/>
              </a:rPr>
              <a:t>κωδικός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 π</a:t>
            </a:r>
            <a:r>
              <a:rPr lang="en-US" altLang="el-GR" sz="2000" dirty="0" err="1">
                <a:latin typeface="Calibri" pitchFamily="34" charset="0"/>
                <a:cs typeface="Calibri" pitchFamily="34" charset="0"/>
              </a:rPr>
              <a:t>ρόσ</a:t>
            </a:r>
            <a:r>
              <a:rPr lang="en-US" altLang="el-GR" sz="2000" dirty="0">
                <a:latin typeface="Calibri" pitchFamily="34" charset="0"/>
                <a:cs typeface="Calibri" pitchFamily="34" charset="0"/>
              </a:rPr>
              <a:t>βασης ισχύει </a:t>
            </a:r>
            <a:r>
              <a:rPr lang="en-US" altLang="el-GR" sz="2000" b="1" dirty="0">
                <a:latin typeface="Calibri" pitchFamily="34" charset="0"/>
                <a:cs typeface="Calibri" pitchFamily="34" charset="0"/>
              </a:rPr>
              <a:t>για 24 ώρες</a:t>
            </a:r>
            <a:r>
              <a:rPr lang="el-GR" altLang="el-GR" sz="2000" dirty="0">
                <a:latin typeface="Calibri" pitchFamily="34" charset="0"/>
                <a:cs typeface="Calibri" pitchFamily="34" charset="0"/>
              </a:rPr>
              <a:t>!!!</a:t>
            </a:r>
            <a:br>
              <a:rPr lang="el-GR" altLang="el-GR" sz="2000" dirty="0">
                <a:latin typeface="Calibri" pitchFamily="34" charset="0"/>
                <a:cs typeface="Calibri" pitchFamily="34" charset="0"/>
              </a:rPr>
            </a:br>
            <a:endParaRPr lang="el-GR" altLang="el-GR" dirty="0">
              <a:latin typeface="Calibri" pitchFamily="34" charset="0"/>
              <a:cs typeface="Calibri" pitchFamily="34" charset="0"/>
            </a:endParaRPr>
          </a:p>
          <a:p>
            <a:pPr marL="914400" lvl="2" indent="0" algn="just">
              <a:buFont typeface="Wingdings" pitchFamily="2" charset="2"/>
              <a:buNone/>
            </a:pPr>
            <a:endParaRPr lang="el-GR" altLang="el-GR" dirty="0">
              <a:latin typeface="Calibri" pitchFamily="34" charset="0"/>
              <a:cs typeface="Calibri" pitchFamily="34" charset="0"/>
            </a:endParaRPr>
          </a:p>
          <a:p>
            <a:pPr marL="914400" lvl="2" indent="0" algn="just">
              <a:buFont typeface="Wingdings" pitchFamily="2" charset="2"/>
              <a:buNone/>
            </a:pPr>
            <a:endParaRPr lang="el-GR" alt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8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DDF54F-60AD-4448-913D-D5A50CD4F91E}"/>
              </a:ext>
            </a:extLst>
          </p:cNvPr>
          <p:cNvSpPr txBox="1"/>
          <p:nvPr/>
        </p:nvSpPr>
        <p:spPr>
          <a:xfrm>
            <a:off x="6508982" y="217850"/>
            <a:ext cx="3111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ΕΙΣΟΔΟΣ ΣΤΟ </a:t>
            </a:r>
            <a:r>
              <a:rPr lang="en-US" sz="2400" b="1" spc="-1" dirty="0">
                <a:latin typeface="Calibri"/>
                <a:ea typeface="+mj-ea"/>
                <a:cs typeface="+mj-cs"/>
              </a:rPr>
              <a:t>ADAMS</a:t>
            </a:r>
            <a:endParaRPr lang="el-GR" sz="2400" b="1" spc="-1" dirty="0">
              <a:latin typeface="Calibri"/>
              <a:ea typeface="+mj-ea"/>
              <a:cs typeface="+mj-cs"/>
            </a:endParaRPr>
          </a:p>
        </p:txBody>
      </p:sp>
      <p:pic>
        <p:nvPicPr>
          <p:cNvPr id="17" name="Εικόνα 4">
            <a:extLst>
              <a:ext uri="{FF2B5EF4-FFF2-40B4-BE49-F238E27FC236}">
                <a16:creationId xmlns:a16="http://schemas.microsoft.com/office/drawing/2014/main" id="{5F7F9B58-AFB7-4047-B65A-5800B4152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826" y="1882956"/>
            <a:ext cx="8053506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51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C2BFE6-735A-4702-86AB-E703DB27BD3F}"/>
              </a:ext>
            </a:extLst>
          </p:cNvPr>
          <p:cNvSpPr txBox="1"/>
          <p:nvPr/>
        </p:nvSpPr>
        <p:spPr>
          <a:xfrm>
            <a:off x="6508982" y="217850"/>
            <a:ext cx="3111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ΕΙΣΟΔΟΣ ΣΤΟ </a:t>
            </a:r>
            <a:r>
              <a:rPr lang="en-US" sz="2400" b="1" spc="-1" dirty="0">
                <a:latin typeface="Calibri"/>
                <a:ea typeface="+mj-ea"/>
                <a:cs typeface="+mj-cs"/>
              </a:rPr>
              <a:t>ADAMS</a:t>
            </a:r>
            <a:endParaRPr lang="el-GR" sz="2400" b="1" spc="-1" dirty="0">
              <a:latin typeface="Calibri"/>
              <a:ea typeface="+mj-ea"/>
              <a:cs typeface="+mj-cs"/>
            </a:endParaRPr>
          </a:p>
        </p:txBody>
      </p:sp>
      <p:sp>
        <p:nvSpPr>
          <p:cNvPr id="22" name="Θέση περιεχομένου 2">
            <a:extLst>
              <a:ext uri="{FF2B5EF4-FFF2-40B4-BE49-F238E27FC236}">
                <a16:creationId xmlns:a16="http://schemas.microsoft.com/office/drawing/2014/main" id="{7D592AA2-BDC7-4E90-8B40-C7A9D2F3C28D}"/>
              </a:ext>
            </a:extLst>
          </p:cNvPr>
          <p:cNvSpPr txBox="1">
            <a:spLocks/>
          </p:cNvSpPr>
          <p:nvPr/>
        </p:nvSpPr>
        <p:spPr bwMode="auto">
          <a:xfrm>
            <a:off x="4037826" y="1426719"/>
            <a:ext cx="7904480" cy="23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>
              <a:buClr>
                <a:srgbClr val="FFFF00"/>
              </a:buClr>
            </a:pPr>
            <a:r>
              <a:rPr lang="el-GR" altLang="el-GR" sz="2000" u="sng" dirty="0">
                <a:latin typeface="Calibri" pitchFamily="34" charset="0"/>
                <a:cs typeface="Calibri" pitchFamily="34" charset="0"/>
              </a:rPr>
              <a:t>Δημιουργία Κωδικού Πρόσβασης</a:t>
            </a: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Πρώτη σύνδεση Αθλητή/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τριας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με τον προσωρινό κωδικό Ε.Ο.ΚΑ.Ν.</a:t>
            </a: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Για λόγους ασφαλείας θα πρέπει να δημιουργήσετε έναν νέο με τουλάχιστον 10 χαρακτήρες (κεφαλαία, μικρά γράμματα, αριθμούς, σύμβολα).</a:t>
            </a:r>
            <a:br>
              <a:rPr lang="el-GR" altLang="el-GR" dirty="0">
                <a:latin typeface="Calibri" pitchFamily="34" charset="0"/>
                <a:cs typeface="Calibri" pitchFamily="34" charset="0"/>
              </a:rPr>
            </a:br>
            <a:endParaRPr lang="el-GR" alt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A64CA10-012D-400F-93FD-785399F6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354" y="3312160"/>
            <a:ext cx="76612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5CBAFC-66A3-45D2-94D0-8252EFED74EE}"/>
              </a:ext>
            </a:extLst>
          </p:cNvPr>
          <p:cNvSpPr txBox="1"/>
          <p:nvPr/>
        </p:nvSpPr>
        <p:spPr>
          <a:xfrm>
            <a:off x="6508982" y="217850"/>
            <a:ext cx="3111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ΕΙΣΟΔΟΣ ΣΤΟ </a:t>
            </a:r>
            <a:r>
              <a:rPr lang="en-US" sz="2400" b="1" spc="-1" dirty="0">
                <a:latin typeface="Calibri"/>
                <a:ea typeface="+mj-ea"/>
                <a:cs typeface="+mj-cs"/>
              </a:rPr>
              <a:t>ADAMS</a:t>
            </a:r>
            <a:endParaRPr lang="el-GR" sz="2400" b="1" spc="-1" dirty="0">
              <a:latin typeface="Calibri"/>
              <a:ea typeface="+mj-ea"/>
              <a:cs typeface="+mj-cs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9B8B59CB-6FBE-484A-A1F7-0F9BE75E02D6}"/>
              </a:ext>
            </a:extLst>
          </p:cNvPr>
          <p:cNvSpPr txBox="1">
            <a:spLocks/>
          </p:cNvSpPr>
          <p:nvPr/>
        </p:nvSpPr>
        <p:spPr bwMode="auto">
          <a:xfrm>
            <a:off x="4039368" y="1329373"/>
            <a:ext cx="8051032" cy="22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>
              <a:buClr>
                <a:srgbClr val="FFFF00"/>
              </a:buClr>
            </a:pPr>
            <a:r>
              <a:rPr lang="el-GR" altLang="el-GR" sz="2000" u="sng" dirty="0">
                <a:latin typeface="Calibri" pitchFamily="34" charset="0"/>
                <a:cs typeface="Calibri" pitchFamily="34" charset="0"/>
              </a:rPr>
              <a:t>Ερωτήσεις Ασφαλείας</a:t>
            </a: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Επιλέξτε να απαντήσετε σε 3 ερωτήσεις ασφαλείας</a:t>
            </a: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μην ξεχάσετε να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κλικάρετε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το κουτάκι (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trust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this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device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in the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future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) ώστε όταν σας ζητηθεί να απαντήσετε σε ερώτηση ασφαλείας να σας εμφανίζεται μια από τις 3 επιλεγμένες ερωτήσεις.</a:t>
            </a:r>
          </a:p>
          <a:p>
            <a:pPr marL="741363" lvl="2" indent="-342900">
              <a:buClr>
                <a:srgbClr val="7030A0"/>
              </a:buClr>
            </a:pPr>
            <a:endParaRPr lang="en-US" altLang="el-GR" dirty="0">
              <a:latin typeface="Calibri" pitchFamily="34" charset="0"/>
              <a:cs typeface="Calibri" pitchFamily="34" charset="0"/>
            </a:endParaRPr>
          </a:p>
          <a:p>
            <a:pPr marL="741363" lvl="2" indent="-342900">
              <a:buClr>
                <a:srgbClr val="7030A0"/>
              </a:buClr>
            </a:pPr>
            <a:endParaRPr lang="el-GR" altLang="el-GR" dirty="0">
              <a:latin typeface="Calibri" pitchFamily="34" charset="0"/>
              <a:cs typeface="Calibri" pitchFamily="34" charset="0"/>
            </a:endParaRPr>
          </a:p>
          <a:p>
            <a:pPr marL="741363" lvl="2" indent="-342900" algn="just">
              <a:buFont typeface="Wingdings" pitchFamily="2" charset="2"/>
              <a:buNone/>
            </a:pPr>
            <a:endParaRPr lang="el-GR" alt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2830E584-05B0-4AC2-8EEB-55594777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-476" r="-476"/>
          <a:stretch>
            <a:fillRect/>
          </a:stretch>
        </p:blipFill>
        <p:spPr bwMode="auto">
          <a:xfrm>
            <a:off x="4087680" y="3444431"/>
            <a:ext cx="8104319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72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38DA80-4291-4A6C-9627-EBD966408EC4}"/>
              </a:ext>
            </a:extLst>
          </p:cNvPr>
          <p:cNvSpPr txBox="1"/>
          <p:nvPr/>
        </p:nvSpPr>
        <p:spPr>
          <a:xfrm>
            <a:off x="6508982" y="217850"/>
            <a:ext cx="3111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ΕΙΣΟΔΟΣ ΣΤΟ </a:t>
            </a:r>
            <a:r>
              <a:rPr lang="en-US" sz="2400" b="1" spc="-1" dirty="0">
                <a:latin typeface="Calibri"/>
                <a:ea typeface="+mj-ea"/>
                <a:cs typeface="+mj-cs"/>
              </a:rPr>
              <a:t>ADAMS</a:t>
            </a:r>
            <a:endParaRPr lang="el-GR" sz="2400" b="1" spc="-1" dirty="0">
              <a:latin typeface="Calibri"/>
              <a:ea typeface="+mj-ea"/>
              <a:cs typeface="+mj-cs"/>
            </a:endParaRP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673FDA7E-CC0C-486A-B9CD-D27C77DE9A55}"/>
              </a:ext>
            </a:extLst>
          </p:cNvPr>
          <p:cNvSpPr txBox="1">
            <a:spLocks/>
          </p:cNvSpPr>
          <p:nvPr/>
        </p:nvSpPr>
        <p:spPr bwMode="auto">
          <a:xfrm>
            <a:off x="4070171" y="1189572"/>
            <a:ext cx="8086428" cy="171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>
              <a:buClr>
                <a:srgbClr val="FFFF00"/>
              </a:buClr>
            </a:pPr>
            <a:r>
              <a:rPr lang="el-GR" altLang="el-GR" sz="2000" u="sng" dirty="0">
                <a:latin typeface="Calibri" pitchFamily="34" charset="0"/>
                <a:cs typeface="Calibri" pitchFamily="34" charset="0"/>
              </a:rPr>
              <a:t>Ερωτήσεις Ασφαλείας</a:t>
            </a: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μην ξεχάσετε να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κλικάρετε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το κουτάκι (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trust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this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device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in the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future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) ώστε όταν σας ζητηθεί να απαντήσετε σε ερώτηση ασφαλείας να σας εμφανίζεται μια από τις 3 επιλεγμένες ερωτήσεις.</a:t>
            </a:r>
          </a:p>
          <a:p>
            <a:pPr marL="914400" lvl="2" indent="0" algn="just">
              <a:buFont typeface="Wingdings" pitchFamily="2" charset="2"/>
              <a:buNone/>
            </a:pPr>
            <a:endParaRPr lang="el-GR" alt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4E463506-9669-4470-A9A0-339A9E82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171" y="2909029"/>
            <a:ext cx="8010069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43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Εικόνα 4" descr="Προεπισκόπηση εικόνας">
            <a:extLst>
              <a:ext uri="{FF2B5EF4-FFF2-40B4-BE49-F238E27FC236}">
                <a16:creationId xmlns:a16="http://schemas.microsoft.com/office/drawing/2014/main" id="{58FFCABA-A195-4BCD-AABB-4F0113C536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3" y="5593863"/>
            <a:ext cx="2266715" cy="1028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B533BA-FFFE-405C-BE63-A3DBD9300EF6}"/>
              </a:ext>
            </a:extLst>
          </p:cNvPr>
          <p:cNvSpPr txBox="1"/>
          <p:nvPr/>
        </p:nvSpPr>
        <p:spPr>
          <a:xfrm>
            <a:off x="6508982" y="217850"/>
            <a:ext cx="3111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spc="-1" dirty="0">
                <a:latin typeface="Calibri"/>
                <a:ea typeface="+mj-ea"/>
                <a:cs typeface="+mj-cs"/>
              </a:rPr>
              <a:t>ΕΙΣΟΔΟΣ ΣΤΟ </a:t>
            </a:r>
            <a:r>
              <a:rPr lang="en-US" sz="2400" b="1" spc="-1" dirty="0">
                <a:latin typeface="Calibri"/>
                <a:ea typeface="+mj-ea"/>
                <a:cs typeface="+mj-cs"/>
              </a:rPr>
              <a:t>ADAMS</a:t>
            </a:r>
            <a:endParaRPr lang="el-GR" sz="2400" b="1" spc="-1" dirty="0">
              <a:latin typeface="Calibri"/>
              <a:ea typeface="+mj-ea"/>
              <a:cs typeface="+mj-cs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99E0AAAF-A630-4B32-9EC2-EE471D49069D}"/>
              </a:ext>
            </a:extLst>
          </p:cNvPr>
          <p:cNvSpPr txBox="1">
            <a:spLocks/>
          </p:cNvSpPr>
          <p:nvPr/>
        </p:nvSpPr>
        <p:spPr bwMode="auto">
          <a:xfrm>
            <a:off x="3998585" y="1122692"/>
            <a:ext cx="805117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2900">
              <a:buClr>
                <a:srgbClr val="FFFF00"/>
              </a:buClr>
            </a:pPr>
            <a:r>
              <a:rPr lang="el-GR" altLang="el-GR" sz="2000" u="sng" dirty="0">
                <a:latin typeface="Calibri" pitchFamily="34" charset="0"/>
                <a:cs typeface="Calibri" pitchFamily="34" charset="0"/>
              </a:rPr>
              <a:t>Αποτυχία Σύνδεσης</a:t>
            </a: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Αν προσπαθήσετε να συνδεθείτε στο σύστημα ADAMS με λάθος συνδυασμό κωδικού χρήστη και κωδικού πρόσβασης πάνω από 2 συνεχόμενες φορές, το σύστημα αυτόματα κλειδώνει προσωρινά τον λογαριασμό σας.</a:t>
            </a: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Για να μπορέσετε να συνδεθείτε επικοινωνείτε με τον Ε.Ο.ΚΑ.Ν. ώστε να σας στείλει νέο προσωρινό κωδικό πρόσβασης ή το σύστημα σας δίνει τη δυνατότητα νέου προσωρινού κωδικού.</a:t>
            </a:r>
            <a:endParaRPr lang="en-US" altLang="el-GR" dirty="0">
              <a:latin typeface="Calibri" pitchFamily="34" charset="0"/>
              <a:cs typeface="Calibri" pitchFamily="34" charset="0"/>
            </a:endParaRP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Αν συνδεθείτε και απαντήσετε λάθος στις ερωτήσεις ασφαλείας (λόγω του ότι π.χ. έχετε ξεχάσει τις απαντήσεις) τότε ο λογαριασμός σας κλειδώνει προσωρινά (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temporary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 err="1">
                <a:latin typeface="Calibri" pitchFamily="34" charset="0"/>
                <a:cs typeface="Calibri" pitchFamily="34" charset="0"/>
              </a:rPr>
              <a:t>locked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) και πρέπει να επικοινωνήσετε με τον Ε.Ο.ΚΑ.Ν. για να διαγράψει τις απαντήσεις και να ενεργοποιήσει και πάλι το λογαριασμό σας.</a:t>
            </a:r>
            <a:endParaRPr lang="en-US" altLang="el-GR" dirty="0">
              <a:latin typeface="Calibri" pitchFamily="34" charset="0"/>
              <a:cs typeface="Calibri" pitchFamily="34" charset="0"/>
            </a:endParaRPr>
          </a:p>
          <a:p>
            <a:pPr marL="741363" lvl="2" indent="-342900">
              <a:buClr>
                <a:srgbClr val="7030A0"/>
              </a:buClr>
            </a:pPr>
            <a:r>
              <a:rPr lang="el-GR" altLang="el-GR" dirty="0">
                <a:latin typeface="Calibri" pitchFamily="34" charset="0"/>
                <a:cs typeface="Calibri" pitchFamily="34" charset="0"/>
              </a:rPr>
              <a:t>Για λόγους ασφαλείας αποσυνδέεστε αυτόματα από το </a:t>
            </a:r>
            <a:r>
              <a:rPr lang="en-US" altLang="el-GR" dirty="0">
                <a:latin typeface="Calibri" pitchFamily="34" charset="0"/>
                <a:cs typeface="Calibri" pitchFamily="34" charset="0"/>
              </a:rPr>
              <a:t>ADAMS 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αν δεν πραγματοποιήσετε καμία ενέργεια για 30</a:t>
            </a:r>
            <a:r>
              <a:rPr lang="en-US" altLang="el-GR" dirty="0">
                <a:latin typeface="Calibri" pitchFamily="34" charset="0"/>
                <a:cs typeface="Calibri" pitchFamily="34" charset="0"/>
              </a:rPr>
              <a:t>’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και θα πρέπει να ξανασυνδεθείτε με τον κωδικό πρόσβασης!!!</a:t>
            </a:r>
            <a:endParaRPr lang="en-US" altLang="el-GR" dirty="0">
              <a:latin typeface="Calibri" pitchFamily="34" charset="0"/>
              <a:cs typeface="Calibri" pitchFamily="34" charset="0"/>
            </a:endParaRPr>
          </a:p>
          <a:p>
            <a:pPr marL="741363" lvl="2" indent="-342900">
              <a:buClr>
                <a:srgbClr val="7030A0"/>
              </a:buClr>
            </a:pPr>
            <a:endParaRPr lang="el-GR" alt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0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878</Words>
  <Application>Microsoft Office PowerPoint</Application>
  <PresentationFormat>Ευρεία οθόνη</PresentationFormat>
  <Paragraphs>110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ΔΙΟΡΘΩΣΗ ΣΤΟΙΧΕΙΩΝ ΠΡΟΦΙΛ</vt:lpstr>
      <vt:lpstr>ΔΙΟΡΘΩΣΗ ΣΤΟΙΧΕΙΩΝ ΠΡΟΦΙΛ</vt:lpstr>
      <vt:lpstr>ΑΠΑΙΤΗΣΕΙΣ ΠΛΗΡΟΦΟΡΙΩΝ ΕΝΤΟΠΙΣΜΟΥ (WHEREABOUTS INFORMATION)</vt:lpstr>
      <vt:lpstr>ΕΙΣΑΓΩΓΗ WHEREABOUTS</vt:lpstr>
      <vt:lpstr>ΕΙΣΑΓΩΓΗ WHEREABOUTS</vt:lpstr>
      <vt:lpstr>ΕΙΣΑΓΩΓΗ WHEREABOUTS</vt:lpstr>
      <vt:lpstr>ΕΙΣΑΓΩΓΗ WHEREABOUTS</vt:lpstr>
      <vt:lpstr>ΕΙΣΑΓΩΓΗ WHEREABOUTS</vt:lpstr>
      <vt:lpstr>ΕΙΣΑΓΩΓΗ WHEREABOUTS</vt:lpstr>
      <vt:lpstr>ΕΙΣΑΓΩΓΗ WHEREABOUTS</vt:lpstr>
      <vt:lpstr>ΕΙΣΑΓΩΓΗ WHEREABOUTS</vt:lpstr>
      <vt:lpstr>ΕΙΣΑΓΩΓΗ WHEREABOUTS</vt:lpstr>
      <vt:lpstr>ΕΙΣΑΓΩΓΗ WHEREABOUTS</vt:lpstr>
      <vt:lpstr>ΕΙΣΑΓΩΓΗ WHEREABOUTS</vt:lpstr>
      <vt:lpstr>ΕΙΣΑΓΩΓΗ WHEREABOUTS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Nikolaou, Aristeidis</dc:creator>
  <cp:lastModifiedBy>PANOUTSOS-TALKOWSKI P. (927291)</cp:lastModifiedBy>
  <cp:revision>156</cp:revision>
  <dcterms:created xsi:type="dcterms:W3CDTF">2022-01-03T18:44:33Z</dcterms:created>
  <dcterms:modified xsi:type="dcterms:W3CDTF">2022-04-28T16:22:23Z</dcterms:modified>
</cp:coreProperties>
</file>