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387" r:id="rId4"/>
    <p:sldId id="386" r:id="rId5"/>
    <p:sldId id="385" r:id="rId6"/>
    <p:sldId id="384" r:id="rId7"/>
    <p:sldId id="383" r:id="rId8"/>
    <p:sldId id="382" r:id="rId9"/>
    <p:sldId id="381" r:id="rId10"/>
    <p:sldId id="380" r:id="rId11"/>
    <p:sldId id="379" r:id="rId12"/>
    <p:sldId id="346"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44039-7B73-42B4-A054-CA03D0694B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C46C019B-C7A2-4192-803F-56EEE42347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341C2140-C29B-4B3F-A74E-20979459CC40}"/>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DE713017-7F96-4A4C-A0D4-51FCD2A9607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721C551-A72C-4AFF-BE72-10E8108DD48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87842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C5DED-8CF3-4900-8E90-FE0DB082C0CA}"/>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9C7C4B29-C2B0-4EC2-B5DB-59025C4C6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8C22EF56-AF17-4DCD-B42A-6ABBB29D522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069BDBA0-9E72-48D3-B02E-51130E05F884}"/>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B2C17D48-A0FB-4073-81DD-2E17C5C0D3E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285542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5E4B51-28F4-40F7-9C43-00EFCF2490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084BD14D-DDA2-4CDF-9004-80D38D3AFC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FFCFF581-1A5B-484F-B1A0-057C11183079}"/>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6160A3E8-2275-4A21-8E51-08F5EC0131A3}"/>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C2234F67-E0EF-4475-8170-5967804CA8B7}"/>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770854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7F2A8-E1A5-4AE6-905D-BFDBB340046F}"/>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D7246EC9-4BD9-4584-89A1-5AD1212A54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6672B975-7DA6-42D9-B994-59BA398871BA}"/>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1535B5D4-B836-43C3-81B8-BB5C834F8AF7}"/>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E853B618-2D1E-42BC-A09A-9FAD4E03922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118694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3E11-2534-4BFB-92A2-CCFE39BD75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012D478B-36A4-4275-82D6-F69710ADEC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DBA2A3-41D9-4F15-8A6C-4AC924A50A2F}"/>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9AE65F08-2C52-4F97-8EF9-4C1C2D3C15C5}"/>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D346F6D-CC22-4671-98B4-D49F66E3398A}"/>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191850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9CBA5-1D1A-4EE9-8884-BB5CAE0036BE}"/>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2EEC9E5C-DE3B-445E-99A5-93A3428B09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8BAE700D-10B0-4741-A7F3-A29913B528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4D99A6B2-845E-4D58-BD22-3D8226D8B2C5}"/>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3DC180E2-2667-4B62-BE6A-5803E82279BB}"/>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A84B42A6-B079-4231-AADD-365688B5BAAF}"/>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842438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2932C-7E5C-4DB2-AAF7-18301EDE5C43}"/>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90AA7A8E-E15D-4D98-BBDB-5813D3D547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30E0E8-56EF-4917-85B3-ADF3CA86BC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93C460FF-89EA-4A44-BFFE-C2C17E837E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B2EA25-BF2C-4985-9AD7-DF90EF1C6B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B4E3D1B8-71B5-4DAC-AB30-9F047A20B6CF}"/>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8" name="Footer Placeholder 7">
            <a:extLst>
              <a:ext uri="{FF2B5EF4-FFF2-40B4-BE49-F238E27FC236}">
                <a16:creationId xmlns:a16="http://schemas.microsoft.com/office/drawing/2014/main" id="{D5C4BCA3-662A-4533-A870-CA81E9A3B0B5}"/>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A820DA2C-76DA-45E4-9169-E54DF27E998F}"/>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22468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FB0E0-74F7-4935-B877-ADFCC3113E41}"/>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EA5F219C-29EE-4A93-BDB4-5E2DC70FC9D4}"/>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4" name="Footer Placeholder 3">
            <a:extLst>
              <a:ext uri="{FF2B5EF4-FFF2-40B4-BE49-F238E27FC236}">
                <a16:creationId xmlns:a16="http://schemas.microsoft.com/office/drawing/2014/main" id="{075346AF-AF77-4768-9CFD-B4AB59A6F32D}"/>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DBF12165-BE7A-46D7-B8A9-4200823401B6}"/>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1157117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C59B4A-64D1-470F-8641-8E290F94DC8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3" name="Footer Placeholder 2">
            <a:extLst>
              <a:ext uri="{FF2B5EF4-FFF2-40B4-BE49-F238E27FC236}">
                <a16:creationId xmlns:a16="http://schemas.microsoft.com/office/drawing/2014/main" id="{5B8A0674-1818-41D5-A811-1BAE382DA60A}"/>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818CF2A5-77AE-46A1-AEF0-F5A48B01CFC6}"/>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542153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30FA0-0F43-452D-8C24-371347811E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B110832B-939B-406A-8CC6-9BE1588CC3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A1329DCA-9E31-492C-8D3C-4F0702051F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2C0B49-5129-407A-8580-36FFE69DE49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F97EF696-AEFD-4290-95D6-6A0365D55BA4}"/>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DBE84F43-00BC-4AB0-9F5A-3080F2E1166D}"/>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2437624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382F3-4164-4B87-9C99-677852988A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139EFA4C-2DAE-48CA-BF11-44BBA05454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929C64C6-D8C5-4A4A-B019-384BC22D0D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D7DB73-668F-4E50-B15E-8FBFEA656E50}"/>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D0461779-8427-483C-99B1-EEB0A8D2C019}"/>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C115DF1B-6A73-4951-9BB0-E8E50C8EAF0B}"/>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403760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A493D-328C-4CF1-83BD-EBA0A8C705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A8953413-73D1-48F8-ADE2-15B6E3308D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FEB13230-E829-48B8-8D4F-240974FD66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DA5E9606-5752-41E1-A385-4EAA609609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D450E666-B943-46AC-A108-F117FC61B3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9B5C08-357D-4803-B1EC-1D8BD57B521A}" type="slidenum">
              <a:rPr lang="el-GR" smtClean="0"/>
              <a:t>‹#›</a:t>
            </a:fld>
            <a:endParaRPr lang="el-GR"/>
          </a:p>
        </p:txBody>
      </p:sp>
    </p:spTree>
    <p:extLst>
      <p:ext uri="{BB962C8B-B14F-4D97-AF65-F5344CB8AC3E}">
        <p14:creationId xmlns:p14="http://schemas.microsoft.com/office/powerpoint/2010/main" val="1994579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intelligence@eokan.gr"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PlaceHolder 1">
            <a:extLst>
              <a:ext uri="{FF2B5EF4-FFF2-40B4-BE49-F238E27FC236}">
                <a16:creationId xmlns:a16="http://schemas.microsoft.com/office/drawing/2014/main" id="{D57C783C-C8A8-458A-B4B8-DDB61C1758B4}"/>
              </a:ext>
            </a:extLst>
          </p:cNvPr>
          <p:cNvSpPr txBox="1">
            <a:spLocks/>
          </p:cNvSpPr>
          <p:nvPr/>
        </p:nvSpPr>
        <p:spPr>
          <a:xfrm>
            <a:off x="1746672" y="2263320"/>
            <a:ext cx="9154175" cy="1165680"/>
          </a:xfrm>
          <a:prstGeom prst="rect">
            <a:avLst/>
          </a:prstGeom>
          <a:noFill/>
          <a:ln w="0">
            <a:noFill/>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l-GR" sz="4800" spc="-1" dirty="0">
                <a:solidFill>
                  <a:srgbClr val="FFFFFF"/>
                </a:solidFill>
                <a:latin typeface="Calibri Light"/>
              </a:rPr>
              <a:t>Ο ρόλος των μαρτύρων Δημοσίου Συμφέροντος στο </a:t>
            </a:r>
            <a:r>
              <a:rPr lang="el-GR" sz="4800" spc="-1" dirty="0" err="1">
                <a:solidFill>
                  <a:srgbClr val="FFFFFF"/>
                </a:solidFill>
                <a:latin typeface="Calibri Light"/>
              </a:rPr>
              <a:t>Αντι</a:t>
            </a:r>
            <a:r>
              <a:rPr lang="el-GR" sz="4800" spc="-1" dirty="0">
                <a:solidFill>
                  <a:srgbClr val="FFFFFF"/>
                </a:solidFill>
                <a:latin typeface="Calibri Light"/>
              </a:rPr>
              <a:t>-Ντόπινγκ</a:t>
            </a:r>
            <a:br>
              <a:rPr lang="el-GR" sz="4800" spc="-1" dirty="0">
                <a:solidFill>
                  <a:srgbClr val="FFFFFF"/>
                </a:solidFill>
                <a:latin typeface="Calibri Light"/>
              </a:rPr>
            </a:br>
            <a:br>
              <a:rPr lang="el-GR" sz="4800" spc="-1" dirty="0">
                <a:solidFill>
                  <a:srgbClr val="FFFFFF"/>
                </a:solidFill>
                <a:latin typeface="Calibri Light"/>
              </a:rPr>
            </a:br>
            <a:r>
              <a:rPr lang="el-GR" sz="4800" spc="-1" dirty="0">
                <a:solidFill>
                  <a:srgbClr val="FFFFFF"/>
                </a:solidFill>
                <a:latin typeface="Calibri Light"/>
              </a:rPr>
              <a:t>“Μιλήστε Χωρίς Φόβο !!!”</a:t>
            </a:r>
            <a:endParaRPr lang="el-GR" sz="4800" spc="-1" dirty="0">
              <a:solidFill>
                <a:srgbClr val="000000"/>
              </a:solidFill>
              <a:latin typeface="Calibri"/>
            </a:endParaRPr>
          </a:p>
        </p:txBody>
      </p:sp>
      <p:sp>
        <p:nvSpPr>
          <p:cNvPr id="13" name="Subtitle 2">
            <a:extLst>
              <a:ext uri="{FF2B5EF4-FFF2-40B4-BE49-F238E27FC236}">
                <a16:creationId xmlns:a16="http://schemas.microsoft.com/office/drawing/2014/main" id="{27075BDF-6D75-4E1C-B359-771A20E62C0D}"/>
              </a:ext>
            </a:extLst>
          </p:cNvPr>
          <p:cNvSpPr>
            <a:spLocks noGrp="1"/>
          </p:cNvSpPr>
          <p:nvPr>
            <p:ph type="subTitle" idx="1"/>
          </p:nvPr>
        </p:nvSpPr>
        <p:spPr>
          <a:xfrm>
            <a:off x="1320785" y="4875589"/>
            <a:ext cx="4267216" cy="1458258"/>
          </a:xfrm>
        </p:spPr>
        <p:txBody>
          <a:bodyPr anchor="ctr">
            <a:normAutofit/>
          </a:bodyPr>
          <a:lstStyle/>
          <a:p>
            <a:pPr algn="l"/>
            <a:endParaRPr lang="el-GR" dirty="0"/>
          </a:p>
        </p:txBody>
      </p:sp>
      <p:pic>
        <p:nvPicPr>
          <p:cNvPr id="19" name="Picture 18" descr="Chart, sunburst chart&#10;&#10;Description automatically generated">
            <a:extLst>
              <a:ext uri="{FF2B5EF4-FFF2-40B4-BE49-F238E27FC236}">
                <a16:creationId xmlns:a16="http://schemas.microsoft.com/office/drawing/2014/main" id="{9F11842E-A9CA-4DCB-B947-C806BF64EA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3251" y="4351002"/>
            <a:ext cx="4654960" cy="2387599"/>
          </a:xfrm>
          <a:prstGeom prst="rect">
            <a:avLst/>
          </a:prstGeom>
        </p:spPr>
      </p:pic>
    </p:spTree>
    <p:extLst>
      <p:ext uri="{BB962C8B-B14F-4D97-AF65-F5344CB8AC3E}">
        <p14:creationId xmlns:p14="http://schemas.microsoft.com/office/powerpoint/2010/main" val="1621133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Τίτλος 1">
            <a:extLst>
              <a:ext uri="{FF2B5EF4-FFF2-40B4-BE49-F238E27FC236}">
                <a16:creationId xmlns:a16="http://schemas.microsoft.com/office/drawing/2014/main" id="{B94C535E-690E-424C-AB45-7E4EE95F4D8C}"/>
              </a:ext>
            </a:extLst>
          </p:cNvPr>
          <p:cNvSpPr>
            <a:spLocks noGrp="1"/>
          </p:cNvSpPr>
          <p:nvPr>
            <p:ph type="title"/>
          </p:nvPr>
        </p:nvSpPr>
        <p:spPr>
          <a:xfrm>
            <a:off x="5965412" y="313305"/>
            <a:ext cx="4377512" cy="550295"/>
          </a:xfrm>
        </p:spPr>
        <p:txBody>
          <a:bodyPr anchor="b">
            <a:normAutofit/>
          </a:bodyPr>
          <a:lstStyle/>
          <a:p>
            <a:pPr algn="ctr"/>
            <a:r>
              <a:rPr lang="el-GR" sz="2200" b="1" dirty="0">
                <a:latin typeface="+mn-lt"/>
              </a:rPr>
              <a:t>Η ΟΛΟΚΛΗΡΩΣΗ ΤΟΥ ΠΑΖΛ!!!</a:t>
            </a:r>
          </a:p>
        </p:txBody>
      </p:sp>
      <p:sp>
        <p:nvSpPr>
          <p:cNvPr id="15" name="Θέση περιεχομένου 2">
            <a:extLst>
              <a:ext uri="{FF2B5EF4-FFF2-40B4-BE49-F238E27FC236}">
                <a16:creationId xmlns:a16="http://schemas.microsoft.com/office/drawing/2014/main" id="{6A8A7F4C-0845-4344-906F-0875DB839C2B}"/>
              </a:ext>
            </a:extLst>
          </p:cNvPr>
          <p:cNvSpPr>
            <a:spLocks noGrp="1"/>
          </p:cNvSpPr>
          <p:nvPr>
            <p:ph idx="1"/>
          </p:nvPr>
        </p:nvSpPr>
        <p:spPr>
          <a:xfrm>
            <a:off x="4110908" y="1801075"/>
            <a:ext cx="7731247" cy="3792788"/>
          </a:xfrm>
        </p:spPr>
        <p:txBody>
          <a:bodyPr>
            <a:normAutofit/>
          </a:bodyPr>
          <a:lstStyle/>
          <a:p>
            <a:pPr algn="just">
              <a:buFont typeface="Wingdings" panose="05000000000000000000" pitchFamily="2" charset="2"/>
              <a:buChar char="Ø"/>
            </a:pPr>
            <a:r>
              <a:rPr lang="el-GR" sz="2000" dirty="0"/>
              <a:t>Στοιχεία του αθλητισμού.... ικανότητα, προσπάθεια, πάθος, ατμόσφαιρα, αποτέλεσμα. </a:t>
            </a:r>
          </a:p>
          <a:p>
            <a:pPr algn="just">
              <a:buFont typeface="Wingdings" panose="05000000000000000000" pitchFamily="2" charset="2"/>
              <a:buChar char="Ø"/>
            </a:pPr>
            <a:endParaRPr lang="el-GR" sz="2000" dirty="0"/>
          </a:p>
          <a:p>
            <a:pPr algn="just">
              <a:buFont typeface="Wingdings" panose="05000000000000000000" pitchFamily="2" charset="2"/>
              <a:buChar char="Ø"/>
            </a:pPr>
            <a:r>
              <a:rPr lang="el-GR" sz="2000" dirty="0"/>
              <a:t>Δεν έχουν κανένα νόημα….. αν δεν γίνονται κάτω από ίσους όρους, χωρίς ηθική, χωρίς το τίμιο παιχνίδι… </a:t>
            </a:r>
            <a:r>
              <a:rPr lang="en-GB" sz="2000" dirty="0"/>
              <a:t>FAIR PLAY!!!</a:t>
            </a:r>
            <a:r>
              <a:rPr lang="el-GR" sz="2000" dirty="0"/>
              <a:t> </a:t>
            </a:r>
          </a:p>
          <a:p>
            <a:pPr algn="just">
              <a:buFont typeface="Wingdings" panose="05000000000000000000" pitchFamily="2" charset="2"/>
              <a:buChar char="Ø"/>
            </a:pPr>
            <a:endParaRPr lang="en-GB" sz="2000" dirty="0"/>
          </a:p>
          <a:p>
            <a:pPr algn="just">
              <a:buFont typeface="Wingdings" panose="05000000000000000000" pitchFamily="2" charset="2"/>
              <a:buChar char="Ø"/>
            </a:pPr>
            <a:r>
              <a:rPr lang="el-GR" sz="2000" dirty="0"/>
              <a:t>Ας ολοκληρώσουμε αυτό το παζλ που απεικονίζει την προσπάθεια, τον αγώνα, την νίκη ενάντια σε κάθε είδος καταπάτησης των κανονισμών Αντί- Ντόπινγκ.   </a:t>
            </a:r>
          </a:p>
          <a:p>
            <a:pPr marL="0" indent="0" algn="just">
              <a:buNone/>
            </a:pPr>
            <a:endParaRPr lang="en-GB" sz="2000" dirty="0"/>
          </a:p>
          <a:p>
            <a:pPr marL="0" indent="0" algn="just">
              <a:buNone/>
            </a:pPr>
            <a:endParaRPr lang="el-GR" sz="2000" dirty="0"/>
          </a:p>
        </p:txBody>
      </p:sp>
    </p:spTree>
    <p:extLst>
      <p:ext uri="{BB962C8B-B14F-4D97-AF65-F5344CB8AC3E}">
        <p14:creationId xmlns:p14="http://schemas.microsoft.com/office/powerpoint/2010/main" val="1975239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079B83A0-B4F2-43F9-AA0A-76575AB2BF80}"/>
              </a:ext>
            </a:extLst>
          </p:cNvPr>
          <p:cNvSpPr>
            <a:spLocks noGrp="1"/>
          </p:cNvSpPr>
          <p:nvPr>
            <p:ph idx="1"/>
          </p:nvPr>
        </p:nvSpPr>
        <p:spPr>
          <a:xfrm>
            <a:off x="4196593" y="2172420"/>
            <a:ext cx="7995407" cy="1773554"/>
          </a:xfrm>
        </p:spPr>
        <p:txBody>
          <a:bodyPr>
            <a:normAutofit/>
          </a:bodyPr>
          <a:lstStyle/>
          <a:p>
            <a:pPr>
              <a:buFont typeface="Wingdings" panose="05000000000000000000" pitchFamily="2" charset="2"/>
              <a:buChar char="Ø"/>
            </a:pPr>
            <a:r>
              <a:rPr lang="el-GR" sz="2400" dirty="0">
                <a:latin typeface="Comic Sans MS" panose="030F0702030302020204" pitchFamily="66" charset="0"/>
              </a:rPr>
              <a:t>Μόνοι μας μπορούμε να κάνουμε τόσο λίγα. Μαζί μπορούμε να κάνουμε τόσο πολλά.</a:t>
            </a:r>
          </a:p>
          <a:p>
            <a:pPr marL="0" indent="0">
              <a:buNone/>
            </a:pPr>
            <a:r>
              <a:rPr lang="el-GR" sz="2400" dirty="0">
                <a:latin typeface="Comic Sans MS" panose="030F0702030302020204" pitchFamily="66" charset="0"/>
              </a:rPr>
              <a:t>   (Helen Keller, 1880-1968, Αμερικανίδα συγγραφέας)</a:t>
            </a:r>
          </a:p>
          <a:p>
            <a:pPr>
              <a:buFont typeface="Wingdings" panose="05000000000000000000" pitchFamily="2" charset="2"/>
              <a:buChar char="Ø"/>
            </a:pPr>
            <a:endParaRPr lang="el-GR" sz="2400" dirty="0"/>
          </a:p>
          <a:p>
            <a:pPr>
              <a:buFont typeface="Wingdings" panose="05000000000000000000" pitchFamily="2" charset="2"/>
              <a:buChar char="Ø"/>
            </a:pPr>
            <a:endParaRPr lang="el-GR" sz="2400" dirty="0"/>
          </a:p>
        </p:txBody>
      </p:sp>
    </p:spTree>
    <p:extLst>
      <p:ext uri="{BB962C8B-B14F-4D97-AF65-F5344CB8AC3E}">
        <p14:creationId xmlns:p14="http://schemas.microsoft.com/office/powerpoint/2010/main" val="2189940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5" name="TextBox 14">
            <a:extLst>
              <a:ext uri="{FF2B5EF4-FFF2-40B4-BE49-F238E27FC236}">
                <a16:creationId xmlns:a16="http://schemas.microsoft.com/office/drawing/2014/main" id="{5D2DD5AD-ED97-44D0-B53B-C1EB376BEFA7}"/>
              </a:ext>
            </a:extLst>
          </p:cNvPr>
          <p:cNvSpPr txBox="1"/>
          <p:nvPr/>
        </p:nvSpPr>
        <p:spPr>
          <a:xfrm>
            <a:off x="5161280" y="352722"/>
            <a:ext cx="5398467" cy="461665"/>
          </a:xfrm>
          <a:prstGeom prst="rect">
            <a:avLst/>
          </a:prstGeom>
          <a:noFill/>
        </p:spPr>
        <p:txBody>
          <a:bodyPr wrap="square">
            <a:spAutoFit/>
          </a:bodyPr>
          <a:lstStyle/>
          <a:p>
            <a:pPr algn="ctr"/>
            <a:r>
              <a:rPr lang="el-GR" sz="2400" b="1" dirty="0"/>
              <a:t>ΕΥΧΑΡΙΣΤΩ ΠΟΛΥ ΓΙΑ ΤΗΝ ΠΡΟΣΟΧΗ ΣΑΣ</a:t>
            </a:r>
          </a:p>
        </p:txBody>
      </p:sp>
      <p:pic>
        <p:nvPicPr>
          <p:cNvPr id="5" name="Picture 4" descr="Text&#10;&#10;Description automatically generated with low confidence">
            <a:extLst>
              <a:ext uri="{FF2B5EF4-FFF2-40B4-BE49-F238E27FC236}">
                <a16:creationId xmlns:a16="http://schemas.microsoft.com/office/drawing/2014/main" id="{8EAB3BDF-D8A9-447D-B6F9-B823865270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45760" y="1849120"/>
            <a:ext cx="5709920" cy="3850640"/>
          </a:xfrm>
          <a:prstGeom prst="rect">
            <a:avLst/>
          </a:prstGeom>
        </p:spPr>
      </p:pic>
    </p:spTree>
    <p:extLst>
      <p:ext uri="{BB962C8B-B14F-4D97-AF65-F5344CB8AC3E}">
        <p14:creationId xmlns:p14="http://schemas.microsoft.com/office/powerpoint/2010/main" val="295547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itle 1">
            <a:extLst>
              <a:ext uri="{FF2B5EF4-FFF2-40B4-BE49-F238E27FC236}">
                <a16:creationId xmlns:a16="http://schemas.microsoft.com/office/drawing/2014/main" id="{DE341BA1-4F33-411F-BA6B-27B60BDD1724}"/>
              </a:ext>
            </a:extLst>
          </p:cNvPr>
          <p:cNvSpPr>
            <a:spLocks noGrp="1"/>
          </p:cNvSpPr>
          <p:nvPr>
            <p:ph type="title"/>
          </p:nvPr>
        </p:nvSpPr>
        <p:spPr>
          <a:xfrm>
            <a:off x="4705340" y="295954"/>
            <a:ext cx="6816090" cy="702178"/>
          </a:xfrm>
        </p:spPr>
        <p:txBody>
          <a:bodyPr anchor="b">
            <a:normAutofit fontScale="90000"/>
          </a:bodyPr>
          <a:lstStyle/>
          <a:p>
            <a:pPr algn="ctr"/>
            <a:r>
              <a:rPr lang="el-GR" sz="2400" b="1" spc="-1" dirty="0">
                <a:latin typeface="Calibri"/>
              </a:rPr>
              <a:t>Ο ΡΟΛΟΣ ΤΟΥ ΓΡΑΦΕΙΟΥ ΕΡΕΥΝΑΣ ΚΑΙ ΣΥΛΛΟΓΗΣ ΠΛΗΡΟΦΟΡΙΩΝ </a:t>
            </a:r>
            <a:endParaRPr lang="en-US" sz="2400" b="1" spc="-1" dirty="0">
              <a:latin typeface="Calibri"/>
            </a:endParaRPr>
          </a:p>
        </p:txBody>
      </p:sp>
      <p:sp>
        <p:nvSpPr>
          <p:cNvPr id="17" name="Θέση περιεχομένου 2">
            <a:extLst>
              <a:ext uri="{FF2B5EF4-FFF2-40B4-BE49-F238E27FC236}">
                <a16:creationId xmlns:a16="http://schemas.microsoft.com/office/drawing/2014/main" id="{014FD218-CB4B-43CC-9F61-A0DCAE73C331}"/>
              </a:ext>
            </a:extLst>
          </p:cNvPr>
          <p:cNvSpPr>
            <a:spLocks noGrp="1"/>
          </p:cNvSpPr>
          <p:nvPr>
            <p:ph idx="1"/>
          </p:nvPr>
        </p:nvSpPr>
        <p:spPr>
          <a:xfrm>
            <a:off x="4109138" y="1798922"/>
            <a:ext cx="7734788" cy="4469797"/>
          </a:xfrm>
        </p:spPr>
        <p:txBody>
          <a:bodyPr anchor="ctr">
            <a:normAutofit/>
          </a:bodyPr>
          <a:lstStyle/>
          <a:p>
            <a:pPr algn="just">
              <a:buFont typeface="Wingdings" panose="05000000000000000000" pitchFamily="2" charset="2"/>
              <a:buChar char="Ø"/>
            </a:pPr>
            <a:endParaRPr lang="el-GR" sz="2000" dirty="0">
              <a:solidFill>
                <a:schemeClr val="tx2"/>
              </a:solidFill>
            </a:endParaRPr>
          </a:p>
          <a:p>
            <a:pPr algn="just">
              <a:buFont typeface="Wingdings" panose="05000000000000000000" pitchFamily="2" charset="2"/>
              <a:buChar char="Ø"/>
            </a:pPr>
            <a:r>
              <a:rPr lang="el-GR" sz="2000" dirty="0"/>
              <a:t>Είναι να συλλέγει, να ερευνά πληροφορίες και να τις αξιολογεί με βάση τις διαδικασίες που προνοούν τα Διεθνείς Πρότυπα και ο Κώδικας του Παγκόσμιου Οργανισμού </a:t>
            </a:r>
            <a:r>
              <a:rPr lang="el-GR" sz="2000" dirty="0" err="1"/>
              <a:t>Αντι</a:t>
            </a:r>
            <a:r>
              <a:rPr lang="el-GR" sz="2000" dirty="0"/>
              <a:t>-Ντόπινγκ.</a:t>
            </a:r>
          </a:p>
          <a:p>
            <a:pPr algn="just">
              <a:buFont typeface="Wingdings" panose="05000000000000000000" pitchFamily="2" charset="2"/>
              <a:buChar char="Ø"/>
            </a:pPr>
            <a:endParaRPr lang="el-GR" sz="2000" dirty="0"/>
          </a:p>
          <a:p>
            <a:pPr algn="just">
              <a:buFont typeface="Wingdings" panose="05000000000000000000" pitchFamily="2" charset="2"/>
              <a:buChar char="Ø"/>
            </a:pPr>
            <a:r>
              <a:rPr lang="el-GR" sz="2000" b="1" dirty="0"/>
              <a:t>Πηγές πληροφοριών</a:t>
            </a:r>
            <a:r>
              <a:rPr lang="el-GR" sz="2000" dirty="0"/>
              <a:t>: πλατφόρμα καταγγελιών, τηλεφωνικά, ανοικτές πηγές (</a:t>
            </a:r>
            <a:r>
              <a:rPr lang="en-US" sz="2000" dirty="0"/>
              <a:t>open sources), </a:t>
            </a:r>
            <a:r>
              <a:rPr lang="el-GR" sz="2000" dirty="0"/>
              <a:t>από συνεργαζόμενους φορείς, στοιχεία εντοπισμού αθλητών, συνεργασία τμημάτων εντός οργανισμού.</a:t>
            </a:r>
          </a:p>
          <a:p>
            <a:pPr algn="just">
              <a:buFont typeface="Wingdings" panose="05000000000000000000" pitchFamily="2" charset="2"/>
              <a:buChar char="Ø"/>
            </a:pPr>
            <a:endParaRPr lang="el-GR" sz="2000" dirty="0"/>
          </a:p>
          <a:p>
            <a:pPr algn="just">
              <a:buFont typeface="Wingdings" panose="05000000000000000000" pitchFamily="2" charset="2"/>
              <a:buChar char="Ø"/>
            </a:pPr>
            <a:r>
              <a:rPr lang="el-GR" sz="2000" b="1" dirty="0"/>
              <a:t>Ενδιαφερόμενοι Φορείς</a:t>
            </a:r>
            <a:r>
              <a:rPr lang="el-GR" sz="2000" dirty="0"/>
              <a:t>: Αθλητική κοινότητα, Αθλητικές Ομοσπονδίες, Εθνικοί Οργανισμοί </a:t>
            </a:r>
            <a:r>
              <a:rPr lang="el-GR" sz="2000" dirty="0" err="1"/>
              <a:t>Αντι</a:t>
            </a:r>
            <a:r>
              <a:rPr lang="el-GR" sz="2000" dirty="0"/>
              <a:t>-Ντόπινγκ, Νομικές Υπηρεσίες (Αστυνομία), Φαρμακευτικές Υπηρεσίες</a:t>
            </a:r>
            <a:r>
              <a:rPr lang="en-US" sz="2000" dirty="0"/>
              <a:t>.</a:t>
            </a:r>
            <a:endParaRPr lang="el-GR" sz="2000" dirty="0">
              <a:solidFill>
                <a:schemeClr val="tx2"/>
              </a:solidFill>
            </a:endParaRPr>
          </a:p>
          <a:p>
            <a:pPr algn="just">
              <a:buFont typeface="Wingdings" panose="05000000000000000000" pitchFamily="2" charset="2"/>
              <a:buChar char="Ø"/>
            </a:pPr>
            <a:endParaRPr lang="el-GR" sz="2000" dirty="0">
              <a:solidFill>
                <a:schemeClr val="tx2"/>
              </a:solidFill>
            </a:endParaRPr>
          </a:p>
          <a:p>
            <a:pPr marL="0" indent="0" algn="just">
              <a:buNone/>
            </a:pPr>
            <a:endParaRPr lang="el-GR" sz="2000" dirty="0">
              <a:solidFill>
                <a:schemeClr val="tx2"/>
              </a:solidFill>
            </a:endParaRPr>
          </a:p>
        </p:txBody>
      </p:sp>
    </p:spTree>
    <p:extLst>
      <p:ext uri="{BB962C8B-B14F-4D97-AF65-F5344CB8AC3E}">
        <p14:creationId xmlns:p14="http://schemas.microsoft.com/office/powerpoint/2010/main" val="3088436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Τίτλος 1">
            <a:extLst>
              <a:ext uri="{FF2B5EF4-FFF2-40B4-BE49-F238E27FC236}">
                <a16:creationId xmlns:a16="http://schemas.microsoft.com/office/drawing/2014/main" id="{6E2F6DE6-E2E0-407F-BD95-66C7E449AE7C}"/>
              </a:ext>
            </a:extLst>
          </p:cNvPr>
          <p:cNvSpPr>
            <a:spLocks noGrp="1"/>
          </p:cNvSpPr>
          <p:nvPr>
            <p:ph type="title"/>
          </p:nvPr>
        </p:nvSpPr>
        <p:spPr>
          <a:xfrm>
            <a:off x="7280905" y="242148"/>
            <a:ext cx="2025655" cy="538480"/>
          </a:xfrm>
        </p:spPr>
        <p:txBody>
          <a:bodyPr anchor="b">
            <a:normAutofit/>
          </a:bodyPr>
          <a:lstStyle/>
          <a:p>
            <a:pPr algn="ctr"/>
            <a:r>
              <a:rPr lang="el-GR" sz="2200" b="1" spc="-1" dirty="0">
                <a:latin typeface="Calibri"/>
              </a:rPr>
              <a:t>Ο ΚΩΔΙΚΑΣ</a:t>
            </a:r>
          </a:p>
        </p:txBody>
      </p:sp>
      <p:sp>
        <p:nvSpPr>
          <p:cNvPr id="15" name="Θέση περιεχομένου 2">
            <a:extLst>
              <a:ext uri="{FF2B5EF4-FFF2-40B4-BE49-F238E27FC236}">
                <a16:creationId xmlns:a16="http://schemas.microsoft.com/office/drawing/2014/main" id="{1406D7A2-0756-480B-A74F-C273BCC26333}"/>
              </a:ext>
            </a:extLst>
          </p:cNvPr>
          <p:cNvSpPr>
            <a:spLocks noGrp="1"/>
          </p:cNvSpPr>
          <p:nvPr>
            <p:ph idx="1"/>
          </p:nvPr>
        </p:nvSpPr>
        <p:spPr>
          <a:xfrm>
            <a:off x="4304948" y="1722093"/>
            <a:ext cx="7616873" cy="3144547"/>
          </a:xfrm>
        </p:spPr>
        <p:txBody>
          <a:bodyPr>
            <a:normAutofit/>
          </a:bodyPr>
          <a:lstStyle/>
          <a:p>
            <a:pPr marL="0" indent="0" algn="just">
              <a:buNone/>
            </a:pPr>
            <a:r>
              <a:rPr lang="el-GR" sz="2000" dirty="0"/>
              <a:t>Ο Παγκόσμιος Κώδικας Αντί-Ντόπινγκ του 2021 αναφέρει ότι κάθε οργανισμός αντιντόπινγκ πρέπει να έχει τους πόρους για να συλλέγει, να αξιολογεί και να χειρίζεται πληροφορίες κατά του ντόπινγκ.</a:t>
            </a:r>
          </a:p>
          <a:p>
            <a:pPr marL="0" indent="0" algn="just">
              <a:buNone/>
            </a:pPr>
            <a:endParaRPr lang="el-GR" sz="2000" dirty="0"/>
          </a:p>
          <a:p>
            <a:pPr marL="0" indent="0" algn="just">
              <a:buNone/>
            </a:pPr>
            <a:r>
              <a:rPr lang="el-GR" sz="2000" dirty="0"/>
              <a:t>Στο έργο του ΕΟΚΑΝ το Γραφείο Ερευνών και Συλλογής Πληροφοριών έχει καθοριστικό ρόλο στην ανάπτυξη και υλοποίηση ενός στρατηγικού και αποτελεσματικού προγράμματος, με στόχο την καταπολέμηση του ντόπινγκ.</a:t>
            </a:r>
          </a:p>
        </p:txBody>
      </p:sp>
    </p:spTree>
    <p:extLst>
      <p:ext uri="{BB962C8B-B14F-4D97-AF65-F5344CB8AC3E}">
        <p14:creationId xmlns:p14="http://schemas.microsoft.com/office/powerpoint/2010/main" val="339737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Τίτλος 1">
            <a:extLst>
              <a:ext uri="{FF2B5EF4-FFF2-40B4-BE49-F238E27FC236}">
                <a16:creationId xmlns:a16="http://schemas.microsoft.com/office/drawing/2014/main" id="{AAD2CDF5-6587-41C9-A910-3F8991941E93}"/>
              </a:ext>
            </a:extLst>
          </p:cNvPr>
          <p:cNvSpPr>
            <a:spLocks noGrp="1"/>
          </p:cNvSpPr>
          <p:nvPr>
            <p:ph type="title"/>
          </p:nvPr>
        </p:nvSpPr>
        <p:spPr>
          <a:xfrm>
            <a:off x="6728467" y="279334"/>
            <a:ext cx="3411213" cy="464107"/>
          </a:xfrm>
        </p:spPr>
        <p:txBody>
          <a:bodyPr anchor="b">
            <a:normAutofit/>
          </a:bodyPr>
          <a:lstStyle/>
          <a:p>
            <a:pPr algn="ctr"/>
            <a:r>
              <a:rPr lang="el-GR" sz="2200" b="1" spc="-1" dirty="0">
                <a:latin typeface="Calibri"/>
              </a:rPr>
              <a:t>Η ΔΙΚΗ ΜΑΣ ΔΕΣΜΕΥΣΗ!!! </a:t>
            </a:r>
          </a:p>
        </p:txBody>
      </p:sp>
      <p:sp>
        <p:nvSpPr>
          <p:cNvPr id="15" name="Θέση περιεχομένου 2">
            <a:extLst>
              <a:ext uri="{FF2B5EF4-FFF2-40B4-BE49-F238E27FC236}">
                <a16:creationId xmlns:a16="http://schemas.microsoft.com/office/drawing/2014/main" id="{9436407F-77AD-46E0-8CC5-A68924894D89}"/>
              </a:ext>
            </a:extLst>
          </p:cNvPr>
          <p:cNvSpPr>
            <a:spLocks noGrp="1"/>
          </p:cNvSpPr>
          <p:nvPr>
            <p:ph idx="1"/>
          </p:nvPr>
        </p:nvSpPr>
        <p:spPr>
          <a:xfrm>
            <a:off x="4135287" y="1409555"/>
            <a:ext cx="7731593" cy="5296045"/>
          </a:xfrm>
        </p:spPr>
        <p:txBody>
          <a:bodyPr>
            <a:noAutofit/>
          </a:bodyPr>
          <a:lstStyle/>
          <a:p>
            <a:pPr algn="just">
              <a:buFont typeface="Wingdings" panose="05000000000000000000" pitchFamily="2" charset="2"/>
              <a:buChar char="Ø"/>
            </a:pPr>
            <a:r>
              <a:rPr lang="el-GR" sz="2000" dirty="0"/>
              <a:t>Ο ΕΟΚΑΝ δεσμεύεται να προστατεύει τους «καθαρούς» αθλητές, και να δουλεύει ασταμάτητα για την απομάκρυνση από τον αθλητισμό όσων παραβιάζουν τους κανόνες. </a:t>
            </a:r>
          </a:p>
          <a:p>
            <a:pPr algn="just">
              <a:buFont typeface="Wingdings" panose="05000000000000000000" pitchFamily="2" charset="2"/>
              <a:buChar char="Ø"/>
            </a:pPr>
            <a:r>
              <a:rPr lang="el-GR" sz="2000" dirty="0"/>
              <a:t>Είναι αποστολή μας να σταθούμε δίπλα στους αθλητές και να υπερασπιστούμε το δικαίωμα τους για ένα καθαρό αθλητισμό. Να εμπνεύσουμε ένα υγιές και αληθινό αθλητικό περιβάλλον, με την πεποίθηση ότι κάθε αθλητής έχει το δικαίωμα να αγωνίζεται με ίσους όρους, σε ένα παιχνίδι απαλλαγμένο από τις πιέσεις και τις επιδράσεις των απαγορευμένων ουσιών και μεθόδων ενίσχυσής της απόδοσης. </a:t>
            </a:r>
          </a:p>
          <a:p>
            <a:pPr marL="0" indent="0" algn="just">
              <a:buNone/>
            </a:pPr>
            <a:endParaRPr lang="el-GR" sz="2000" dirty="0"/>
          </a:p>
          <a:p>
            <a:pPr marL="0" indent="0" algn="just">
              <a:buNone/>
            </a:pPr>
            <a:r>
              <a:rPr lang="el-GR" sz="2000" dirty="0"/>
              <a:t>               </a:t>
            </a:r>
            <a:r>
              <a:rPr lang="el-GR" sz="2000" b="1" dirty="0"/>
              <a:t>Σε αυτές μας τις δεσμεύσεις και στην δική μας αποστολή ένα σημαντικό κομμάτι του  παζλ ανήκει σε’ σας …     </a:t>
            </a:r>
          </a:p>
          <a:p>
            <a:pPr marL="0" indent="0" algn="just">
              <a:buNone/>
            </a:pPr>
            <a:r>
              <a:rPr lang="el-GR" sz="2000" b="1" dirty="0"/>
              <a:t>                  </a:t>
            </a:r>
          </a:p>
        </p:txBody>
      </p:sp>
      <p:pic>
        <p:nvPicPr>
          <p:cNvPr id="17" name="Γραφικό 6" descr="Κομμάτια παζλ περίγραμμα">
            <a:extLst>
              <a:ext uri="{FF2B5EF4-FFF2-40B4-BE49-F238E27FC236}">
                <a16:creationId xmlns:a16="http://schemas.microsoft.com/office/drawing/2014/main" id="{7359BBBE-C219-4F5C-A948-D6432D539DE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94309" y="5141497"/>
            <a:ext cx="1290741" cy="1147715"/>
          </a:xfrm>
          <a:prstGeom prst="rect">
            <a:avLst/>
          </a:prstGeom>
        </p:spPr>
      </p:pic>
    </p:spTree>
    <p:extLst>
      <p:ext uri="{BB962C8B-B14F-4D97-AF65-F5344CB8AC3E}">
        <p14:creationId xmlns:p14="http://schemas.microsoft.com/office/powerpoint/2010/main" val="3913830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Τίτλος 1">
            <a:extLst>
              <a:ext uri="{FF2B5EF4-FFF2-40B4-BE49-F238E27FC236}">
                <a16:creationId xmlns:a16="http://schemas.microsoft.com/office/drawing/2014/main" id="{F8603DF1-2535-4462-83FE-9520AE3FF4DB}"/>
              </a:ext>
            </a:extLst>
          </p:cNvPr>
          <p:cNvSpPr>
            <a:spLocks noGrp="1"/>
          </p:cNvSpPr>
          <p:nvPr>
            <p:ph type="title"/>
          </p:nvPr>
        </p:nvSpPr>
        <p:spPr>
          <a:xfrm>
            <a:off x="5243518" y="174033"/>
            <a:ext cx="5739734" cy="1084701"/>
          </a:xfrm>
        </p:spPr>
        <p:txBody>
          <a:bodyPr anchor="b">
            <a:normAutofit/>
          </a:bodyPr>
          <a:lstStyle/>
          <a:p>
            <a:pPr algn="ctr"/>
            <a:r>
              <a:rPr lang="el-GR" sz="2200" b="1" dirty="0">
                <a:latin typeface="+mn-lt"/>
              </a:rPr>
              <a:t>ΤΟ ΔΙΚΟ ΣΑΣ ΚΟΜΜΑΤΙ ΣΤΟ ΠΑΖΛ… ΓΙΑ ΕΝΑΝ ΚΑΘΑΡΟ ΚΑΙ ΥΓΙΗ ΑΘΛΗΤΙΣΜΟ!!!</a:t>
            </a:r>
            <a:br>
              <a:rPr lang="el-GR" sz="2200" b="1" dirty="0">
                <a:latin typeface="+mn-lt"/>
              </a:rPr>
            </a:br>
            <a:endParaRPr lang="el-GR" sz="2200" b="1" dirty="0">
              <a:latin typeface="+mn-lt"/>
            </a:endParaRPr>
          </a:p>
        </p:txBody>
      </p:sp>
      <p:sp>
        <p:nvSpPr>
          <p:cNvPr id="15" name="Θέση περιεχομένου 2">
            <a:extLst>
              <a:ext uri="{FF2B5EF4-FFF2-40B4-BE49-F238E27FC236}">
                <a16:creationId xmlns:a16="http://schemas.microsoft.com/office/drawing/2014/main" id="{EC968DFD-AB25-43CD-98C1-3436E1B0C5B6}"/>
              </a:ext>
            </a:extLst>
          </p:cNvPr>
          <p:cNvSpPr>
            <a:spLocks noGrp="1"/>
          </p:cNvSpPr>
          <p:nvPr>
            <p:ph idx="1"/>
          </p:nvPr>
        </p:nvSpPr>
        <p:spPr>
          <a:xfrm>
            <a:off x="4145641" y="1982112"/>
            <a:ext cx="7477399" cy="4276448"/>
          </a:xfrm>
        </p:spPr>
        <p:txBody>
          <a:bodyPr>
            <a:normAutofit/>
          </a:bodyPr>
          <a:lstStyle/>
          <a:p>
            <a:pPr algn="just">
              <a:buFont typeface="Wingdings" panose="05000000000000000000" pitchFamily="2" charset="2"/>
              <a:buChar char="Ø"/>
            </a:pPr>
            <a:r>
              <a:rPr lang="el-GR" sz="2000" dirty="0"/>
              <a:t>Η πληροφορία είναι το κλειδί.. Είναι το χαμένο κομμάτι από ένα μεγάλο παζλ…</a:t>
            </a:r>
            <a:endParaRPr lang="en-GB" sz="2000" dirty="0"/>
          </a:p>
          <a:p>
            <a:pPr algn="just">
              <a:buFont typeface="Wingdings" panose="05000000000000000000" pitchFamily="2" charset="2"/>
              <a:buChar char="Ø"/>
            </a:pPr>
            <a:r>
              <a:rPr lang="el-GR" sz="2000" dirty="0"/>
              <a:t>Κάθε πληροφορία όσο μικρή ή φαινομενικά ασήμαντη σας φαίνεται, μπορεί να είναι το κλειδί που ξεκλειδώνει και ξεσκεπάζει οποιαδήποτε ενέργεια ή δραστηριότητα που οδηγεί σε παράβαση των κανονισμών του αντί-ντόπινγκ. </a:t>
            </a:r>
          </a:p>
          <a:p>
            <a:pPr algn="just">
              <a:buFont typeface="Wingdings" panose="05000000000000000000" pitchFamily="2" charset="2"/>
              <a:buChar char="Ø"/>
            </a:pPr>
            <a:r>
              <a:rPr lang="el-GR" sz="2000" dirty="0"/>
              <a:t>Κάθε πληροφορία είναι ζωτικής σημασίας για το έργο του ΕΟΚΑΝ, προκειμένου να διαφυλάξει το δικαίωμα σας να αγωνίζεστε σε έναν υγιές και καθαρό αθλητισμό. </a:t>
            </a:r>
          </a:p>
          <a:p>
            <a:pPr algn="just">
              <a:buFont typeface="Wingdings" panose="05000000000000000000" pitchFamily="2" charset="2"/>
              <a:buChar char="Ø"/>
            </a:pPr>
            <a:r>
              <a:rPr lang="el-GR" sz="2000" dirty="0"/>
              <a:t>Εμείς είμαστε εδώ για να υποστηρίξουμε και να προστατεύσουμε όποιον θέλει να δώσει την οποιαδήποτε πληροφορία  </a:t>
            </a:r>
            <a:endParaRPr lang="en-GB" sz="2000" dirty="0"/>
          </a:p>
          <a:p>
            <a:pPr marL="0" indent="0" algn="just">
              <a:buNone/>
            </a:pPr>
            <a:endParaRPr lang="el-GR" sz="2000" dirty="0"/>
          </a:p>
        </p:txBody>
      </p:sp>
    </p:spTree>
    <p:extLst>
      <p:ext uri="{BB962C8B-B14F-4D97-AF65-F5344CB8AC3E}">
        <p14:creationId xmlns:p14="http://schemas.microsoft.com/office/powerpoint/2010/main" val="107534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Τίτλος 1">
            <a:extLst>
              <a:ext uri="{FF2B5EF4-FFF2-40B4-BE49-F238E27FC236}">
                <a16:creationId xmlns:a16="http://schemas.microsoft.com/office/drawing/2014/main" id="{97528CE4-921E-4C33-85E3-58307A59968A}"/>
              </a:ext>
            </a:extLst>
          </p:cNvPr>
          <p:cNvSpPr>
            <a:spLocks noGrp="1"/>
          </p:cNvSpPr>
          <p:nvPr>
            <p:ph type="title"/>
          </p:nvPr>
        </p:nvSpPr>
        <p:spPr>
          <a:xfrm>
            <a:off x="6432048" y="201508"/>
            <a:ext cx="3444240" cy="619760"/>
          </a:xfrm>
        </p:spPr>
        <p:txBody>
          <a:bodyPr anchor="b">
            <a:normAutofit/>
          </a:bodyPr>
          <a:lstStyle/>
          <a:p>
            <a:pPr algn="ctr"/>
            <a:r>
              <a:rPr lang="el-GR" sz="2200" b="1" dirty="0">
                <a:latin typeface="+mn-lt"/>
              </a:rPr>
              <a:t>ΤΥΠΟΙ ΠΛΗΡΟΦΟΡΙΩΝ: </a:t>
            </a:r>
          </a:p>
        </p:txBody>
      </p:sp>
      <p:sp>
        <p:nvSpPr>
          <p:cNvPr id="15" name="Θέση περιεχομένου 2">
            <a:extLst>
              <a:ext uri="{FF2B5EF4-FFF2-40B4-BE49-F238E27FC236}">
                <a16:creationId xmlns:a16="http://schemas.microsoft.com/office/drawing/2014/main" id="{03F0A808-163F-4B80-B560-8090F750ECE5}"/>
              </a:ext>
            </a:extLst>
          </p:cNvPr>
          <p:cNvSpPr>
            <a:spLocks noGrp="1"/>
          </p:cNvSpPr>
          <p:nvPr>
            <p:ph idx="1"/>
          </p:nvPr>
        </p:nvSpPr>
        <p:spPr>
          <a:xfrm>
            <a:off x="4314108" y="1887100"/>
            <a:ext cx="7664532" cy="4219059"/>
          </a:xfrm>
        </p:spPr>
        <p:txBody>
          <a:bodyPr>
            <a:normAutofit/>
          </a:bodyPr>
          <a:lstStyle/>
          <a:p>
            <a:pPr marL="0" indent="0">
              <a:buNone/>
            </a:pPr>
            <a:r>
              <a:rPr lang="el-GR" sz="2000" dirty="0"/>
              <a:t>Προκειμένου να αντιμετωπιστούν οι ευρύτερες απειλές χρήσης και διακίνησης απαγορευμένων ουσιών, η ομάδα πληροφοριών και ερευνών συγκεντρώνει πληροφορίες για:</a:t>
            </a:r>
          </a:p>
          <a:p>
            <a:pPr>
              <a:buFont typeface="Wingdings" panose="05000000000000000000" pitchFamily="2" charset="2"/>
              <a:buChar char="Ø"/>
            </a:pPr>
            <a:r>
              <a:rPr lang="el-GR" sz="2000" dirty="0"/>
              <a:t>Τη χρήση ή κατοχή απαγορευμένων ουσιών από αθλητές ή από το προσωπικό υποστήριξης των αθλητών.</a:t>
            </a:r>
          </a:p>
          <a:p>
            <a:pPr>
              <a:buFont typeface="Wingdings" panose="05000000000000000000" pitchFamily="2" charset="2"/>
              <a:buChar char="Ø"/>
            </a:pPr>
            <a:r>
              <a:rPr lang="el-GR" sz="2000" dirty="0"/>
              <a:t>Πώληση ή αγορά απαγορευμένων ουσιών.</a:t>
            </a:r>
          </a:p>
          <a:p>
            <a:pPr>
              <a:buFont typeface="Wingdings" panose="05000000000000000000" pitchFamily="2" charset="2"/>
              <a:buChar char="Ø"/>
            </a:pPr>
            <a:r>
              <a:rPr lang="el-GR" sz="2000" dirty="0"/>
              <a:t>Διαδρομές μεταφοράς απαγορευμένων ουσιών.</a:t>
            </a:r>
          </a:p>
          <a:p>
            <a:pPr>
              <a:buFont typeface="Wingdings" panose="05000000000000000000" pitchFamily="2" charset="2"/>
              <a:buChar char="Ø"/>
            </a:pPr>
            <a:r>
              <a:rPr lang="el-GR" sz="2000" dirty="0"/>
              <a:t>Δίκτυα διακίνησης και διανομής απαγορευμένων ουσιών.</a:t>
            </a:r>
          </a:p>
          <a:p>
            <a:pPr>
              <a:buFont typeface="Wingdings" panose="05000000000000000000" pitchFamily="2" charset="2"/>
              <a:buChar char="Ø"/>
            </a:pPr>
            <a:r>
              <a:rPr lang="el-GR" sz="2000" dirty="0"/>
              <a:t>Οποιαδήποτε πληροφορία για υπόνοια διάπραξής παράβασης των κανονισμών κατά του ντόπινγκ.  </a:t>
            </a:r>
          </a:p>
          <a:p>
            <a:pPr>
              <a:buFont typeface="Wingdings" panose="05000000000000000000" pitchFamily="2" charset="2"/>
              <a:buChar char="Ø"/>
            </a:pPr>
            <a:endParaRPr lang="el-GR" sz="2000" dirty="0"/>
          </a:p>
          <a:p>
            <a:pPr>
              <a:buFont typeface="Wingdings" panose="05000000000000000000" pitchFamily="2" charset="2"/>
              <a:buChar char="Ø"/>
            </a:pPr>
            <a:endParaRPr lang="el-GR" sz="2000" dirty="0"/>
          </a:p>
        </p:txBody>
      </p:sp>
    </p:spTree>
    <p:extLst>
      <p:ext uri="{BB962C8B-B14F-4D97-AF65-F5344CB8AC3E}">
        <p14:creationId xmlns:p14="http://schemas.microsoft.com/office/powerpoint/2010/main" val="2259701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Τίτλος 1">
            <a:extLst>
              <a:ext uri="{FF2B5EF4-FFF2-40B4-BE49-F238E27FC236}">
                <a16:creationId xmlns:a16="http://schemas.microsoft.com/office/drawing/2014/main" id="{0576E9B4-21C7-4B88-B0C7-8F2E2A8CA604}"/>
              </a:ext>
            </a:extLst>
          </p:cNvPr>
          <p:cNvSpPr>
            <a:spLocks noGrp="1"/>
          </p:cNvSpPr>
          <p:nvPr>
            <p:ph type="title"/>
          </p:nvPr>
        </p:nvSpPr>
        <p:spPr>
          <a:xfrm>
            <a:off x="5041907" y="208955"/>
            <a:ext cx="6532214" cy="604866"/>
          </a:xfrm>
        </p:spPr>
        <p:txBody>
          <a:bodyPr anchor="b">
            <a:normAutofit/>
          </a:bodyPr>
          <a:lstStyle/>
          <a:p>
            <a:pPr algn="ctr"/>
            <a:r>
              <a:rPr lang="el-GR" sz="2400" b="1" dirty="0">
                <a:latin typeface="+mn-lt"/>
              </a:rPr>
              <a:t>Μιλήστε ελευθέρα, ανοιχτά, χωρίς φόβο!!! </a:t>
            </a:r>
          </a:p>
        </p:txBody>
      </p:sp>
      <p:sp>
        <p:nvSpPr>
          <p:cNvPr id="15" name="Θέση περιεχομένου 2">
            <a:extLst>
              <a:ext uri="{FF2B5EF4-FFF2-40B4-BE49-F238E27FC236}">
                <a16:creationId xmlns:a16="http://schemas.microsoft.com/office/drawing/2014/main" id="{08B70754-08AF-4D9C-9D86-34C7F4B366EF}"/>
              </a:ext>
            </a:extLst>
          </p:cNvPr>
          <p:cNvSpPr>
            <a:spLocks noGrp="1"/>
          </p:cNvSpPr>
          <p:nvPr>
            <p:ph idx="1"/>
          </p:nvPr>
        </p:nvSpPr>
        <p:spPr>
          <a:xfrm>
            <a:off x="4121144" y="1974634"/>
            <a:ext cx="7979415" cy="3704806"/>
          </a:xfrm>
        </p:spPr>
        <p:txBody>
          <a:bodyPr>
            <a:normAutofit/>
          </a:bodyPr>
          <a:lstStyle/>
          <a:p>
            <a:pPr algn="just">
              <a:buFont typeface="Wingdings" panose="05000000000000000000" pitchFamily="2" charset="2"/>
              <a:buChar char="Ø"/>
            </a:pPr>
            <a:r>
              <a:rPr lang="el-GR" sz="2000" dirty="0"/>
              <a:t>Ανωνυμία:  Η αποκάλυψη οποιωνδήποτε στοιχείων ή πληροφοριών δεν σημαίνει κατά ανάγκη και αποκάλυψη των δικών σας προσωπικών στοιχείων.</a:t>
            </a:r>
          </a:p>
          <a:p>
            <a:pPr algn="just">
              <a:buFont typeface="Wingdings" panose="05000000000000000000" pitchFamily="2" charset="2"/>
              <a:buChar char="Ø"/>
            </a:pPr>
            <a:r>
              <a:rPr lang="el-GR" sz="2000" dirty="0"/>
              <a:t>Η διατήρηση της ανωνυμίας σας και του απόρρητου των πληροφοριών είναι υψίστης σημασίας για τον ΕΟΚΑΝ.   </a:t>
            </a:r>
          </a:p>
          <a:p>
            <a:pPr algn="just">
              <a:buFont typeface="Wingdings" panose="05000000000000000000" pitchFamily="2" charset="2"/>
              <a:buChar char="Ø"/>
            </a:pPr>
            <a:r>
              <a:rPr lang="el-GR" sz="2000" dirty="0"/>
              <a:t>Σε περίπτωση αποκάλυψης των δικών σας προσωπικών στοιχείων σας εγγυόμαστε το 100% του απόρρητου. </a:t>
            </a:r>
          </a:p>
          <a:p>
            <a:pPr algn="just">
              <a:buFont typeface="Wingdings" panose="05000000000000000000" pitchFamily="2" charset="2"/>
              <a:buChar char="Ø"/>
            </a:pPr>
            <a:r>
              <a:rPr lang="el-GR" sz="2000" dirty="0"/>
              <a:t>Ο ΕΟΚΑΝ με βάση την πολιτική του διασφαλίζει ότι όλες οι πληροφορίες που λαμβάνονται είναι εμπιστευτικές και ή χρήση τους γίνεται μόνο από τα αρμόδια πρόσωπα. </a:t>
            </a:r>
          </a:p>
        </p:txBody>
      </p:sp>
    </p:spTree>
    <p:extLst>
      <p:ext uri="{BB962C8B-B14F-4D97-AF65-F5344CB8AC3E}">
        <p14:creationId xmlns:p14="http://schemas.microsoft.com/office/powerpoint/2010/main" val="3102975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Τίτλος 1">
            <a:extLst>
              <a:ext uri="{FF2B5EF4-FFF2-40B4-BE49-F238E27FC236}">
                <a16:creationId xmlns:a16="http://schemas.microsoft.com/office/drawing/2014/main" id="{E1B37B17-1D36-4AA8-BCB9-5E7669CC53A1}"/>
              </a:ext>
            </a:extLst>
          </p:cNvPr>
          <p:cNvSpPr>
            <a:spLocks noGrp="1"/>
          </p:cNvSpPr>
          <p:nvPr>
            <p:ph type="title"/>
          </p:nvPr>
        </p:nvSpPr>
        <p:spPr>
          <a:xfrm>
            <a:off x="5041907" y="208955"/>
            <a:ext cx="6532214" cy="604866"/>
          </a:xfrm>
        </p:spPr>
        <p:txBody>
          <a:bodyPr anchor="b">
            <a:normAutofit/>
          </a:bodyPr>
          <a:lstStyle/>
          <a:p>
            <a:pPr algn="ctr"/>
            <a:r>
              <a:rPr lang="el-GR" sz="2400" b="1" dirty="0">
                <a:latin typeface="+mn-lt"/>
              </a:rPr>
              <a:t>Μιλήστε ελευθέρα, ανοιχτά, χωρίς φόβο!!! </a:t>
            </a:r>
          </a:p>
        </p:txBody>
      </p:sp>
      <p:sp>
        <p:nvSpPr>
          <p:cNvPr id="15" name="Θέση περιεχομένου 2">
            <a:extLst>
              <a:ext uri="{FF2B5EF4-FFF2-40B4-BE49-F238E27FC236}">
                <a16:creationId xmlns:a16="http://schemas.microsoft.com/office/drawing/2014/main" id="{967DA420-E38A-4806-8851-6F87873663F9}"/>
              </a:ext>
            </a:extLst>
          </p:cNvPr>
          <p:cNvSpPr>
            <a:spLocks noGrp="1"/>
          </p:cNvSpPr>
          <p:nvPr>
            <p:ph idx="1"/>
          </p:nvPr>
        </p:nvSpPr>
        <p:spPr>
          <a:xfrm>
            <a:off x="4037826" y="2041350"/>
            <a:ext cx="7924287" cy="3861610"/>
          </a:xfrm>
        </p:spPr>
        <p:txBody>
          <a:bodyPr>
            <a:normAutofit/>
          </a:bodyPr>
          <a:lstStyle/>
          <a:p>
            <a:pPr marL="0" indent="0">
              <a:buNone/>
            </a:pPr>
            <a:r>
              <a:rPr lang="el-GR" sz="2000" dirty="0"/>
              <a:t>Τρόποι συλλογής ανώνυμων ή επώνυμων πληροφοριών:</a:t>
            </a:r>
          </a:p>
          <a:p>
            <a:pPr>
              <a:buFont typeface="Wingdings" panose="05000000000000000000" pitchFamily="2" charset="2"/>
              <a:buChar char="Ø"/>
            </a:pPr>
            <a:r>
              <a:rPr lang="el-GR" sz="2000" dirty="0"/>
              <a:t>Με ηλεκτρονικό ταχυδρομείο στην διεύθυνση:  </a:t>
            </a:r>
            <a:r>
              <a:rPr lang="en-GB" sz="2000" dirty="0">
                <a:solidFill>
                  <a:srgbClr val="0070C0"/>
                </a:solidFill>
                <a:hlinkClick r:id="rId3">
                  <a:extLst>
                    <a:ext uri="{A12FA001-AC4F-418D-AE19-62706E023703}">
                      <ahyp:hlinkClr xmlns:ahyp="http://schemas.microsoft.com/office/drawing/2018/hyperlinkcolor" val="tx"/>
                    </a:ext>
                  </a:extLst>
                </a:hlinkClick>
              </a:rPr>
              <a:t>intelligence@eokan.gr</a:t>
            </a:r>
            <a:endParaRPr lang="en-GB" sz="2000" dirty="0">
              <a:solidFill>
                <a:srgbClr val="0070C0"/>
              </a:solidFill>
            </a:endParaRPr>
          </a:p>
          <a:p>
            <a:pPr>
              <a:buFont typeface="Wingdings" panose="05000000000000000000" pitchFamily="2" charset="2"/>
              <a:buChar char="Ø"/>
            </a:pPr>
            <a:r>
              <a:rPr lang="el-GR" sz="2000" dirty="0"/>
              <a:t>Πλατφόρμα «Μιλήστε Χωρίς Φόβο»</a:t>
            </a:r>
            <a:endParaRPr lang="en-GB" sz="2000" dirty="0"/>
          </a:p>
          <a:p>
            <a:pPr>
              <a:buFont typeface="Wingdings" panose="05000000000000000000" pitchFamily="2" charset="2"/>
              <a:buChar char="Ø"/>
            </a:pPr>
            <a:r>
              <a:rPr lang="el-GR" sz="2000" dirty="0"/>
              <a:t>Με ταχυδρομείο στη διεύθυνση του ΕΟΚΑΝ: Κλειστό Κολυμβητήριο ΟΑΚΑ Λεωφόρος Ολυμπιονίκη Σπύρου Λούη, Πύλη Δ, Μαρούσι 151 23</a:t>
            </a:r>
          </a:p>
          <a:p>
            <a:pPr>
              <a:buFont typeface="Wingdings" panose="05000000000000000000" pitchFamily="2" charset="2"/>
              <a:buChar char="Ø"/>
            </a:pPr>
            <a:r>
              <a:rPr lang="el-GR" sz="2000" dirty="0"/>
              <a:t>Προφορικά στο τηλέφωνο καταγγελιών του ΕΟΚΑΝ: 6972279788</a:t>
            </a:r>
          </a:p>
          <a:p>
            <a:pPr>
              <a:buFont typeface="Wingdings" panose="05000000000000000000" pitchFamily="2" charset="2"/>
              <a:buChar char="Ø"/>
            </a:pPr>
            <a:r>
              <a:rPr lang="el-GR" sz="2000" dirty="0"/>
              <a:t>Προφορικά σε εντεταλμένο μέλος του προσωπικού</a:t>
            </a:r>
          </a:p>
          <a:p>
            <a:pPr marL="0" indent="0">
              <a:buNone/>
            </a:pPr>
            <a:endParaRPr lang="el-GR" sz="2000" dirty="0"/>
          </a:p>
          <a:p>
            <a:pPr marL="0" indent="0">
              <a:buNone/>
            </a:pPr>
            <a:endParaRPr lang="el-GR" sz="2000" dirty="0"/>
          </a:p>
        </p:txBody>
      </p:sp>
    </p:spTree>
    <p:extLst>
      <p:ext uri="{BB962C8B-B14F-4D97-AF65-F5344CB8AC3E}">
        <p14:creationId xmlns:p14="http://schemas.microsoft.com/office/powerpoint/2010/main" val="5378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Τίτλος 1">
            <a:extLst>
              <a:ext uri="{FF2B5EF4-FFF2-40B4-BE49-F238E27FC236}">
                <a16:creationId xmlns:a16="http://schemas.microsoft.com/office/drawing/2014/main" id="{060BA985-26AE-4B0E-8915-C1BB98252025}"/>
              </a:ext>
            </a:extLst>
          </p:cNvPr>
          <p:cNvSpPr>
            <a:spLocks noGrp="1"/>
          </p:cNvSpPr>
          <p:nvPr>
            <p:ph type="title"/>
          </p:nvPr>
        </p:nvSpPr>
        <p:spPr>
          <a:xfrm>
            <a:off x="5041907" y="263525"/>
            <a:ext cx="6090920" cy="681355"/>
          </a:xfrm>
        </p:spPr>
        <p:txBody>
          <a:bodyPr>
            <a:normAutofit/>
          </a:bodyPr>
          <a:lstStyle/>
          <a:p>
            <a:pPr algn="ctr"/>
            <a:r>
              <a:rPr kumimoji="0" lang="el-GR" sz="2400" b="1" i="0" u="none" strike="noStrike" kern="1200" cap="none" spc="0" normalizeH="0" baseline="0" noProof="0" dirty="0">
                <a:ln>
                  <a:noFill/>
                </a:ln>
                <a:effectLst/>
                <a:uLnTx/>
                <a:uFillTx/>
                <a:latin typeface="+mn-lt"/>
                <a:ea typeface="+mj-ea"/>
                <a:cs typeface="+mj-cs"/>
              </a:rPr>
              <a:t>“Μιλήστε Χωρίς Φόβο !!!” </a:t>
            </a:r>
            <a:endParaRPr lang="el-GR" sz="2400" b="1" dirty="0">
              <a:latin typeface="+mn-lt"/>
            </a:endParaRPr>
          </a:p>
        </p:txBody>
      </p:sp>
      <p:pic>
        <p:nvPicPr>
          <p:cNvPr id="15" name="Picture 14">
            <a:extLst>
              <a:ext uri="{FF2B5EF4-FFF2-40B4-BE49-F238E27FC236}">
                <a16:creationId xmlns:a16="http://schemas.microsoft.com/office/drawing/2014/main" id="{A79EB80D-E1EB-455D-ADF2-4E935BBEE5BC}"/>
              </a:ext>
            </a:extLst>
          </p:cNvPr>
          <p:cNvPicPr>
            <a:picLocks noChangeAspect="1"/>
          </p:cNvPicPr>
          <p:nvPr/>
        </p:nvPicPr>
        <p:blipFill>
          <a:blip r:embed="rId3"/>
          <a:stretch>
            <a:fillRect/>
          </a:stretch>
        </p:blipFill>
        <p:spPr>
          <a:xfrm>
            <a:off x="2018908" y="1439898"/>
            <a:ext cx="5395428" cy="2944670"/>
          </a:xfrm>
          <a:prstGeom prst="rect">
            <a:avLst/>
          </a:prstGeom>
        </p:spPr>
      </p:pic>
      <p:pic>
        <p:nvPicPr>
          <p:cNvPr id="17" name="Θέση περιεχομένου 4">
            <a:extLst>
              <a:ext uri="{FF2B5EF4-FFF2-40B4-BE49-F238E27FC236}">
                <a16:creationId xmlns:a16="http://schemas.microsoft.com/office/drawing/2014/main" id="{F097C381-8B32-4FF9-81CB-D880574DED1D}"/>
              </a:ext>
            </a:extLst>
          </p:cNvPr>
          <p:cNvPicPr>
            <a:picLocks noGrp="1" noChangeAspect="1"/>
          </p:cNvPicPr>
          <p:nvPr>
            <p:ph idx="1"/>
          </p:nvPr>
        </p:nvPicPr>
        <p:blipFill rotWithShape="1">
          <a:blip r:embed="rId4"/>
          <a:srcRect l="34" t="4999" b="5363"/>
          <a:stretch/>
        </p:blipFill>
        <p:spPr>
          <a:xfrm>
            <a:off x="6094476" y="3677741"/>
            <a:ext cx="5840964" cy="2944671"/>
          </a:xfrm>
        </p:spPr>
      </p:pic>
    </p:spTree>
    <p:extLst>
      <p:ext uri="{BB962C8B-B14F-4D97-AF65-F5344CB8AC3E}">
        <p14:creationId xmlns:p14="http://schemas.microsoft.com/office/powerpoint/2010/main" val="933450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4964</TotalTime>
  <Words>709</Words>
  <Application>Microsoft Office PowerPoint</Application>
  <PresentationFormat>Ευρεία οθόνη</PresentationFormat>
  <Paragraphs>52</Paragraphs>
  <Slides>12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12</vt:i4>
      </vt:variant>
    </vt:vector>
  </HeadingPairs>
  <TitlesOfParts>
    <vt:vector size="18" baseType="lpstr">
      <vt:lpstr>Arial</vt:lpstr>
      <vt:lpstr>Calibri</vt:lpstr>
      <vt:lpstr>Calibri Light</vt:lpstr>
      <vt:lpstr>Comic Sans MS</vt:lpstr>
      <vt:lpstr>Wingdings</vt:lpstr>
      <vt:lpstr>Office Theme</vt:lpstr>
      <vt:lpstr>Παρουσίαση του PowerPoint</vt:lpstr>
      <vt:lpstr>Ο ΡΟΛΟΣ ΤΟΥ ΓΡΑΦΕΙΟΥ ΕΡΕΥΝΑΣ ΚΑΙ ΣΥΛΛΟΓΗΣ ΠΛΗΡΟΦΟΡΙΩΝ </vt:lpstr>
      <vt:lpstr>Ο ΚΩΔΙΚΑΣ</vt:lpstr>
      <vt:lpstr>Η ΔΙΚΗ ΜΑΣ ΔΕΣΜΕΥΣΗ!!! </vt:lpstr>
      <vt:lpstr>ΤΟ ΔΙΚΟ ΣΑΣ ΚΟΜΜΑΤΙ ΣΤΟ ΠΑΖΛ… ΓΙΑ ΕΝΑΝ ΚΑΘΑΡΟ ΚΑΙ ΥΓΙΗ ΑΘΛΗΤΙΣΜΟ!!! </vt:lpstr>
      <vt:lpstr>ΤΥΠΟΙ ΠΛΗΡΟΦΟΡΙΩΝ: </vt:lpstr>
      <vt:lpstr>Μιλήστε ελευθέρα, ανοιχτά, χωρίς φόβο!!! </vt:lpstr>
      <vt:lpstr>Μιλήστε ελευθέρα, ανοιχτά, χωρίς φόβο!!! </vt:lpstr>
      <vt:lpstr>“Μιλήστε Χωρίς Φόβο !!!” </vt:lpstr>
      <vt:lpstr>Η ΟΛΟΚΛΗΡΩΣΗ ΤΟΥ ΠΑΖΛ!!!</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Nikolaou, Aristeidis</dc:creator>
  <cp:lastModifiedBy>PANOUTSOS-TALKOWSKI P. (927291)</cp:lastModifiedBy>
  <cp:revision>156</cp:revision>
  <dcterms:created xsi:type="dcterms:W3CDTF">2022-01-03T18:44:33Z</dcterms:created>
  <dcterms:modified xsi:type="dcterms:W3CDTF">2022-04-28T16:22:54Z</dcterms:modified>
</cp:coreProperties>
</file>