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64" r:id="rId3"/>
    <p:sldId id="376" r:id="rId4"/>
    <p:sldId id="375" r:id="rId5"/>
    <p:sldId id="374" r:id="rId6"/>
    <p:sldId id="387" r:id="rId7"/>
    <p:sldId id="373" r:id="rId8"/>
    <p:sldId id="385" r:id="rId9"/>
    <p:sldId id="372" r:id="rId10"/>
    <p:sldId id="386" r:id="rId11"/>
    <p:sldId id="384" r:id="rId12"/>
    <p:sldId id="371" r:id="rId13"/>
    <p:sldId id="370" r:id="rId14"/>
    <p:sldId id="369" r:id="rId15"/>
    <p:sldId id="368" r:id="rId16"/>
    <p:sldId id="367" r:id="rId17"/>
    <p:sldId id="366" r:id="rId18"/>
    <p:sldId id="365" r:id="rId19"/>
    <p:sldId id="364" r:id="rId20"/>
    <p:sldId id="363" r:id="rId21"/>
    <p:sldId id="346" r:id="rId22"/>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3" d="100"/>
          <a:sy n="83" d="100"/>
        </p:scale>
        <p:origin x="686"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544039-7B73-42B4-A054-CA03D0694BB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l-GR"/>
          </a:p>
        </p:txBody>
      </p:sp>
      <p:sp>
        <p:nvSpPr>
          <p:cNvPr id="3" name="Subtitle 2">
            <a:extLst>
              <a:ext uri="{FF2B5EF4-FFF2-40B4-BE49-F238E27FC236}">
                <a16:creationId xmlns:a16="http://schemas.microsoft.com/office/drawing/2014/main" id="{C46C019B-C7A2-4192-803F-56EEE423478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l-GR"/>
          </a:p>
        </p:txBody>
      </p:sp>
      <p:sp>
        <p:nvSpPr>
          <p:cNvPr id="4" name="Date Placeholder 3">
            <a:extLst>
              <a:ext uri="{FF2B5EF4-FFF2-40B4-BE49-F238E27FC236}">
                <a16:creationId xmlns:a16="http://schemas.microsoft.com/office/drawing/2014/main" id="{341C2140-C29B-4B3F-A74E-20979459CC40}"/>
              </a:ext>
            </a:extLst>
          </p:cNvPr>
          <p:cNvSpPr>
            <a:spLocks noGrp="1"/>
          </p:cNvSpPr>
          <p:nvPr>
            <p:ph type="dt" sz="half" idx="10"/>
          </p:nvPr>
        </p:nvSpPr>
        <p:spPr/>
        <p:txBody>
          <a:bodyPr/>
          <a:lstStyle/>
          <a:p>
            <a:fld id="{3F29905F-9FB1-408F-98E9-B1C6F6D83168}" type="datetimeFigureOut">
              <a:rPr lang="el-GR" smtClean="0"/>
              <a:t>28/4/2022</a:t>
            </a:fld>
            <a:endParaRPr lang="el-GR"/>
          </a:p>
        </p:txBody>
      </p:sp>
      <p:sp>
        <p:nvSpPr>
          <p:cNvPr id="5" name="Footer Placeholder 4">
            <a:extLst>
              <a:ext uri="{FF2B5EF4-FFF2-40B4-BE49-F238E27FC236}">
                <a16:creationId xmlns:a16="http://schemas.microsoft.com/office/drawing/2014/main" id="{DE713017-7F96-4A4C-A0D4-51FCD2A96070}"/>
              </a:ext>
            </a:extLst>
          </p:cNvPr>
          <p:cNvSpPr>
            <a:spLocks noGrp="1"/>
          </p:cNvSpPr>
          <p:nvPr>
            <p:ph type="ftr" sz="quarter" idx="11"/>
          </p:nvPr>
        </p:nvSpPr>
        <p:spPr/>
        <p:txBody>
          <a:bodyPr/>
          <a:lstStyle/>
          <a:p>
            <a:endParaRPr lang="el-GR"/>
          </a:p>
        </p:txBody>
      </p:sp>
      <p:sp>
        <p:nvSpPr>
          <p:cNvPr id="6" name="Slide Number Placeholder 5">
            <a:extLst>
              <a:ext uri="{FF2B5EF4-FFF2-40B4-BE49-F238E27FC236}">
                <a16:creationId xmlns:a16="http://schemas.microsoft.com/office/drawing/2014/main" id="{1721C551-A72C-4AFF-BE72-10E8108DD485}"/>
              </a:ext>
            </a:extLst>
          </p:cNvPr>
          <p:cNvSpPr>
            <a:spLocks noGrp="1"/>
          </p:cNvSpPr>
          <p:nvPr>
            <p:ph type="sldNum" sz="quarter" idx="12"/>
          </p:nvPr>
        </p:nvSpPr>
        <p:spPr/>
        <p:txBody>
          <a:bodyPr/>
          <a:lstStyle/>
          <a:p>
            <a:fld id="{F49B5C08-357D-4803-B1EC-1D8BD57B521A}" type="slidenum">
              <a:rPr lang="el-GR" smtClean="0"/>
              <a:t>‹#›</a:t>
            </a:fld>
            <a:endParaRPr lang="el-GR"/>
          </a:p>
        </p:txBody>
      </p:sp>
    </p:spTree>
    <p:extLst>
      <p:ext uri="{BB962C8B-B14F-4D97-AF65-F5344CB8AC3E}">
        <p14:creationId xmlns:p14="http://schemas.microsoft.com/office/powerpoint/2010/main" val="38784254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FC5DED-8CF3-4900-8E90-FE0DB082C0CA}"/>
              </a:ext>
            </a:extLst>
          </p:cNvPr>
          <p:cNvSpPr>
            <a:spLocks noGrp="1"/>
          </p:cNvSpPr>
          <p:nvPr>
            <p:ph type="title"/>
          </p:nvPr>
        </p:nvSpPr>
        <p:spPr/>
        <p:txBody>
          <a:bodyPr/>
          <a:lstStyle/>
          <a:p>
            <a:r>
              <a:rPr lang="en-US"/>
              <a:t>Click to edit Master title style</a:t>
            </a:r>
            <a:endParaRPr lang="el-GR"/>
          </a:p>
        </p:txBody>
      </p:sp>
      <p:sp>
        <p:nvSpPr>
          <p:cNvPr id="3" name="Vertical Text Placeholder 2">
            <a:extLst>
              <a:ext uri="{FF2B5EF4-FFF2-40B4-BE49-F238E27FC236}">
                <a16:creationId xmlns:a16="http://schemas.microsoft.com/office/drawing/2014/main" id="{9C7C4B29-C2B0-4EC2-B5DB-59025C4C66C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a:extLst>
              <a:ext uri="{FF2B5EF4-FFF2-40B4-BE49-F238E27FC236}">
                <a16:creationId xmlns:a16="http://schemas.microsoft.com/office/drawing/2014/main" id="{8C22EF56-AF17-4DCD-B42A-6ABBB29D5222}"/>
              </a:ext>
            </a:extLst>
          </p:cNvPr>
          <p:cNvSpPr>
            <a:spLocks noGrp="1"/>
          </p:cNvSpPr>
          <p:nvPr>
            <p:ph type="dt" sz="half" idx="10"/>
          </p:nvPr>
        </p:nvSpPr>
        <p:spPr/>
        <p:txBody>
          <a:bodyPr/>
          <a:lstStyle/>
          <a:p>
            <a:fld id="{3F29905F-9FB1-408F-98E9-B1C6F6D83168}" type="datetimeFigureOut">
              <a:rPr lang="el-GR" smtClean="0"/>
              <a:t>28/4/2022</a:t>
            </a:fld>
            <a:endParaRPr lang="el-GR"/>
          </a:p>
        </p:txBody>
      </p:sp>
      <p:sp>
        <p:nvSpPr>
          <p:cNvPr id="5" name="Footer Placeholder 4">
            <a:extLst>
              <a:ext uri="{FF2B5EF4-FFF2-40B4-BE49-F238E27FC236}">
                <a16:creationId xmlns:a16="http://schemas.microsoft.com/office/drawing/2014/main" id="{069BDBA0-9E72-48D3-B02E-51130E05F884}"/>
              </a:ext>
            </a:extLst>
          </p:cNvPr>
          <p:cNvSpPr>
            <a:spLocks noGrp="1"/>
          </p:cNvSpPr>
          <p:nvPr>
            <p:ph type="ftr" sz="quarter" idx="11"/>
          </p:nvPr>
        </p:nvSpPr>
        <p:spPr/>
        <p:txBody>
          <a:bodyPr/>
          <a:lstStyle/>
          <a:p>
            <a:endParaRPr lang="el-GR"/>
          </a:p>
        </p:txBody>
      </p:sp>
      <p:sp>
        <p:nvSpPr>
          <p:cNvPr id="6" name="Slide Number Placeholder 5">
            <a:extLst>
              <a:ext uri="{FF2B5EF4-FFF2-40B4-BE49-F238E27FC236}">
                <a16:creationId xmlns:a16="http://schemas.microsoft.com/office/drawing/2014/main" id="{B2C17D48-A0FB-4073-81DD-2E17C5C0D3E5}"/>
              </a:ext>
            </a:extLst>
          </p:cNvPr>
          <p:cNvSpPr>
            <a:spLocks noGrp="1"/>
          </p:cNvSpPr>
          <p:nvPr>
            <p:ph type="sldNum" sz="quarter" idx="12"/>
          </p:nvPr>
        </p:nvSpPr>
        <p:spPr/>
        <p:txBody>
          <a:bodyPr/>
          <a:lstStyle/>
          <a:p>
            <a:fld id="{F49B5C08-357D-4803-B1EC-1D8BD57B521A}" type="slidenum">
              <a:rPr lang="el-GR" smtClean="0"/>
              <a:t>‹#›</a:t>
            </a:fld>
            <a:endParaRPr lang="el-GR"/>
          </a:p>
        </p:txBody>
      </p:sp>
    </p:spTree>
    <p:extLst>
      <p:ext uri="{BB962C8B-B14F-4D97-AF65-F5344CB8AC3E}">
        <p14:creationId xmlns:p14="http://schemas.microsoft.com/office/powerpoint/2010/main" val="28554232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55E4B51-28F4-40F7-9C43-00EFCF2490C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l-GR"/>
          </a:p>
        </p:txBody>
      </p:sp>
      <p:sp>
        <p:nvSpPr>
          <p:cNvPr id="3" name="Vertical Text Placeholder 2">
            <a:extLst>
              <a:ext uri="{FF2B5EF4-FFF2-40B4-BE49-F238E27FC236}">
                <a16:creationId xmlns:a16="http://schemas.microsoft.com/office/drawing/2014/main" id="{084BD14D-DDA2-4CDF-9004-80D38D3AFCA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a:extLst>
              <a:ext uri="{FF2B5EF4-FFF2-40B4-BE49-F238E27FC236}">
                <a16:creationId xmlns:a16="http://schemas.microsoft.com/office/drawing/2014/main" id="{FFCFF581-1A5B-484F-B1A0-057C11183079}"/>
              </a:ext>
            </a:extLst>
          </p:cNvPr>
          <p:cNvSpPr>
            <a:spLocks noGrp="1"/>
          </p:cNvSpPr>
          <p:nvPr>
            <p:ph type="dt" sz="half" idx="10"/>
          </p:nvPr>
        </p:nvSpPr>
        <p:spPr/>
        <p:txBody>
          <a:bodyPr/>
          <a:lstStyle/>
          <a:p>
            <a:fld id="{3F29905F-9FB1-408F-98E9-B1C6F6D83168}" type="datetimeFigureOut">
              <a:rPr lang="el-GR" smtClean="0"/>
              <a:t>28/4/2022</a:t>
            </a:fld>
            <a:endParaRPr lang="el-GR"/>
          </a:p>
        </p:txBody>
      </p:sp>
      <p:sp>
        <p:nvSpPr>
          <p:cNvPr id="5" name="Footer Placeholder 4">
            <a:extLst>
              <a:ext uri="{FF2B5EF4-FFF2-40B4-BE49-F238E27FC236}">
                <a16:creationId xmlns:a16="http://schemas.microsoft.com/office/drawing/2014/main" id="{6160A3E8-2275-4A21-8E51-08F5EC0131A3}"/>
              </a:ext>
            </a:extLst>
          </p:cNvPr>
          <p:cNvSpPr>
            <a:spLocks noGrp="1"/>
          </p:cNvSpPr>
          <p:nvPr>
            <p:ph type="ftr" sz="quarter" idx="11"/>
          </p:nvPr>
        </p:nvSpPr>
        <p:spPr/>
        <p:txBody>
          <a:bodyPr/>
          <a:lstStyle/>
          <a:p>
            <a:endParaRPr lang="el-GR"/>
          </a:p>
        </p:txBody>
      </p:sp>
      <p:sp>
        <p:nvSpPr>
          <p:cNvPr id="6" name="Slide Number Placeholder 5">
            <a:extLst>
              <a:ext uri="{FF2B5EF4-FFF2-40B4-BE49-F238E27FC236}">
                <a16:creationId xmlns:a16="http://schemas.microsoft.com/office/drawing/2014/main" id="{C2234F67-E0EF-4475-8170-5967804CA8B7}"/>
              </a:ext>
            </a:extLst>
          </p:cNvPr>
          <p:cNvSpPr>
            <a:spLocks noGrp="1"/>
          </p:cNvSpPr>
          <p:nvPr>
            <p:ph type="sldNum" sz="quarter" idx="12"/>
          </p:nvPr>
        </p:nvSpPr>
        <p:spPr/>
        <p:txBody>
          <a:bodyPr/>
          <a:lstStyle/>
          <a:p>
            <a:fld id="{F49B5C08-357D-4803-B1EC-1D8BD57B521A}" type="slidenum">
              <a:rPr lang="el-GR" smtClean="0"/>
              <a:t>‹#›</a:t>
            </a:fld>
            <a:endParaRPr lang="el-GR"/>
          </a:p>
        </p:txBody>
      </p:sp>
    </p:spTree>
    <p:extLst>
      <p:ext uri="{BB962C8B-B14F-4D97-AF65-F5344CB8AC3E}">
        <p14:creationId xmlns:p14="http://schemas.microsoft.com/office/powerpoint/2010/main" val="37708543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97F2A8-E1A5-4AE6-905D-BFDBB340046F}"/>
              </a:ext>
            </a:extLst>
          </p:cNvPr>
          <p:cNvSpPr>
            <a:spLocks noGrp="1"/>
          </p:cNvSpPr>
          <p:nvPr>
            <p:ph type="title"/>
          </p:nvPr>
        </p:nvSpPr>
        <p:spPr/>
        <p:txBody>
          <a:bodyPr/>
          <a:lstStyle/>
          <a:p>
            <a:r>
              <a:rPr lang="en-US"/>
              <a:t>Click to edit Master title style</a:t>
            </a:r>
            <a:endParaRPr lang="el-GR"/>
          </a:p>
        </p:txBody>
      </p:sp>
      <p:sp>
        <p:nvSpPr>
          <p:cNvPr id="3" name="Content Placeholder 2">
            <a:extLst>
              <a:ext uri="{FF2B5EF4-FFF2-40B4-BE49-F238E27FC236}">
                <a16:creationId xmlns:a16="http://schemas.microsoft.com/office/drawing/2014/main" id="{D7246EC9-4BD9-4584-89A1-5AD1212A545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a:extLst>
              <a:ext uri="{FF2B5EF4-FFF2-40B4-BE49-F238E27FC236}">
                <a16:creationId xmlns:a16="http://schemas.microsoft.com/office/drawing/2014/main" id="{6672B975-7DA6-42D9-B994-59BA398871BA}"/>
              </a:ext>
            </a:extLst>
          </p:cNvPr>
          <p:cNvSpPr>
            <a:spLocks noGrp="1"/>
          </p:cNvSpPr>
          <p:nvPr>
            <p:ph type="dt" sz="half" idx="10"/>
          </p:nvPr>
        </p:nvSpPr>
        <p:spPr/>
        <p:txBody>
          <a:bodyPr/>
          <a:lstStyle/>
          <a:p>
            <a:fld id="{3F29905F-9FB1-408F-98E9-B1C6F6D83168}" type="datetimeFigureOut">
              <a:rPr lang="el-GR" smtClean="0"/>
              <a:t>28/4/2022</a:t>
            </a:fld>
            <a:endParaRPr lang="el-GR"/>
          </a:p>
        </p:txBody>
      </p:sp>
      <p:sp>
        <p:nvSpPr>
          <p:cNvPr id="5" name="Footer Placeholder 4">
            <a:extLst>
              <a:ext uri="{FF2B5EF4-FFF2-40B4-BE49-F238E27FC236}">
                <a16:creationId xmlns:a16="http://schemas.microsoft.com/office/drawing/2014/main" id="{1535B5D4-B836-43C3-81B8-BB5C834F8AF7}"/>
              </a:ext>
            </a:extLst>
          </p:cNvPr>
          <p:cNvSpPr>
            <a:spLocks noGrp="1"/>
          </p:cNvSpPr>
          <p:nvPr>
            <p:ph type="ftr" sz="quarter" idx="11"/>
          </p:nvPr>
        </p:nvSpPr>
        <p:spPr/>
        <p:txBody>
          <a:bodyPr/>
          <a:lstStyle/>
          <a:p>
            <a:endParaRPr lang="el-GR"/>
          </a:p>
        </p:txBody>
      </p:sp>
      <p:sp>
        <p:nvSpPr>
          <p:cNvPr id="6" name="Slide Number Placeholder 5">
            <a:extLst>
              <a:ext uri="{FF2B5EF4-FFF2-40B4-BE49-F238E27FC236}">
                <a16:creationId xmlns:a16="http://schemas.microsoft.com/office/drawing/2014/main" id="{E853B618-2D1E-42BC-A09A-9FAD4E039225}"/>
              </a:ext>
            </a:extLst>
          </p:cNvPr>
          <p:cNvSpPr>
            <a:spLocks noGrp="1"/>
          </p:cNvSpPr>
          <p:nvPr>
            <p:ph type="sldNum" sz="quarter" idx="12"/>
          </p:nvPr>
        </p:nvSpPr>
        <p:spPr/>
        <p:txBody>
          <a:bodyPr/>
          <a:lstStyle/>
          <a:p>
            <a:fld id="{F49B5C08-357D-4803-B1EC-1D8BD57B521A}" type="slidenum">
              <a:rPr lang="el-GR" smtClean="0"/>
              <a:t>‹#›</a:t>
            </a:fld>
            <a:endParaRPr lang="el-GR"/>
          </a:p>
        </p:txBody>
      </p:sp>
    </p:spTree>
    <p:extLst>
      <p:ext uri="{BB962C8B-B14F-4D97-AF65-F5344CB8AC3E}">
        <p14:creationId xmlns:p14="http://schemas.microsoft.com/office/powerpoint/2010/main" val="11869404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BA3E11-2534-4BFB-92A2-CCFE39BD755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l-GR"/>
          </a:p>
        </p:txBody>
      </p:sp>
      <p:sp>
        <p:nvSpPr>
          <p:cNvPr id="3" name="Text Placeholder 2">
            <a:extLst>
              <a:ext uri="{FF2B5EF4-FFF2-40B4-BE49-F238E27FC236}">
                <a16:creationId xmlns:a16="http://schemas.microsoft.com/office/drawing/2014/main" id="{012D478B-36A4-4275-82D6-F69710ADECC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FDBA2A3-41D9-4F15-8A6C-4AC924A50A2F}"/>
              </a:ext>
            </a:extLst>
          </p:cNvPr>
          <p:cNvSpPr>
            <a:spLocks noGrp="1"/>
          </p:cNvSpPr>
          <p:nvPr>
            <p:ph type="dt" sz="half" idx="10"/>
          </p:nvPr>
        </p:nvSpPr>
        <p:spPr/>
        <p:txBody>
          <a:bodyPr/>
          <a:lstStyle/>
          <a:p>
            <a:fld id="{3F29905F-9FB1-408F-98E9-B1C6F6D83168}" type="datetimeFigureOut">
              <a:rPr lang="el-GR" smtClean="0"/>
              <a:t>28/4/2022</a:t>
            </a:fld>
            <a:endParaRPr lang="el-GR"/>
          </a:p>
        </p:txBody>
      </p:sp>
      <p:sp>
        <p:nvSpPr>
          <p:cNvPr id="5" name="Footer Placeholder 4">
            <a:extLst>
              <a:ext uri="{FF2B5EF4-FFF2-40B4-BE49-F238E27FC236}">
                <a16:creationId xmlns:a16="http://schemas.microsoft.com/office/drawing/2014/main" id="{9AE65F08-2C52-4F97-8EF9-4C1C2D3C15C5}"/>
              </a:ext>
            </a:extLst>
          </p:cNvPr>
          <p:cNvSpPr>
            <a:spLocks noGrp="1"/>
          </p:cNvSpPr>
          <p:nvPr>
            <p:ph type="ftr" sz="quarter" idx="11"/>
          </p:nvPr>
        </p:nvSpPr>
        <p:spPr/>
        <p:txBody>
          <a:bodyPr/>
          <a:lstStyle/>
          <a:p>
            <a:endParaRPr lang="el-GR"/>
          </a:p>
        </p:txBody>
      </p:sp>
      <p:sp>
        <p:nvSpPr>
          <p:cNvPr id="6" name="Slide Number Placeholder 5">
            <a:extLst>
              <a:ext uri="{FF2B5EF4-FFF2-40B4-BE49-F238E27FC236}">
                <a16:creationId xmlns:a16="http://schemas.microsoft.com/office/drawing/2014/main" id="{1D346F6D-CC22-4671-98B4-D49F66E3398A}"/>
              </a:ext>
            </a:extLst>
          </p:cNvPr>
          <p:cNvSpPr>
            <a:spLocks noGrp="1"/>
          </p:cNvSpPr>
          <p:nvPr>
            <p:ph type="sldNum" sz="quarter" idx="12"/>
          </p:nvPr>
        </p:nvSpPr>
        <p:spPr/>
        <p:txBody>
          <a:bodyPr/>
          <a:lstStyle/>
          <a:p>
            <a:fld id="{F49B5C08-357D-4803-B1EC-1D8BD57B521A}" type="slidenum">
              <a:rPr lang="el-GR" smtClean="0"/>
              <a:t>‹#›</a:t>
            </a:fld>
            <a:endParaRPr lang="el-GR"/>
          </a:p>
        </p:txBody>
      </p:sp>
    </p:spTree>
    <p:extLst>
      <p:ext uri="{BB962C8B-B14F-4D97-AF65-F5344CB8AC3E}">
        <p14:creationId xmlns:p14="http://schemas.microsoft.com/office/powerpoint/2010/main" val="31918501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29CBA5-1D1A-4EE9-8884-BB5CAE0036BE}"/>
              </a:ext>
            </a:extLst>
          </p:cNvPr>
          <p:cNvSpPr>
            <a:spLocks noGrp="1"/>
          </p:cNvSpPr>
          <p:nvPr>
            <p:ph type="title"/>
          </p:nvPr>
        </p:nvSpPr>
        <p:spPr/>
        <p:txBody>
          <a:bodyPr/>
          <a:lstStyle/>
          <a:p>
            <a:r>
              <a:rPr lang="en-US"/>
              <a:t>Click to edit Master title style</a:t>
            </a:r>
            <a:endParaRPr lang="el-GR"/>
          </a:p>
        </p:txBody>
      </p:sp>
      <p:sp>
        <p:nvSpPr>
          <p:cNvPr id="3" name="Content Placeholder 2">
            <a:extLst>
              <a:ext uri="{FF2B5EF4-FFF2-40B4-BE49-F238E27FC236}">
                <a16:creationId xmlns:a16="http://schemas.microsoft.com/office/drawing/2014/main" id="{2EEC9E5C-DE3B-445E-99A5-93A3428B09F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Content Placeholder 3">
            <a:extLst>
              <a:ext uri="{FF2B5EF4-FFF2-40B4-BE49-F238E27FC236}">
                <a16:creationId xmlns:a16="http://schemas.microsoft.com/office/drawing/2014/main" id="{8BAE700D-10B0-4741-A7F3-A29913B5284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Date Placeholder 4">
            <a:extLst>
              <a:ext uri="{FF2B5EF4-FFF2-40B4-BE49-F238E27FC236}">
                <a16:creationId xmlns:a16="http://schemas.microsoft.com/office/drawing/2014/main" id="{4D99A6B2-845E-4D58-BD22-3D8226D8B2C5}"/>
              </a:ext>
            </a:extLst>
          </p:cNvPr>
          <p:cNvSpPr>
            <a:spLocks noGrp="1"/>
          </p:cNvSpPr>
          <p:nvPr>
            <p:ph type="dt" sz="half" idx="10"/>
          </p:nvPr>
        </p:nvSpPr>
        <p:spPr/>
        <p:txBody>
          <a:bodyPr/>
          <a:lstStyle/>
          <a:p>
            <a:fld id="{3F29905F-9FB1-408F-98E9-B1C6F6D83168}" type="datetimeFigureOut">
              <a:rPr lang="el-GR" smtClean="0"/>
              <a:t>28/4/2022</a:t>
            </a:fld>
            <a:endParaRPr lang="el-GR"/>
          </a:p>
        </p:txBody>
      </p:sp>
      <p:sp>
        <p:nvSpPr>
          <p:cNvPr id="6" name="Footer Placeholder 5">
            <a:extLst>
              <a:ext uri="{FF2B5EF4-FFF2-40B4-BE49-F238E27FC236}">
                <a16:creationId xmlns:a16="http://schemas.microsoft.com/office/drawing/2014/main" id="{3DC180E2-2667-4B62-BE6A-5803E82279BB}"/>
              </a:ext>
            </a:extLst>
          </p:cNvPr>
          <p:cNvSpPr>
            <a:spLocks noGrp="1"/>
          </p:cNvSpPr>
          <p:nvPr>
            <p:ph type="ftr" sz="quarter" idx="11"/>
          </p:nvPr>
        </p:nvSpPr>
        <p:spPr/>
        <p:txBody>
          <a:bodyPr/>
          <a:lstStyle/>
          <a:p>
            <a:endParaRPr lang="el-GR"/>
          </a:p>
        </p:txBody>
      </p:sp>
      <p:sp>
        <p:nvSpPr>
          <p:cNvPr id="7" name="Slide Number Placeholder 6">
            <a:extLst>
              <a:ext uri="{FF2B5EF4-FFF2-40B4-BE49-F238E27FC236}">
                <a16:creationId xmlns:a16="http://schemas.microsoft.com/office/drawing/2014/main" id="{A84B42A6-B079-4231-AADD-365688B5BAAF}"/>
              </a:ext>
            </a:extLst>
          </p:cNvPr>
          <p:cNvSpPr>
            <a:spLocks noGrp="1"/>
          </p:cNvSpPr>
          <p:nvPr>
            <p:ph type="sldNum" sz="quarter" idx="12"/>
          </p:nvPr>
        </p:nvSpPr>
        <p:spPr/>
        <p:txBody>
          <a:bodyPr/>
          <a:lstStyle/>
          <a:p>
            <a:fld id="{F49B5C08-357D-4803-B1EC-1D8BD57B521A}" type="slidenum">
              <a:rPr lang="el-GR" smtClean="0"/>
              <a:t>‹#›</a:t>
            </a:fld>
            <a:endParaRPr lang="el-GR"/>
          </a:p>
        </p:txBody>
      </p:sp>
    </p:spTree>
    <p:extLst>
      <p:ext uri="{BB962C8B-B14F-4D97-AF65-F5344CB8AC3E}">
        <p14:creationId xmlns:p14="http://schemas.microsoft.com/office/powerpoint/2010/main" val="8424388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42932C-7E5C-4DB2-AAF7-18301EDE5C43}"/>
              </a:ext>
            </a:extLst>
          </p:cNvPr>
          <p:cNvSpPr>
            <a:spLocks noGrp="1"/>
          </p:cNvSpPr>
          <p:nvPr>
            <p:ph type="title"/>
          </p:nvPr>
        </p:nvSpPr>
        <p:spPr>
          <a:xfrm>
            <a:off x="839788" y="365125"/>
            <a:ext cx="10515600" cy="1325563"/>
          </a:xfrm>
        </p:spPr>
        <p:txBody>
          <a:bodyPr/>
          <a:lstStyle/>
          <a:p>
            <a:r>
              <a:rPr lang="en-US"/>
              <a:t>Click to edit Master title style</a:t>
            </a:r>
            <a:endParaRPr lang="el-GR"/>
          </a:p>
        </p:txBody>
      </p:sp>
      <p:sp>
        <p:nvSpPr>
          <p:cNvPr id="3" name="Text Placeholder 2">
            <a:extLst>
              <a:ext uri="{FF2B5EF4-FFF2-40B4-BE49-F238E27FC236}">
                <a16:creationId xmlns:a16="http://schemas.microsoft.com/office/drawing/2014/main" id="{90AA7A8E-E15D-4D98-BBDB-5813D3D547C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C30E0E8-56EF-4917-85B3-ADF3CA86BCD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Text Placeholder 4">
            <a:extLst>
              <a:ext uri="{FF2B5EF4-FFF2-40B4-BE49-F238E27FC236}">
                <a16:creationId xmlns:a16="http://schemas.microsoft.com/office/drawing/2014/main" id="{93C460FF-89EA-4A44-BFFE-C2C17E837EA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CB2EA25-BF2C-4985-9AD7-DF90EF1C6B5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7" name="Date Placeholder 6">
            <a:extLst>
              <a:ext uri="{FF2B5EF4-FFF2-40B4-BE49-F238E27FC236}">
                <a16:creationId xmlns:a16="http://schemas.microsoft.com/office/drawing/2014/main" id="{B4E3D1B8-71B5-4DAC-AB30-9F047A20B6CF}"/>
              </a:ext>
            </a:extLst>
          </p:cNvPr>
          <p:cNvSpPr>
            <a:spLocks noGrp="1"/>
          </p:cNvSpPr>
          <p:nvPr>
            <p:ph type="dt" sz="half" idx="10"/>
          </p:nvPr>
        </p:nvSpPr>
        <p:spPr/>
        <p:txBody>
          <a:bodyPr/>
          <a:lstStyle/>
          <a:p>
            <a:fld id="{3F29905F-9FB1-408F-98E9-B1C6F6D83168}" type="datetimeFigureOut">
              <a:rPr lang="el-GR" smtClean="0"/>
              <a:t>28/4/2022</a:t>
            </a:fld>
            <a:endParaRPr lang="el-GR"/>
          </a:p>
        </p:txBody>
      </p:sp>
      <p:sp>
        <p:nvSpPr>
          <p:cNvPr id="8" name="Footer Placeholder 7">
            <a:extLst>
              <a:ext uri="{FF2B5EF4-FFF2-40B4-BE49-F238E27FC236}">
                <a16:creationId xmlns:a16="http://schemas.microsoft.com/office/drawing/2014/main" id="{D5C4BCA3-662A-4533-A870-CA81E9A3B0B5}"/>
              </a:ext>
            </a:extLst>
          </p:cNvPr>
          <p:cNvSpPr>
            <a:spLocks noGrp="1"/>
          </p:cNvSpPr>
          <p:nvPr>
            <p:ph type="ftr" sz="quarter" idx="11"/>
          </p:nvPr>
        </p:nvSpPr>
        <p:spPr/>
        <p:txBody>
          <a:bodyPr/>
          <a:lstStyle/>
          <a:p>
            <a:endParaRPr lang="el-GR"/>
          </a:p>
        </p:txBody>
      </p:sp>
      <p:sp>
        <p:nvSpPr>
          <p:cNvPr id="9" name="Slide Number Placeholder 8">
            <a:extLst>
              <a:ext uri="{FF2B5EF4-FFF2-40B4-BE49-F238E27FC236}">
                <a16:creationId xmlns:a16="http://schemas.microsoft.com/office/drawing/2014/main" id="{A820DA2C-76DA-45E4-9169-E54DF27E998F}"/>
              </a:ext>
            </a:extLst>
          </p:cNvPr>
          <p:cNvSpPr>
            <a:spLocks noGrp="1"/>
          </p:cNvSpPr>
          <p:nvPr>
            <p:ph type="sldNum" sz="quarter" idx="12"/>
          </p:nvPr>
        </p:nvSpPr>
        <p:spPr/>
        <p:txBody>
          <a:bodyPr/>
          <a:lstStyle/>
          <a:p>
            <a:fld id="{F49B5C08-357D-4803-B1EC-1D8BD57B521A}" type="slidenum">
              <a:rPr lang="el-GR" smtClean="0"/>
              <a:t>‹#›</a:t>
            </a:fld>
            <a:endParaRPr lang="el-GR"/>
          </a:p>
        </p:txBody>
      </p:sp>
    </p:spTree>
    <p:extLst>
      <p:ext uri="{BB962C8B-B14F-4D97-AF65-F5344CB8AC3E}">
        <p14:creationId xmlns:p14="http://schemas.microsoft.com/office/powerpoint/2010/main" val="3224680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FB0E0-74F7-4935-B877-ADFCC3113E41}"/>
              </a:ext>
            </a:extLst>
          </p:cNvPr>
          <p:cNvSpPr>
            <a:spLocks noGrp="1"/>
          </p:cNvSpPr>
          <p:nvPr>
            <p:ph type="title"/>
          </p:nvPr>
        </p:nvSpPr>
        <p:spPr/>
        <p:txBody>
          <a:bodyPr/>
          <a:lstStyle/>
          <a:p>
            <a:r>
              <a:rPr lang="en-US"/>
              <a:t>Click to edit Master title style</a:t>
            </a:r>
            <a:endParaRPr lang="el-GR"/>
          </a:p>
        </p:txBody>
      </p:sp>
      <p:sp>
        <p:nvSpPr>
          <p:cNvPr id="3" name="Date Placeholder 2">
            <a:extLst>
              <a:ext uri="{FF2B5EF4-FFF2-40B4-BE49-F238E27FC236}">
                <a16:creationId xmlns:a16="http://schemas.microsoft.com/office/drawing/2014/main" id="{EA5F219C-29EE-4A93-BDB4-5E2DC70FC9D4}"/>
              </a:ext>
            </a:extLst>
          </p:cNvPr>
          <p:cNvSpPr>
            <a:spLocks noGrp="1"/>
          </p:cNvSpPr>
          <p:nvPr>
            <p:ph type="dt" sz="half" idx="10"/>
          </p:nvPr>
        </p:nvSpPr>
        <p:spPr/>
        <p:txBody>
          <a:bodyPr/>
          <a:lstStyle/>
          <a:p>
            <a:fld id="{3F29905F-9FB1-408F-98E9-B1C6F6D83168}" type="datetimeFigureOut">
              <a:rPr lang="el-GR" smtClean="0"/>
              <a:t>28/4/2022</a:t>
            </a:fld>
            <a:endParaRPr lang="el-GR"/>
          </a:p>
        </p:txBody>
      </p:sp>
      <p:sp>
        <p:nvSpPr>
          <p:cNvPr id="4" name="Footer Placeholder 3">
            <a:extLst>
              <a:ext uri="{FF2B5EF4-FFF2-40B4-BE49-F238E27FC236}">
                <a16:creationId xmlns:a16="http://schemas.microsoft.com/office/drawing/2014/main" id="{075346AF-AF77-4768-9CFD-B4AB59A6F32D}"/>
              </a:ext>
            </a:extLst>
          </p:cNvPr>
          <p:cNvSpPr>
            <a:spLocks noGrp="1"/>
          </p:cNvSpPr>
          <p:nvPr>
            <p:ph type="ftr" sz="quarter" idx="11"/>
          </p:nvPr>
        </p:nvSpPr>
        <p:spPr/>
        <p:txBody>
          <a:bodyPr/>
          <a:lstStyle/>
          <a:p>
            <a:endParaRPr lang="el-GR"/>
          </a:p>
        </p:txBody>
      </p:sp>
      <p:sp>
        <p:nvSpPr>
          <p:cNvPr id="5" name="Slide Number Placeholder 4">
            <a:extLst>
              <a:ext uri="{FF2B5EF4-FFF2-40B4-BE49-F238E27FC236}">
                <a16:creationId xmlns:a16="http://schemas.microsoft.com/office/drawing/2014/main" id="{DBF12165-BE7A-46D7-B8A9-4200823401B6}"/>
              </a:ext>
            </a:extLst>
          </p:cNvPr>
          <p:cNvSpPr>
            <a:spLocks noGrp="1"/>
          </p:cNvSpPr>
          <p:nvPr>
            <p:ph type="sldNum" sz="quarter" idx="12"/>
          </p:nvPr>
        </p:nvSpPr>
        <p:spPr/>
        <p:txBody>
          <a:bodyPr/>
          <a:lstStyle/>
          <a:p>
            <a:fld id="{F49B5C08-357D-4803-B1EC-1D8BD57B521A}" type="slidenum">
              <a:rPr lang="el-GR" smtClean="0"/>
              <a:t>‹#›</a:t>
            </a:fld>
            <a:endParaRPr lang="el-GR"/>
          </a:p>
        </p:txBody>
      </p:sp>
    </p:spTree>
    <p:extLst>
      <p:ext uri="{BB962C8B-B14F-4D97-AF65-F5344CB8AC3E}">
        <p14:creationId xmlns:p14="http://schemas.microsoft.com/office/powerpoint/2010/main" val="11571174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3C59B4A-64D1-470F-8641-8E290F94DC82}"/>
              </a:ext>
            </a:extLst>
          </p:cNvPr>
          <p:cNvSpPr>
            <a:spLocks noGrp="1"/>
          </p:cNvSpPr>
          <p:nvPr>
            <p:ph type="dt" sz="half" idx="10"/>
          </p:nvPr>
        </p:nvSpPr>
        <p:spPr/>
        <p:txBody>
          <a:bodyPr/>
          <a:lstStyle/>
          <a:p>
            <a:fld id="{3F29905F-9FB1-408F-98E9-B1C6F6D83168}" type="datetimeFigureOut">
              <a:rPr lang="el-GR" smtClean="0"/>
              <a:t>28/4/2022</a:t>
            </a:fld>
            <a:endParaRPr lang="el-GR"/>
          </a:p>
        </p:txBody>
      </p:sp>
      <p:sp>
        <p:nvSpPr>
          <p:cNvPr id="3" name="Footer Placeholder 2">
            <a:extLst>
              <a:ext uri="{FF2B5EF4-FFF2-40B4-BE49-F238E27FC236}">
                <a16:creationId xmlns:a16="http://schemas.microsoft.com/office/drawing/2014/main" id="{5B8A0674-1818-41D5-A811-1BAE382DA60A}"/>
              </a:ext>
            </a:extLst>
          </p:cNvPr>
          <p:cNvSpPr>
            <a:spLocks noGrp="1"/>
          </p:cNvSpPr>
          <p:nvPr>
            <p:ph type="ftr" sz="quarter" idx="11"/>
          </p:nvPr>
        </p:nvSpPr>
        <p:spPr/>
        <p:txBody>
          <a:bodyPr/>
          <a:lstStyle/>
          <a:p>
            <a:endParaRPr lang="el-GR"/>
          </a:p>
        </p:txBody>
      </p:sp>
      <p:sp>
        <p:nvSpPr>
          <p:cNvPr id="4" name="Slide Number Placeholder 3">
            <a:extLst>
              <a:ext uri="{FF2B5EF4-FFF2-40B4-BE49-F238E27FC236}">
                <a16:creationId xmlns:a16="http://schemas.microsoft.com/office/drawing/2014/main" id="{818CF2A5-77AE-46A1-AEF0-F5A48B01CFC6}"/>
              </a:ext>
            </a:extLst>
          </p:cNvPr>
          <p:cNvSpPr>
            <a:spLocks noGrp="1"/>
          </p:cNvSpPr>
          <p:nvPr>
            <p:ph type="sldNum" sz="quarter" idx="12"/>
          </p:nvPr>
        </p:nvSpPr>
        <p:spPr/>
        <p:txBody>
          <a:bodyPr/>
          <a:lstStyle/>
          <a:p>
            <a:fld id="{F49B5C08-357D-4803-B1EC-1D8BD57B521A}" type="slidenum">
              <a:rPr lang="el-GR" smtClean="0"/>
              <a:t>‹#›</a:t>
            </a:fld>
            <a:endParaRPr lang="el-GR"/>
          </a:p>
        </p:txBody>
      </p:sp>
    </p:spTree>
    <p:extLst>
      <p:ext uri="{BB962C8B-B14F-4D97-AF65-F5344CB8AC3E}">
        <p14:creationId xmlns:p14="http://schemas.microsoft.com/office/powerpoint/2010/main" val="35421533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730FA0-0F43-452D-8C24-371347811E9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l-GR"/>
          </a:p>
        </p:txBody>
      </p:sp>
      <p:sp>
        <p:nvSpPr>
          <p:cNvPr id="3" name="Content Placeholder 2">
            <a:extLst>
              <a:ext uri="{FF2B5EF4-FFF2-40B4-BE49-F238E27FC236}">
                <a16:creationId xmlns:a16="http://schemas.microsoft.com/office/drawing/2014/main" id="{B110832B-939B-406A-8CC6-9BE1588CC3E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Text Placeholder 3">
            <a:extLst>
              <a:ext uri="{FF2B5EF4-FFF2-40B4-BE49-F238E27FC236}">
                <a16:creationId xmlns:a16="http://schemas.microsoft.com/office/drawing/2014/main" id="{A1329DCA-9E31-492C-8D3C-4F0702051F5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92C0B49-5129-407A-8580-36FFE69DE492}"/>
              </a:ext>
            </a:extLst>
          </p:cNvPr>
          <p:cNvSpPr>
            <a:spLocks noGrp="1"/>
          </p:cNvSpPr>
          <p:nvPr>
            <p:ph type="dt" sz="half" idx="10"/>
          </p:nvPr>
        </p:nvSpPr>
        <p:spPr/>
        <p:txBody>
          <a:bodyPr/>
          <a:lstStyle/>
          <a:p>
            <a:fld id="{3F29905F-9FB1-408F-98E9-B1C6F6D83168}" type="datetimeFigureOut">
              <a:rPr lang="el-GR" smtClean="0"/>
              <a:t>28/4/2022</a:t>
            </a:fld>
            <a:endParaRPr lang="el-GR"/>
          </a:p>
        </p:txBody>
      </p:sp>
      <p:sp>
        <p:nvSpPr>
          <p:cNvPr id="6" name="Footer Placeholder 5">
            <a:extLst>
              <a:ext uri="{FF2B5EF4-FFF2-40B4-BE49-F238E27FC236}">
                <a16:creationId xmlns:a16="http://schemas.microsoft.com/office/drawing/2014/main" id="{F97EF696-AEFD-4290-95D6-6A0365D55BA4}"/>
              </a:ext>
            </a:extLst>
          </p:cNvPr>
          <p:cNvSpPr>
            <a:spLocks noGrp="1"/>
          </p:cNvSpPr>
          <p:nvPr>
            <p:ph type="ftr" sz="quarter" idx="11"/>
          </p:nvPr>
        </p:nvSpPr>
        <p:spPr/>
        <p:txBody>
          <a:bodyPr/>
          <a:lstStyle/>
          <a:p>
            <a:endParaRPr lang="el-GR"/>
          </a:p>
        </p:txBody>
      </p:sp>
      <p:sp>
        <p:nvSpPr>
          <p:cNvPr id="7" name="Slide Number Placeholder 6">
            <a:extLst>
              <a:ext uri="{FF2B5EF4-FFF2-40B4-BE49-F238E27FC236}">
                <a16:creationId xmlns:a16="http://schemas.microsoft.com/office/drawing/2014/main" id="{DBE84F43-00BC-4AB0-9F5A-3080F2E1166D}"/>
              </a:ext>
            </a:extLst>
          </p:cNvPr>
          <p:cNvSpPr>
            <a:spLocks noGrp="1"/>
          </p:cNvSpPr>
          <p:nvPr>
            <p:ph type="sldNum" sz="quarter" idx="12"/>
          </p:nvPr>
        </p:nvSpPr>
        <p:spPr/>
        <p:txBody>
          <a:bodyPr/>
          <a:lstStyle/>
          <a:p>
            <a:fld id="{F49B5C08-357D-4803-B1EC-1D8BD57B521A}" type="slidenum">
              <a:rPr lang="el-GR" smtClean="0"/>
              <a:t>‹#›</a:t>
            </a:fld>
            <a:endParaRPr lang="el-GR"/>
          </a:p>
        </p:txBody>
      </p:sp>
    </p:spTree>
    <p:extLst>
      <p:ext uri="{BB962C8B-B14F-4D97-AF65-F5344CB8AC3E}">
        <p14:creationId xmlns:p14="http://schemas.microsoft.com/office/powerpoint/2010/main" val="24376246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3382F3-4164-4B87-9C99-677852988A6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l-GR"/>
          </a:p>
        </p:txBody>
      </p:sp>
      <p:sp>
        <p:nvSpPr>
          <p:cNvPr id="3" name="Picture Placeholder 2">
            <a:extLst>
              <a:ext uri="{FF2B5EF4-FFF2-40B4-BE49-F238E27FC236}">
                <a16:creationId xmlns:a16="http://schemas.microsoft.com/office/drawing/2014/main" id="{139EFA4C-2DAE-48CA-BF11-44BBA05454C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a:extLst>
              <a:ext uri="{FF2B5EF4-FFF2-40B4-BE49-F238E27FC236}">
                <a16:creationId xmlns:a16="http://schemas.microsoft.com/office/drawing/2014/main" id="{929C64C6-D8C5-4A4A-B019-384BC22D0DE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DD7DB73-668F-4E50-B15E-8FBFEA656E50}"/>
              </a:ext>
            </a:extLst>
          </p:cNvPr>
          <p:cNvSpPr>
            <a:spLocks noGrp="1"/>
          </p:cNvSpPr>
          <p:nvPr>
            <p:ph type="dt" sz="half" idx="10"/>
          </p:nvPr>
        </p:nvSpPr>
        <p:spPr/>
        <p:txBody>
          <a:bodyPr/>
          <a:lstStyle/>
          <a:p>
            <a:fld id="{3F29905F-9FB1-408F-98E9-B1C6F6D83168}" type="datetimeFigureOut">
              <a:rPr lang="el-GR" smtClean="0"/>
              <a:t>28/4/2022</a:t>
            </a:fld>
            <a:endParaRPr lang="el-GR"/>
          </a:p>
        </p:txBody>
      </p:sp>
      <p:sp>
        <p:nvSpPr>
          <p:cNvPr id="6" name="Footer Placeholder 5">
            <a:extLst>
              <a:ext uri="{FF2B5EF4-FFF2-40B4-BE49-F238E27FC236}">
                <a16:creationId xmlns:a16="http://schemas.microsoft.com/office/drawing/2014/main" id="{D0461779-8427-483C-99B1-EEB0A8D2C019}"/>
              </a:ext>
            </a:extLst>
          </p:cNvPr>
          <p:cNvSpPr>
            <a:spLocks noGrp="1"/>
          </p:cNvSpPr>
          <p:nvPr>
            <p:ph type="ftr" sz="quarter" idx="11"/>
          </p:nvPr>
        </p:nvSpPr>
        <p:spPr/>
        <p:txBody>
          <a:bodyPr/>
          <a:lstStyle/>
          <a:p>
            <a:endParaRPr lang="el-GR"/>
          </a:p>
        </p:txBody>
      </p:sp>
      <p:sp>
        <p:nvSpPr>
          <p:cNvPr id="7" name="Slide Number Placeholder 6">
            <a:extLst>
              <a:ext uri="{FF2B5EF4-FFF2-40B4-BE49-F238E27FC236}">
                <a16:creationId xmlns:a16="http://schemas.microsoft.com/office/drawing/2014/main" id="{C115DF1B-6A73-4951-9BB0-E8E50C8EAF0B}"/>
              </a:ext>
            </a:extLst>
          </p:cNvPr>
          <p:cNvSpPr>
            <a:spLocks noGrp="1"/>
          </p:cNvSpPr>
          <p:nvPr>
            <p:ph type="sldNum" sz="quarter" idx="12"/>
          </p:nvPr>
        </p:nvSpPr>
        <p:spPr/>
        <p:txBody>
          <a:bodyPr/>
          <a:lstStyle/>
          <a:p>
            <a:fld id="{F49B5C08-357D-4803-B1EC-1D8BD57B521A}" type="slidenum">
              <a:rPr lang="el-GR" smtClean="0"/>
              <a:t>‹#›</a:t>
            </a:fld>
            <a:endParaRPr lang="el-GR"/>
          </a:p>
        </p:txBody>
      </p:sp>
    </p:spTree>
    <p:extLst>
      <p:ext uri="{BB962C8B-B14F-4D97-AF65-F5344CB8AC3E}">
        <p14:creationId xmlns:p14="http://schemas.microsoft.com/office/powerpoint/2010/main" val="40376022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CBA493D-328C-4CF1-83BD-EBA0A8C7050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l-GR"/>
          </a:p>
        </p:txBody>
      </p:sp>
      <p:sp>
        <p:nvSpPr>
          <p:cNvPr id="3" name="Text Placeholder 2">
            <a:extLst>
              <a:ext uri="{FF2B5EF4-FFF2-40B4-BE49-F238E27FC236}">
                <a16:creationId xmlns:a16="http://schemas.microsoft.com/office/drawing/2014/main" id="{A8953413-73D1-48F8-ADE2-15B6E3308D8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a:extLst>
              <a:ext uri="{FF2B5EF4-FFF2-40B4-BE49-F238E27FC236}">
                <a16:creationId xmlns:a16="http://schemas.microsoft.com/office/drawing/2014/main" id="{FEB13230-E829-48B8-8D4F-240974FD665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29905F-9FB1-408F-98E9-B1C6F6D83168}" type="datetimeFigureOut">
              <a:rPr lang="el-GR" smtClean="0"/>
              <a:t>28/4/2022</a:t>
            </a:fld>
            <a:endParaRPr lang="el-GR"/>
          </a:p>
        </p:txBody>
      </p:sp>
      <p:sp>
        <p:nvSpPr>
          <p:cNvPr id="5" name="Footer Placeholder 4">
            <a:extLst>
              <a:ext uri="{FF2B5EF4-FFF2-40B4-BE49-F238E27FC236}">
                <a16:creationId xmlns:a16="http://schemas.microsoft.com/office/drawing/2014/main" id="{DA5E9606-5752-41E1-A385-4EAA609609C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Slide Number Placeholder 5">
            <a:extLst>
              <a:ext uri="{FF2B5EF4-FFF2-40B4-BE49-F238E27FC236}">
                <a16:creationId xmlns:a16="http://schemas.microsoft.com/office/drawing/2014/main" id="{D450E666-B943-46AC-A108-F117FC61B31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9B5C08-357D-4803-B1EC-1D8BD57B521A}" type="slidenum">
              <a:rPr lang="el-GR" smtClean="0"/>
              <a:t>‹#›</a:t>
            </a:fld>
            <a:endParaRPr lang="el-GR"/>
          </a:p>
        </p:txBody>
      </p:sp>
    </p:spTree>
    <p:extLst>
      <p:ext uri="{BB962C8B-B14F-4D97-AF65-F5344CB8AC3E}">
        <p14:creationId xmlns:p14="http://schemas.microsoft.com/office/powerpoint/2010/main" val="19945794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F5A5072-7B47-4D32-B52A-4EBBF590B8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9715DAF0-AE1B-46C9-8A6B-DB2AA05AB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2" y="-22693"/>
            <a:ext cx="12191999" cy="4374129"/>
          </a:xfrm>
          <a:prstGeom prst="rect">
            <a:avLst/>
          </a:prstGeom>
          <a:gradFill>
            <a:gsLst>
              <a:gs pos="0">
                <a:schemeClr val="accent1">
                  <a:lumMod val="75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6016219D-510E-4184-9090-6D5578A87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908719" y="-3931841"/>
            <a:ext cx="4374557" cy="12192000"/>
          </a:xfrm>
          <a:prstGeom prst="rect">
            <a:avLst/>
          </a:prstGeom>
          <a:gradFill>
            <a:gsLst>
              <a:gs pos="40000">
                <a:schemeClr val="accent1">
                  <a:alpha val="0"/>
                </a:schemeClr>
              </a:gs>
              <a:gs pos="100000">
                <a:schemeClr val="accent1">
                  <a:lumMod val="75000"/>
                  <a:alpha val="52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AFF4A713-7B75-4B21-90D7-5AB19547C7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36696" y="-3703868"/>
            <a:ext cx="4374128" cy="11736479"/>
          </a:xfrm>
          <a:prstGeom prst="rect">
            <a:avLst/>
          </a:prstGeom>
          <a:gradFill>
            <a:gsLst>
              <a:gs pos="17000">
                <a:schemeClr val="accent1">
                  <a:alpha val="0"/>
                </a:schemeClr>
              </a:gs>
              <a:gs pos="100000">
                <a:srgbClr val="000000">
                  <a:alpha val="37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DC631C0B-6DA6-4E57-8231-CE32B3434A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 y="-22690"/>
            <a:ext cx="8542485" cy="4374126"/>
          </a:xfrm>
          <a:prstGeom prst="rect">
            <a:avLst/>
          </a:prstGeom>
          <a:gradFill>
            <a:gsLst>
              <a:gs pos="0">
                <a:schemeClr val="accent1">
                  <a:lumMod val="50000"/>
                  <a:alpha val="0"/>
                </a:schemeClr>
              </a:gs>
              <a:gs pos="100000">
                <a:srgbClr val="000000">
                  <a:alpha val="25000"/>
                </a:srgb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C29501E6-A978-4A61-9689-9085AF97A5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2508972">
            <a:off x="5945431" y="-1032053"/>
            <a:ext cx="4990147" cy="4439131"/>
          </a:xfrm>
          <a:custGeom>
            <a:avLst/>
            <a:gdLst>
              <a:gd name="connsiteX0" fmla="*/ 4990147 w 4990147"/>
              <a:gd name="connsiteY0" fmla="*/ 2229378 h 4439131"/>
              <a:gd name="connsiteX1" fmla="*/ 917384 w 4990147"/>
              <a:gd name="connsiteY1" fmla="*/ 4439131 h 4439131"/>
              <a:gd name="connsiteX2" fmla="*/ 910814 w 4990147"/>
              <a:gd name="connsiteY2" fmla="*/ 4434219 h 4439131"/>
              <a:gd name="connsiteX3" fmla="*/ 0 w 4990147"/>
              <a:gd name="connsiteY3" fmla="*/ 2502877 h 4439131"/>
              <a:gd name="connsiteX4" fmla="*/ 2502877 w 4990147"/>
              <a:gd name="connsiteY4" fmla="*/ 0 h 4439131"/>
              <a:gd name="connsiteX5" fmla="*/ 4954904 w 4990147"/>
              <a:gd name="connsiteY5" fmla="*/ 1998460 h 44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90147" h="4439131">
                <a:moveTo>
                  <a:pt x="4990147" y="2229378"/>
                </a:moveTo>
                <a:lnTo>
                  <a:pt x="917384" y="4439131"/>
                </a:lnTo>
                <a:lnTo>
                  <a:pt x="910814" y="4434219"/>
                </a:lnTo>
                <a:cubicBezTo>
                  <a:pt x="354557" y="3975154"/>
                  <a:pt x="0" y="3280421"/>
                  <a:pt x="0" y="2502877"/>
                </a:cubicBezTo>
                <a:cubicBezTo>
                  <a:pt x="0" y="1120576"/>
                  <a:pt x="1120576" y="0"/>
                  <a:pt x="2502877" y="0"/>
                </a:cubicBezTo>
                <a:cubicBezTo>
                  <a:pt x="3712390" y="0"/>
                  <a:pt x="4721520" y="857941"/>
                  <a:pt x="4954904" y="1998460"/>
                </a:cubicBezTo>
                <a:close/>
              </a:path>
            </a:pathLst>
          </a:custGeom>
          <a:gradFill>
            <a:gsLst>
              <a:gs pos="0">
                <a:schemeClr val="accent1">
                  <a:alpha val="22000"/>
                </a:schemeClr>
              </a:gs>
              <a:gs pos="87000">
                <a:schemeClr val="accent1">
                  <a:lumMod val="60000"/>
                  <a:lumOff val="40000"/>
                  <a:alpha val="2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 name="PlaceHolder 1">
            <a:extLst>
              <a:ext uri="{FF2B5EF4-FFF2-40B4-BE49-F238E27FC236}">
                <a16:creationId xmlns:a16="http://schemas.microsoft.com/office/drawing/2014/main" id="{D57C783C-C8A8-458A-B4B8-DDB61C1758B4}"/>
              </a:ext>
            </a:extLst>
          </p:cNvPr>
          <p:cNvSpPr txBox="1">
            <a:spLocks/>
          </p:cNvSpPr>
          <p:nvPr/>
        </p:nvSpPr>
        <p:spPr>
          <a:xfrm>
            <a:off x="1746672" y="2263320"/>
            <a:ext cx="9154175" cy="1165680"/>
          </a:xfrm>
          <a:prstGeom prst="rect">
            <a:avLst/>
          </a:prstGeom>
          <a:noFill/>
          <a:ln w="0">
            <a:noFill/>
          </a:ln>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l-GR" sz="4800" spc="-1" dirty="0">
                <a:solidFill>
                  <a:srgbClr val="FFFFFF"/>
                </a:solidFill>
                <a:latin typeface="Calibri Light"/>
              </a:rPr>
              <a:t>Παραβάσεις </a:t>
            </a:r>
            <a:r>
              <a:rPr lang="el-GR" sz="4800" spc="-1" dirty="0" err="1">
                <a:solidFill>
                  <a:srgbClr val="FFFFFF"/>
                </a:solidFill>
                <a:latin typeface="Calibri Light"/>
              </a:rPr>
              <a:t>Αντι</a:t>
            </a:r>
            <a:r>
              <a:rPr lang="el-GR" sz="4800" spc="-1" dirty="0">
                <a:solidFill>
                  <a:srgbClr val="FFFFFF"/>
                </a:solidFill>
                <a:latin typeface="Calibri Light"/>
              </a:rPr>
              <a:t>-ντόπινγκ </a:t>
            </a:r>
            <a:br>
              <a:rPr lang="el-GR" sz="4800" spc="-1" dirty="0">
                <a:solidFill>
                  <a:srgbClr val="FFFFFF"/>
                </a:solidFill>
                <a:latin typeface="Calibri Light"/>
              </a:rPr>
            </a:br>
            <a:br>
              <a:rPr lang="el-GR" sz="4800" spc="-1" dirty="0">
                <a:solidFill>
                  <a:srgbClr val="FFFFFF"/>
                </a:solidFill>
                <a:latin typeface="Calibri Light"/>
              </a:rPr>
            </a:br>
            <a:r>
              <a:rPr lang="el-GR" sz="4800" spc="-1" dirty="0">
                <a:solidFill>
                  <a:srgbClr val="FFFFFF"/>
                </a:solidFill>
                <a:latin typeface="Calibri Light"/>
              </a:rPr>
              <a:t>Αληθινά παραδείγματα</a:t>
            </a:r>
            <a:endParaRPr lang="el-GR" sz="4800" spc="-1" dirty="0">
              <a:solidFill>
                <a:srgbClr val="000000"/>
              </a:solidFill>
              <a:latin typeface="Calibri"/>
            </a:endParaRPr>
          </a:p>
        </p:txBody>
      </p:sp>
      <p:sp>
        <p:nvSpPr>
          <p:cNvPr id="13" name="Subtitle 2">
            <a:extLst>
              <a:ext uri="{FF2B5EF4-FFF2-40B4-BE49-F238E27FC236}">
                <a16:creationId xmlns:a16="http://schemas.microsoft.com/office/drawing/2014/main" id="{27075BDF-6D75-4E1C-B359-771A20E62C0D}"/>
              </a:ext>
            </a:extLst>
          </p:cNvPr>
          <p:cNvSpPr>
            <a:spLocks noGrp="1"/>
          </p:cNvSpPr>
          <p:nvPr>
            <p:ph type="subTitle" idx="1"/>
          </p:nvPr>
        </p:nvSpPr>
        <p:spPr>
          <a:xfrm>
            <a:off x="1320785" y="4875589"/>
            <a:ext cx="4267216" cy="1458258"/>
          </a:xfrm>
        </p:spPr>
        <p:txBody>
          <a:bodyPr anchor="ctr">
            <a:normAutofit/>
          </a:bodyPr>
          <a:lstStyle/>
          <a:p>
            <a:pPr algn="l"/>
            <a:endParaRPr lang="el-GR" dirty="0"/>
          </a:p>
        </p:txBody>
      </p:sp>
      <p:pic>
        <p:nvPicPr>
          <p:cNvPr id="3" name="Picture 2">
            <a:extLst>
              <a:ext uri="{FF2B5EF4-FFF2-40B4-BE49-F238E27FC236}">
                <a16:creationId xmlns:a16="http://schemas.microsoft.com/office/drawing/2014/main" id="{CA8BDD25-7FAA-42B3-B054-A22C8332617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23200" y="4328312"/>
            <a:ext cx="4368800" cy="2529688"/>
          </a:xfrm>
          <a:prstGeom prst="rect">
            <a:avLst/>
          </a:prstGeom>
        </p:spPr>
      </p:pic>
    </p:spTree>
    <p:extLst>
      <p:ext uri="{BB962C8B-B14F-4D97-AF65-F5344CB8AC3E}">
        <p14:creationId xmlns:p14="http://schemas.microsoft.com/office/powerpoint/2010/main" val="16211332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1" name="Εικόνα 4" descr="Προεπισκόπηση εικόνας">
            <a:extLst>
              <a:ext uri="{FF2B5EF4-FFF2-40B4-BE49-F238E27FC236}">
                <a16:creationId xmlns:a16="http://schemas.microsoft.com/office/drawing/2014/main" id="{58FFCABA-A195-4BCD-AABB-4F0113C5363B}"/>
              </a:ext>
            </a:extLst>
          </p:cNvPr>
          <p:cNvPicPr>
            <a:picLocks/>
          </p:cNvPicPr>
          <p:nvPr/>
        </p:nvPicPr>
        <p:blipFill>
          <a:blip r:embed="rId2">
            <a:extLst>
              <a:ext uri="{28A0092B-C50C-407E-A947-70E740481C1C}">
                <a14:useLocalDpi xmlns:a14="http://schemas.microsoft.com/office/drawing/2010/main" val="0"/>
              </a:ext>
            </a:extLst>
          </a:blip>
          <a:srcRect/>
          <a:stretch>
            <a:fillRect/>
          </a:stretch>
        </p:blipFill>
        <p:spPr bwMode="auto">
          <a:xfrm>
            <a:off x="315083" y="5593863"/>
            <a:ext cx="2266715" cy="1028786"/>
          </a:xfrm>
          <a:prstGeom prst="rect">
            <a:avLst/>
          </a:prstGeom>
          <a:noFill/>
          <a:ln>
            <a:noFill/>
          </a:ln>
        </p:spPr>
      </p:pic>
      <p:sp>
        <p:nvSpPr>
          <p:cNvPr id="13" name="TextBox 12">
            <a:extLst>
              <a:ext uri="{FF2B5EF4-FFF2-40B4-BE49-F238E27FC236}">
                <a16:creationId xmlns:a16="http://schemas.microsoft.com/office/drawing/2014/main" id="{1BDE696B-CB1C-4E7B-B20E-739399E97637}"/>
              </a:ext>
            </a:extLst>
          </p:cNvPr>
          <p:cNvSpPr txBox="1"/>
          <p:nvPr/>
        </p:nvSpPr>
        <p:spPr>
          <a:xfrm>
            <a:off x="4216056" y="1110922"/>
            <a:ext cx="7675880" cy="3913892"/>
          </a:xfrm>
          <a:prstGeom prst="rect">
            <a:avLst/>
          </a:prstGeom>
          <a:noFill/>
        </p:spPr>
        <p:txBody>
          <a:bodyPr wrap="square">
            <a:spAutoFit/>
          </a:bodyPr>
          <a:lstStyle/>
          <a:p>
            <a:pPr marL="457200" marR="0" lvl="0" indent="-457200" algn="just" defTabSz="914400" rtl="0" eaLnBrk="1" fontAlgn="auto" latinLnBrk="0" hangingPunct="1">
              <a:lnSpc>
                <a:spcPct val="100000"/>
              </a:lnSpc>
              <a:spcBef>
                <a:spcPts val="1000"/>
              </a:spcBef>
              <a:spcAft>
                <a:spcPts val="0"/>
              </a:spcAft>
              <a:buClrTx/>
              <a:buSzTx/>
              <a:buFont typeface="Arial" panose="020B0604020202020204" pitchFamily="34" charset="0"/>
              <a:buAutoNum type="arabicPeriod" startAt="10"/>
              <a:tabLst/>
              <a:defRPr/>
            </a:pPr>
            <a:r>
              <a:rPr kumimoji="0" lang="el-GR" sz="2000" b="0" i="0" u="none" strike="noStrike" kern="1200" cap="none" spc="0" normalizeH="0" baseline="0" noProof="0" dirty="0">
                <a:ln>
                  <a:noFill/>
                </a:ln>
                <a:solidFill>
                  <a:prstClr val="black"/>
                </a:solidFill>
                <a:effectLst/>
                <a:uLnTx/>
                <a:uFillTx/>
                <a:latin typeface="Calibri" panose="020F0502020204030204"/>
                <a:ea typeface="+mn-ea"/>
                <a:cs typeface="+mn-cs"/>
              </a:rPr>
              <a:t>Απαγορευμένη </a:t>
            </a:r>
            <a:r>
              <a:rPr kumimoji="0" lang="el-GR" sz="2000" b="0" i="0" u="none" strike="noStrike" kern="1200" cap="none" spc="0" normalizeH="0" baseline="0" noProof="0" dirty="0">
                <a:ln>
                  <a:noFill/>
                </a:ln>
                <a:solidFill>
                  <a:srgbClr val="FF0000"/>
                </a:solidFill>
                <a:effectLst/>
                <a:uLnTx/>
                <a:uFillTx/>
                <a:latin typeface="Calibri" panose="020F0502020204030204"/>
                <a:ea typeface="+mn-ea"/>
                <a:cs typeface="+mn-cs"/>
              </a:rPr>
              <a:t>σύμπραξη</a:t>
            </a:r>
            <a:r>
              <a:rPr kumimoji="0" lang="el-GR" sz="2000" b="0" i="0" u="none" strike="noStrike" kern="1200" cap="none" spc="0" normalizeH="0" baseline="0" noProof="0" dirty="0">
                <a:ln>
                  <a:noFill/>
                </a:ln>
                <a:solidFill>
                  <a:prstClr val="black"/>
                </a:solidFill>
                <a:effectLst/>
                <a:uLnTx/>
                <a:uFillTx/>
                <a:latin typeface="Calibri" panose="020F0502020204030204"/>
                <a:ea typeface="+mn-ea"/>
                <a:cs typeface="+mn-cs"/>
              </a:rPr>
              <a:t> από αθλητή ή άλλο πρόσωπο</a:t>
            </a:r>
          </a:p>
          <a:p>
            <a:pPr marL="0" marR="0" lvl="0" indent="0" algn="just"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kumimoji="0" lang="el-GR" sz="2000" b="0" i="0" u="none" strike="noStrike" kern="1200" cap="none" spc="0" normalizeH="0" baseline="0" noProof="0" dirty="0">
                <a:ln>
                  <a:noFill/>
                </a:ln>
                <a:solidFill>
                  <a:prstClr val="black"/>
                </a:solidFill>
                <a:effectLst/>
                <a:uLnTx/>
                <a:uFillTx/>
                <a:latin typeface="Calibri" panose="020F0502020204030204"/>
                <a:ea typeface="+mn-ea"/>
                <a:cs typeface="+mn-cs"/>
              </a:rPr>
              <a:t>Προκειμένου να </a:t>
            </a:r>
            <a:r>
              <a:rPr kumimoji="0" lang="el-GR" sz="2000" b="0" i="0" u="none" strike="noStrike" kern="1200" cap="none" spc="0" normalizeH="0" baseline="0" noProof="0" dirty="0" err="1">
                <a:ln>
                  <a:noFill/>
                </a:ln>
                <a:solidFill>
                  <a:prstClr val="black"/>
                </a:solidFill>
                <a:effectLst/>
                <a:uLnTx/>
                <a:uFillTx/>
                <a:latin typeface="Calibri" panose="020F0502020204030204"/>
                <a:ea typeface="+mn-ea"/>
                <a:cs typeface="+mn-cs"/>
              </a:rPr>
              <a:t>στοιχειοθετηθεί</a:t>
            </a:r>
            <a:r>
              <a:rPr kumimoji="0" lang="el-GR" sz="2000" b="0" i="0" u="none" strike="noStrike" kern="1200" cap="none" spc="0" normalizeH="0" baseline="0" noProof="0" dirty="0">
                <a:ln>
                  <a:noFill/>
                </a:ln>
                <a:solidFill>
                  <a:prstClr val="black"/>
                </a:solidFill>
                <a:effectLst/>
                <a:uLnTx/>
                <a:uFillTx/>
                <a:latin typeface="Calibri" panose="020F0502020204030204"/>
                <a:ea typeface="+mn-ea"/>
                <a:cs typeface="+mn-cs"/>
              </a:rPr>
              <a:t> παράβαση του άρθρου, ο Εθνικός Οργανισμός πρέπει να θεμελιώσει ότι ο αθλητής ή το άλλο πρόσωπο γνώριζε το καθεστώς αποκλεισμού του προσώπου υποστήριξης αθλητή. O αθλητής ή το άλλο πρόσωπο φέρει το βάρος να αποδείξει ότι οποιαδήποτε σύμπραξη με μέλος του προσωπικού υποστήριξης αθλητή το οποίο εκτίει περίοδο αποκλεισμού ή έχει καταδικαστεί ή κριθεί σε ποινική, πειθαρχική ή επαγγελματική διαδικασία, λόγω συμπεριφοράς που θα αποτελούσε παράβαση των κανόνων αντιντόπινγκ, δεν τελείται υπό επαγγελματική ή αθλητική ιδιότητα ή/και ότι τέτοια σύμπραξη δεν θα μπορούσε ευλόγως να έχει αποφευχθεί. </a:t>
            </a:r>
            <a:r>
              <a:rPr lang="el-GR" sz="2000" dirty="0">
                <a:solidFill>
                  <a:prstClr val="black"/>
                </a:solidFill>
                <a:latin typeface="Calibri" panose="020F0502020204030204"/>
              </a:rPr>
              <a:t>Ο</a:t>
            </a:r>
            <a:r>
              <a:rPr kumimoji="0" lang="el-GR" sz="2000" b="0" i="0" u="none" strike="noStrike" kern="1200" cap="none" spc="0" normalizeH="0" baseline="0" noProof="0" dirty="0">
                <a:ln>
                  <a:noFill/>
                </a:ln>
                <a:solidFill>
                  <a:prstClr val="black"/>
                </a:solidFill>
                <a:effectLst/>
                <a:uLnTx/>
                <a:uFillTx/>
                <a:latin typeface="Calibri" panose="020F0502020204030204"/>
                <a:ea typeface="+mn-ea"/>
                <a:cs typeface="+mn-cs"/>
              </a:rPr>
              <a:t> Εθνικός Οργανισμός πρέπει να υποβάλει αυτές τις πληροφορίες στον WADA.</a:t>
            </a:r>
          </a:p>
        </p:txBody>
      </p:sp>
      <p:sp>
        <p:nvSpPr>
          <p:cNvPr id="15" name="TextBox 14">
            <a:extLst>
              <a:ext uri="{FF2B5EF4-FFF2-40B4-BE49-F238E27FC236}">
                <a16:creationId xmlns:a16="http://schemas.microsoft.com/office/drawing/2014/main" id="{56D01F70-8A78-46A9-8B5D-DA85703FB846}"/>
              </a:ext>
            </a:extLst>
          </p:cNvPr>
          <p:cNvSpPr txBox="1"/>
          <p:nvPr/>
        </p:nvSpPr>
        <p:spPr>
          <a:xfrm>
            <a:off x="6094476" y="97245"/>
            <a:ext cx="4675124" cy="461665"/>
          </a:xfrm>
          <a:prstGeom prst="rect">
            <a:avLst/>
          </a:prstGeom>
          <a:noFill/>
        </p:spPr>
        <p:txBody>
          <a:bodyPr wrap="square">
            <a:spAutoFit/>
          </a:bodyPr>
          <a:lstStyle/>
          <a:p>
            <a:r>
              <a:rPr lang="el-GR" sz="2400" b="1" dirty="0"/>
              <a:t>ΕΙΔΗ ΠΑΡΑΒΑΣΕΩΝ </a:t>
            </a:r>
            <a:r>
              <a:rPr lang="en-US" sz="2400" b="1" dirty="0"/>
              <a:t>ANTI-DOPING</a:t>
            </a:r>
          </a:p>
        </p:txBody>
      </p:sp>
    </p:spTree>
    <p:extLst>
      <p:ext uri="{BB962C8B-B14F-4D97-AF65-F5344CB8AC3E}">
        <p14:creationId xmlns:p14="http://schemas.microsoft.com/office/powerpoint/2010/main" val="38393317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1" name="Εικόνα 4" descr="Προεπισκόπηση εικόνας">
            <a:extLst>
              <a:ext uri="{FF2B5EF4-FFF2-40B4-BE49-F238E27FC236}">
                <a16:creationId xmlns:a16="http://schemas.microsoft.com/office/drawing/2014/main" id="{58FFCABA-A195-4BCD-AABB-4F0113C5363B}"/>
              </a:ext>
            </a:extLst>
          </p:cNvPr>
          <p:cNvPicPr>
            <a:picLocks/>
          </p:cNvPicPr>
          <p:nvPr/>
        </p:nvPicPr>
        <p:blipFill>
          <a:blip r:embed="rId2">
            <a:extLst>
              <a:ext uri="{28A0092B-C50C-407E-A947-70E740481C1C}">
                <a14:useLocalDpi xmlns:a14="http://schemas.microsoft.com/office/drawing/2010/main" val="0"/>
              </a:ext>
            </a:extLst>
          </a:blip>
          <a:srcRect/>
          <a:stretch>
            <a:fillRect/>
          </a:stretch>
        </p:blipFill>
        <p:spPr bwMode="auto">
          <a:xfrm>
            <a:off x="315083" y="5593863"/>
            <a:ext cx="2266715" cy="1028786"/>
          </a:xfrm>
          <a:prstGeom prst="rect">
            <a:avLst/>
          </a:prstGeom>
          <a:noFill/>
          <a:ln>
            <a:noFill/>
          </a:ln>
        </p:spPr>
      </p:pic>
      <p:sp>
        <p:nvSpPr>
          <p:cNvPr id="15" name="TextBox 14">
            <a:extLst>
              <a:ext uri="{FF2B5EF4-FFF2-40B4-BE49-F238E27FC236}">
                <a16:creationId xmlns:a16="http://schemas.microsoft.com/office/drawing/2014/main" id="{2F0ED3E5-D58C-424D-9C38-A0FB3E1AF58F}"/>
              </a:ext>
            </a:extLst>
          </p:cNvPr>
          <p:cNvSpPr txBox="1"/>
          <p:nvPr/>
        </p:nvSpPr>
        <p:spPr>
          <a:xfrm>
            <a:off x="4124492" y="996272"/>
            <a:ext cx="7955747" cy="5837495"/>
          </a:xfrm>
          <a:prstGeom prst="rect">
            <a:avLst/>
          </a:prstGeom>
          <a:noFill/>
        </p:spPr>
        <p:txBody>
          <a:bodyPr wrap="square">
            <a:spAutoFit/>
          </a:bodyPr>
          <a:lstStyle/>
          <a:p>
            <a:pPr marL="511175" marR="0" lvl="0" indent="-511175" algn="just"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kumimoji="0" lang="el-GR" sz="2000" b="0" i="0" u="none" strike="noStrike" kern="1200" cap="none" spc="0" normalizeH="0" baseline="0" noProof="0" dirty="0">
                <a:ln>
                  <a:noFill/>
                </a:ln>
                <a:solidFill>
                  <a:prstClr val="black"/>
                </a:solidFill>
                <a:effectLst/>
                <a:uLnTx/>
                <a:uFillTx/>
                <a:latin typeface="Calibri" panose="020F0502020204030204"/>
                <a:ea typeface="+mn-ea"/>
                <a:cs typeface="+mn-cs"/>
              </a:rPr>
              <a:t>11. </a:t>
            </a:r>
            <a:r>
              <a:rPr kumimoji="0" lang="el-GR" sz="2000" b="0" i="0" u="none" strike="noStrike" kern="1200" cap="none" spc="0" normalizeH="0" baseline="0" noProof="0" dirty="0">
                <a:ln>
                  <a:noFill/>
                </a:ln>
                <a:solidFill>
                  <a:srgbClr val="FF0000"/>
                </a:solidFill>
                <a:effectLst/>
                <a:uLnTx/>
                <a:uFillTx/>
                <a:latin typeface="Calibri" panose="020F0502020204030204"/>
                <a:ea typeface="+mn-ea"/>
                <a:cs typeface="+mn-cs"/>
              </a:rPr>
              <a:t>Πράξεις</a:t>
            </a:r>
            <a:r>
              <a:rPr kumimoji="0" lang="el-GR" sz="2000" b="0" i="0" u="none" strike="noStrike" kern="1200" cap="none" spc="0" normalizeH="0" baseline="0" noProof="0" dirty="0">
                <a:ln>
                  <a:noFill/>
                </a:ln>
                <a:solidFill>
                  <a:prstClr val="black"/>
                </a:solidFill>
                <a:effectLst/>
                <a:uLnTx/>
                <a:uFillTx/>
                <a:latin typeface="Calibri" panose="020F0502020204030204"/>
                <a:ea typeface="+mn-ea"/>
                <a:cs typeface="+mn-cs"/>
              </a:rPr>
              <a:t> αθλητή ή άλλου προσώπου που αποθαρρύνουν </a:t>
            </a:r>
            <a:r>
              <a:rPr kumimoji="0" lang="el-GR" sz="2000" b="0" i="0" u="none" strike="noStrike" kern="1200" cap="none" spc="0" normalizeH="0" baseline="0" noProof="0" dirty="0">
                <a:ln>
                  <a:noFill/>
                </a:ln>
                <a:solidFill>
                  <a:srgbClr val="FF0000"/>
                </a:solidFill>
                <a:effectLst/>
                <a:uLnTx/>
                <a:uFillTx/>
                <a:latin typeface="Calibri" panose="020F0502020204030204"/>
                <a:ea typeface="+mn-ea"/>
                <a:cs typeface="+mn-cs"/>
              </a:rPr>
              <a:t>αναφορά</a:t>
            </a:r>
            <a:r>
              <a:rPr kumimoji="0" lang="el-GR" sz="2000" b="0" i="0" u="none" strike="noStrike" kern="1200" cap="none" spc="0" normalizeH="0" baseline="0" noProof="0" dirty="0">
                <a:ln>
                  <a:noFill/>
                </a:ln>
                <a:solidFill>
                  <a:prstClr val="black"/>
                </a:solidFill>
                <a:effectLst/>
                <a:uLnTx/>
                <a:uFillTx/>
                <a:latin typeface="Calibri" panose="020F0502020204030204"/>
                <a:ea typeface="+mn-ea"/>
                <a:cs typeface="+mn-cs"/>
              </a:rPr>
              <a:t> στις αρχές ή αποτελούν </a:t>
            </a:r>
            <a:r>
              <a:rPr kumimoji="0" lang="el-GR" sz="2000" b="0" i="0" u="none" strike="noStrike" kern="1200" cap="none" spc="0" normalizeH="0" baseline="0" noProof="0" dirty="0">
                <a:ln>
                  <a:noFill/>
                </a:ln>
                <a:solidFill>
                  <a:srgbClr val="FF0000"/>
                </a:solidFill>
                <a:effectLst/>
                <a:uLnTx/>
                <a:uFillTx/>
                <a:latin typeface="Calibri" panose="020F0502020204030204"/>
                <a:ea typeface="+mn-ea"/>
                <a:cs typeface="+mn-cs"/>
              </a:rPr>
              <a:t>αντίποινα</a:t>
            </a:r>
            <a:r>
              <a:rPr kumimoji="0" lang="el-GR" sz="2000" b="0" i="0" u="none" strike="noStrike" kern="1200" cap="none" spc="0" normalizeH="0" baseline="0" noProof="0" dirty="0">
                <a:ln>
                  <a:noFill/>
                </a:ln>
                <a:solidFill>
                  <a:prstClr val="black"/>
                </a:solidFill>
                <a:effectLst/>
                <a:uLnTx/>
                <a:uFillTx/>
                <a:latin typeface="Calibri" panose="020F0502020204030204"/>
                <a:ea typeface="+mn-ea"/>
                <a:cs typeface="+mn-cs"/>
              </a:rPr>
              <a:t> κατά τέτοιας αναφοράς</a:t>
            </a:r>
          </a:p>
          <a:p>
            <a:pPr marR="0" lvl="0" indent="-511175" algn="just"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l-GR" sz="2000" dirty="0">
                <a:solidFill>
                  <a:prstClr val="black"/>
                </a:solidFill>
                <a:latin typeface="Calibri" panose="020F0502020204030204"/>
              </a:rPr>
              <a:t>Οποιαδήποτε ενέργεια που απειλεί ή επιδιώκει να εκφοβίσει άλλο πρόσωπο με σκοπό την αποθάρρυνσή του από το να αναφέρει, καλόπιστα, πληροφορία σχετιζόμενη με φερόμενη παράβαση κανόνα αντιντόπινγκ ή με φερόμενη μη συμμόρφωση με τον Κώδικα, προς τον WADA, τον Οργανισμό Αντιντόπινγκ, τις αρχές επιβολής του νόμου, πειθαρχικό ή επαγγελματικό όργανο, επιτροπή ακροάσεων ή πρόσωπο που διεξάγει έρευνα για τον WADA ή τον οργανισμό αντιντόπινγκ.</a:t>
            </a:r>
          </a:p>
          <a:p>
            <a:pPr marL="511175" marR="0" lvl="0" indent="-511175" algn="just"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endParaRPr kumimoji="0" lang="el-GR" sz="20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R="0" lvl="0" indent="-511175" algn="just"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kumimoji="0" lang="el-GR" sz="2000" b="0" i="0" u="none" strike="noStrike" kern="1200" cap="none" spc="0" normalizeH="0" baseline="0" noProof="0" dirty="0">
                <a:ln>
                  <a:noFill/>
                </a:ln>
                <a:solidFill>
                  <a:prstClr val="black"/>
                </a:solidFill>
                <a:effectLst/>
                <a:uLnTx/>
                <a:uFillTx/>
                <a:latin typeface="Calibri" panose="020F0502020204030204"/>
                <a:ea typeface="+mn-ea"/>
                <a:cs typeface="+mn-cs"/>
              </a:rPr>
              <a:t>Αντίποινα κατά προσώπου το οποίο, καλόπιστα, έχει παράσχει αποδεικτικά στοιχεία ή πληροφορία σχετιζόμενη με φερόμενη παράβαση κανόνα αντιντόπινγκ ή με φερόμενη μη συμμόρφωση με τον Κώδικα, προς τον WADA, τον Οργανισμό Αντιντόπινγκ, τις αρχές επιβολής του νόμου, πειθαρχικό ή επαγγελματικό όργανο, επιτροπή ακροάσεων ή πρόσωπο που διεξάγει έρευνα για τον WADA ή τον οργανισμό αντιντόπινγκ.</a:t>
            </a:r>
          </a:p>
          <a:p>
            <a:pPr marL="511175" marR="0" lvl="0" indent="-511175" algn="just"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endParaRPr kumimoji="0" lang="el-GR" sz="2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7" name="TextBox 16">
            <a:extLst>
              <a:ext uri="{FF2B5EF4-FFF2-40B4-BE49-F238E27FC236}">
                <a16:creationId xmlns:a16="http://schemas.microsoft.com/office/drawing/2014/main" id="{2CCC93CC-C228-4724-82E5-DA4754E6117D}"/>
              </a:ext>
            </a:extLst>
          </p:cNvPr>
          <p:cNvSpPr txBox="1"/>
          <p:nvPr/>
        </p:nvSpPr>
        <p:spPr>
          <a:xfrm>
            <a:off x="6094476" y="97245"/>
            <a:ext cx="4675124" cy="461665"/>
          </a:xfrm>
          <a:prstGeom prst="rect">
            <a:avLst/>
          </a:prstGeom>
          <a:noFill/>
        </p:spPr>
        <p:txBody>
          <a:bodyPr wrap="square">
            <a:spAutoFit/>
          </a:bodyPr>
          <a:lstStyle/>
          <a:p>
            <a:r>
              <a:rPr lang="el-GR" sz="2400" b="1" dirty="0"/>
              <a:t>ΕΙΔΗ ΠΑΡΑΒΑΣΕΩΝ </a:t>
            </a:r>
            <a:r>
              <a:rPr lang="en-US" sz="2400" b="1" dirty="0"/>
              <a:t>ANTI-DOPING</a:t>
            </a:r>
          </a:p>
        </p:txBody>
      </p:sp>
    </p:spTree>
    <p:extLst>
      <p:ext uri="{BB962C8B-B14F-4D97-AF65-F5344CB8AC3E}">
        <p14:creationId xmlns:p14="http://schemas.microsoft.com/office/powerpoint/2010/main" val="24818867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1" name="Εικόνα 4" descr="Προεπισκόπηση εικόνας">
            <a:extLst>
              <a:ext uri="{FF2B5EF4-FFF2-40B4-BE49-F238E27FC236}">
                <a16:creationId xmlns:a16="http://schemas.microsoft.com/office/drawing/2014/main" id="{58FFCABA-A195-4BCD-AABB-4F0113C5363B}"/>
              </a:ext>
            </a:extLst>
          </p:cNvPr>
          <p:cNvPicPr>
            <a:picLocks/>
          </p:cNvPicPr>
          <p:nvPr/>
        </p:nvPicPr>
        <p:blipFill>
          <a:blip r:embed="rId2">
            <a:extLst>
              <a:ext uri="{28A0092B-C50C-407E-A947-70E740481C1C}">
                <a14:useLocalDpi xmlns:a14="http://schemas.microsoft.com/office/drawing/2010/main" val="0"/>
              </a:ext>
            </a:extLst>
          </a:blip>
          <a:srcRect/>
          <a:stretch>
            <a:fillRect/>
          </a:stretch>
        </p:blipFill>
        <p:spPr bwMode="auto">
          <a:xfrm>
            <a:off x="315083" y="5593863"/>
            <a:ext cx="2266715" cy="1028786"/>
          </a:xfrm>
          <a:prstGeom prst="rect">
            <a:avLst/>
          </a:prstGeom>
          <a:noFill/>
          <a:ln>
            <a:noFill/>
          </a:ln>
        </p:spPr>
      </p:pic>
      <p:sp>
        <p:nvSpPr>
          <p:cNvPr id="13" name="Θέση περιεχομένου 2">
            <a:extLst>
              <a:ext uri="{FF2B5EF4-FFF2-40B4-BE49-F238E27FC236}">
                <a16:creationId xmlns:a16="http://schemas.microsoft.com/office/drawing/2014/main" id="{8261D176-E70F-484D-BCC6-7968D2B13D1D}"/>
              </a:ext>
            </a:extLst>
          </p:cNvPr>
          <p:cNvSpPr>
            <a:spLocks noGrp="1"/>
          </p:cNvSpPr>
          <p:nvPr>
            <p:ph idx="1"/>
          </p:nvPr>
        </p:nvSpPr>
        <p:spPr>
          <a:xfrm>
            <a:off x="4216056" y="1317530"/>
            <a:ext cx="7570010" cy="5305119"/>
          </a:xfrm>
        </p:spPr>
        <p:txBody>
          <a:bodyPr>
            <a:normAutofit/>
          </a:bodyPr>
          <a:lstStyle/>
          <a:p>
            <a:pPr marL="0" indent="0">
              <a:buNone/>
            </a:pPr>
            <a:endParaRPr lang="el-GR" sz="2000" dirty="0"/>
          </a:p>
          <a:p>
            <a:pPr marL="0" indent="285750">
              <a:buNone/>
            </a:pPr>
            <a:r>
              <a:rPr lang="el-GR" sz="2000" b="1" i="1" dirty="0">
                <a:solidFill>
                  <a:srgbClr val="0070C0"/>
                </a:solidFill>
                <a:latin typeface="+mj-lt"/>
              </a:rPr>
              <a:t>Περίπτωση 1</a:t>
            </a:r>
            <a:r>
              <a:rPr lang="el-GR" sz="2000" b="1" i="1" dirty="0">
                <a:latin typeface="+mj-lt"/>
              </a:rPr>
              <a:t> </a:t>
            </a:r>
          </a:p>
          <a:p>
            <a:pPr marL="0" indent="285750">
              <a:buNone/>
            </a:pPr>
            <a:endParaRPr lang="en-US" sz="2000" dirty="0"/>
          </a:p>
          <a:p>
            <a:pPr marL="0" indent="285750">
              <a:buNone/>
            </a:pPr>
            <a:r>
              <a:rPr lang="el-GR" sz="2000" dirty="0"/>
              <a:t>Κεντέρης (200μ.</a:t>
            </a:r>
            <a:r>
              <a:rPr lang="en-US" sz="2000" dirty="0"/>
              <a:t>) – </a:t>
            </a:r>
            <a:r>
              <a:rPr lang="el-GR" sz="2000" dirty="0"/>
              <a:t>Θάνου (100μ.)</a:t>
            </a:r>
          </a:p>
          <a:p>
            <a:pPr marL="0" indent="285750">
              <a:buNone/>
            </a:pPr>
            <a:endParaRPr lang="el-GR" sz="2000" dirty="0"/>
          </a:p>
          <a:p>
            <a:pPr marL="511175" indent="-285750">
              <a:lnSpc>
                <a:spcPct val="160000"/>
              </a:lnSpc>
            </a:pPr>
            <a:r>
              <a:rPr lang="el-GR" sz="2000" dirty="0">
                <a:latin typeface="Calibri" panose="020F0502020204030204" pitchFamily="34" charset="0"/>
                <a:cs typeface="Calibri" panose="020F0502020204030204" pitchFamily="34" charset="0"/>
              </a:rPr>
              <a:t>12 Αυγούστου 2004, η Κατερίνα Θάνου και ο Κώστας Κεντέρης δεν εμφανίστηκαν σε αιφνιδιαστική κλήση για έλεγχο αντί-ντόπινγκ </a:t>
            </a:r>
            <a:endParaRPr lang="en-US" sz="2000" dirty="0">
              <a:latin typeface="Calibri" panose="020F0502020204030204" pitchFamily="34" charset="0"/>
              <a:cs typeface="Calibri" panose="020F0502020204030204" pitchFamily="34" charset="0"/>
            </a:endParaRPr>
          </a:p>
          <a:p>
            <a:pPr marL="511175" indent="-285750">
              <a:lnSpc>
                <a:spcPct val="160000"/>
              </a:lnSpc>
            </a:pPr>
            <a:r>
              <a:rPr lang="el-GR" sz="2000" dirty="0">
                <a:latin typeface="Calibri" panose="020F0502020204030204" pitchFamily="34" charset="0"/>
                <a:cs typeface="Calibri" panose="020F0502020204030204" pitchFamily="34" charset="0"/>
              </a:rPr>
              <a:t>αργότερα την ίδια νύχτα νοσηλεύθηκαν και οι δύο, ισχυριζόμενοι ότι είχαν τραυματιστεί σε τροχαίο ατύχημα με μοτοσικλέτα</a:t>
            </a:r>
          </a:p>
          <a:p>
            <a:pPr marL="0" indent="285750">
              <a:buNone/>
            </a:pPr>
            <a:endParaRPr lang="el-GR" sz="2000" b="1" i="1" dirty="0">
              <a:latin typeface="+mj-lt"/>
            </a:endParaRPr>
          </a:p>
          <a:p>
            <a:pPr marL="0" indent="0">
              <a:buNone/>
            </a:pPr>
            <a:endParaRPr lang="el-GR" sz="2000" dirty="0"/>
          </a:p>
          <a:p>
            <a:pPr marL="344488" indent="-344488" algn="just">
              <a:lnSpc>
                <a:spcPct val="100000"/>
              </a:lnSpc>
              <a:buNone/>
            </a:pPr>
            <a:endParaRPr lang="el-GR" sz="2000" dirty="0"/>
          </a:p>
        </p:txBody>
      </p:sp>
      <p:sp>
        <p:nvSpPr>
          <p:cNvPr id="15" name="TextBox 14">
            <a:extLst>
              <a:ext uri="{FF2B5EF4-FFF2-40B4-BE49-F238E27FC236}">
                <a16:creationId xmlns:a16="http://schemas.microsoft.com/office/drawing/2014/main" id="{498EA924-69D2-4DDD-89B4-2AF99420A0A9}"/>
              </a:ext>
            </a:extLst>
          </p:cNvPr>
          <p:cNvSpPr txBox="1"/>
          <p:nvPr/>
        </p:nvSpPr>
        <p:spPr>
          <a:xfrm>
            <a:off x="5314448" y="139127"/>
            <a:ext cx="5384032" cy="424732"/>
          </a:xfrm>
          <a:prstGeom prst="rect">
            <a:avLst/>
          </a:prstGeom>
          <a:noFill/>
        </p:spPr>
        <p:txBody>
          <a:bodyPr wrap="square">
            <a:sp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400" b="1" i="0" u="none" strike="noStrike" kern="1200" cap="none" spc="0" normalizeH="0" baseline="0" noProof="0" dirty="0">
                <a:ln>
                  <a:noFill/>
                </a:ln>
                <a:solidFill>
                  <a:prstClr val="black"/>
                </a:solidFill>
                <a:effectLst/>
                <a:uLnTx/>
                <a:uFillTx/>
                <a:latin typeface="Calibri" panose="020F0502020204030204"/>
                <a:ea typeface="+mn-ea"/>
                <a:cs typeface="+mn-cs"/>
              </a:rPr>
              <a:t>ΠΑΡΑΔΕΙΓΜΑΤΑ ΠΑΡΑΒΑΣΕΩΝ ΑΘΛΗΤΩΝ</a:t>
            </a:r>
          </a:p>
        </p:txBody>
      </p:sp>
    </p:spTree>
    <p:extLst>
      <p:ext uri="{BB962C8B-B14F-4D97-AF65-F5344CB8AC3E}">
        <p14:creationId xmlns:p14="http://schemas.microsoft.com/office/powerpoint/2010/main" val="6786658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1" name="Εικόνα 4" descr="Προεπισκόπηση εικόνας">
            <a:extLst>
              <a:ext uri="{FF2B5EF4-FFF2-40B4-BE49-F238E27FC236}">
                <a16:creationId xmlns:a16="http://schemas.microsoft.com/office/drawing/2014/main" id="{58FFCABA-A195-4BCD-AABB-4F0113C5363B}"/>
              </a:ext>
            </a:extLst>
          </p:cNvPr>
          <p:cNvPicPr>
            <a:picLocks/>
          </p:cNvPicPr>
          <p:nvPr/>
        </p:nvPicPr>
        <p:blipFill>
          <a:blip r:embed="rId2">
            <a:extLst>
              <a:ext uri="{28A0092B-C50C-407E-A947-70E740481C1C}">
                <a14:useLocalDpi xmlns:a14="http://schemas.microsoft.com/office/drawing/2010/main" val="0"/>
              </a:ext>
            </a:extLst>
          </a:blip>
          <a:srcRect/>
          <a:stretch>
            <a:fillRect/>
          </a:stretch>
        </p:blipFill>
        <p:spPr bwMode="auto">
          <a:xfrm>
            <a:off x="315083" y="5593863"/>
            <a:ext cx="2266715" cy="1028786"/>
          </a:xfrm>
          <a:prstGeom prst="rect">
            <a:avLst/>
          </a:prstGeom>
          <a:noFill/>
          <a:ln>
            <a:noFill/>
          </a:ln>
        </p:spPr>
      </p:pic>
      <p:sp>
        <p:nvSpPr>
          <p:cNvPr id="13" name="Θέση περιεχομένου 2">
            <a:extLst>
              <a:ext uri="{FF2B5EF4-FFF2-40B4-BE49-F238E27FC236}">
                <a16:creationId xmlns:a16="http://schemas.microsoft.com/office/drawing/2014/main" id="{5627C582-91A2-43D4-A960-2DC13FA2FA5E}"/>
              </a:ext>
            </a:extLst>
          </p:cNvPr>
          <p:cNvSpPr>
            <a:spLocks noGrp="1"/>
          </p:cNvSpPr>
          <p:nvPr>
            <p:ph idx="1"/>
          </p:nvPr>
        </p:nvSpPr>
        <p:spPr>
          <a:xfrm>
            <a:off x="4037826" y="1002471"/>
            <a:ext cx="7519210" cy="5698411"/>
          </a:xfrm>
        </p:spPr>
        <p:txBody>
          <a:bodyPr>
            <a:normAutofit/>
          </a:bodyPr>
          <a:lstStyle/>
          <a:p>
            <a:pPr marL="0" indent="285750">
              <a:buNone/>
            </a:pPr>
            <a:r>
              <a:rPr lang="el-GR" sz="2000" b="1" i="1" dirty="0">
                <a:solidFill>
                  <a:srgbClr val="0070C0"/>
                </a:solidFill>
                <a:latin typeface="+mj-lt"/>
              </a:rPr>
              <a:t>Περίπτωση 1</a:t>
            </a:r>
            <a:r>
              <a:rPr lang="el-GR" sz="2000" b="1" i="1" dirty="0">
                <a:latin typeface="+mj-lt"/>
              </a:rPr>
              <a:t> </a:t>
            </a:r>
          </a:p>
          <a:p>
            <a:pPr marL="0" indent="285750">
              <a:buNone/>
            </a:pPr>
            <a:endParaRPr lang="en-US" sz="2000" dirty="0"/>
          </a:p>
          <a:p>
            <a:pPr marL="0" indent="285750">
              <a:buNone/>
            </a:pPr>
            <a:r>
              <a:rPr lang="el-GR" sz="2000" dirty="0"/>
              <a:t>Κεντέρης (200μ.</a:t>
            </a:r>
            <a:r>
              <a:rPr lang="en-US" sz="2000" dirty="0"/>
              <a:t>) – </a:t>
            </a:r>
            <a:r>
              <a:rPr lang="el-GR" sz="2000" dirty="0"/>
              <a:t>Θάνου (100μ.)</a:t>
            </a:r>
          </a:p>
          <a:p>
            <a:pPr marL="0" indent="285750">
              <a:buNone/>
            </a:pPr>
            <a:endParaRPr lang="el-GR" sz="2000" dirty="0"/>
          </a:p>
          <a:p>
            <a:pPr marL="461963" indent="-236538">
              <a:lnSpc>
                <a:spcPct val="120000"/>
              </a:lnSpc>
            </a:pPr>
            <a:r>
              <a:rPr lang="el-GR" sz="2000" dirty="0"/>
              <a:t>Στο σκάνδαλο που ακολούθησε σε σχέση με την εξέτασή τους, οι Θάνου και Κεντέρης ανήγγειλαν την απόσυρσή τους από τους αγώνες στις 18 Αυγούστου 2004, μετά από ακρόαση ενώπιον της πειθαρχικής Επιτροπής της ΔΟΕ</a:t>
            </a:r>
          </a:p>
          <a:p>
            <a:pPr marL="461963" indent="-236538">
              <a:lnSpc>
                <a:spcPct val="120000"/>
              </a:lnSpc>
            </a:pPr>
            <a:r>
              <a:rPr lang="el-GR" sz="2000" dirty="0"/>
              <a:t>Μια επίσημη έρευνα των ελληνικών Αρχών σχετικά με το υποτιθέμενο ατύχημά τους, κατέληξε στο συμπέρασμα να αμφισβητήσει το ατύχημα</a:t>
            </a:r>
          </a:p>
          <a:p>
            <a:pPr marL="461963" indent="-236538">
              <a:lnSpc>
                <a:spcPct val="120000"/>
              </a:lnSpc>
            </a:pPr>
            <a:r>
              <a:rPr lang="el-GR" sz="2000" dirty="0"/>
              <a:t>Η IAAF τους επέβαλε προσωρινή ποινή αποκλεισμού από κάθε αγωνιστική δραστηριότητα που άρχισε να ισχύει από τις 22 Δεκεμβρίου 2004</a:t>
            </a:r>
          </a:p>
          <a:p>
            <a:pPr marL="344488" indent="-344488" algn="just">
              <a:lnSpc>
                <a:spcPct val="100000"/>
              </a:lnSpc>
              <a:buNone/>
            </a:pPr>
            <a:endParaRPr lang="el-GR" sz="2000" dirty="0"/>
          </a:p>
        </p:txBody>
      </p:sp>
      <p:sp>
        <p:nvSpPr>
          <p:cNvPr id="15" name="TextBox 14">
            <a:extLst>
              <a:ext uri="{FF2B5EF4-FFF2-40B4-BE49-F238E27FC236}">
                <a16:creationId xmlns:a16="http://schemas.microsoft.com/office/drawing/2014/main" id="{581681D1-5D19-47EF-94BB-AA8EFD637219}"/>
              </a:ext>
            </a:extLst>
          </p:cNvPr>
          <p:cNvSpPr txBox="1"/>
          <p:nvPr/>
        </p:nvSpPr>
        <p:spPr>
          <a:xfrm>
            <a:off x="5314448" y="139127"/>
            <a:ext cx="5384032" cy="424732"/>
          </a:xfrm>
          <a:prstGeom prst="rect">
            <a:avLst/>
          </a:prstGeom>
          <a:noFill/>
        </p:spPr>
        <p:txBody>
          <a:bodyPr wrap="square">
            <a:sp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400" b="1" i="0" u="none" strike="noStrike" kern="1200" cap="none" spc="0" normalizeH="0" baseline="0" noProof="0" dirty="0">
                <a:ln>
                  <a:noFill/>
                </a:ln>
                <a:solidFill>
                  <a:prstClr val="black"/>
                </a:solidFill>
                <a:effectLst/>
                <a:uLnTx/>
                <a:uFillTx/>
                <a:latin typeface="Calibri" panose="020F0502020204030204"/>
                <a:ea typeface="+mn-ea"/>
                <a:cs typeface="+mn-cs"/>
              </a:rPr>
              <a:t>ΠΑΡΑΔΕΙΓΜΑΤΑ ΠΑΡΑΒΑΣΕΩΝ ΑΘΛΗΤΩΝ</a:t>
            </a:r>
          </a:p>
        </p:txBody>
      </p:sp>
    </p:spTree>
    <p:extLst>
      <p:ext uri="{BB962C8B-B14F-4D97-AF65-F5344CB8AC3E}">
        <p14:creationId xmlns:p14="http://schemas.microsoft.com/office/powerpoint/2010/main" val="33475243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1" name="Εικόνα 4" descr="Προεπισκόπηση εικόνας">
            <a:extLst>
              <a:ext uri="{FF2B5EF4-FFF2-40B4-BE49-F238E27FC236}">
                <a16:creationId xmlns:a16="http://schemas.microsoft.com/office/drawing/2014/main" id="{58FFCABA-A195-4BCD-AABB-4F0113C5363B}"/>
              </a:ext>
            </a:extLst>
          </p:cNvPr>
          <p:cNvPicPr>
            <a:picLocks/>
          </p:cNvPicPr>
          <p:nvPr/>
        </p:nvPicPr>
        <p:blipFill>
          <a:blip r:embed="rId2">
            <a:extLst>
              <a:ext uri="{28A0092B-C50C-407E-A947-70E740481C1C}">
                <a14:useLocalDpi xmlns:a14="http://schemas.microsoft.com/office/drawing/2010/main" val="0"/>
              </a:ext>
            </a:extLst>
          </a:blip>
          <a:srcRect/>
          <a:stretch>
            <a:fillRect/>
          </a:stretch>
        </p:blipFill>
        <p:spPr bwMode="auto">
          <a:xfrm>
            <a:off x="315083" y="5593863"/>
            <a:ext cx="2266715" cy="1028786"/>
          </a:xfrm>
          <a:prstGeom prst="rect">
            <a:avLst/>
          </a:prstGeom>
          <a:noFill/>
          <a:ln>
            <a:noFill/>
          </a:ln>
        </p:spPr>
      </p:pic>
      <p:sp>
        <p:nvSpPr>
          <p:cNvPr id="13" name="Θέση περιεχομένου 2">
            <a:extLst>
              <a:ext uri="{FF2B5EF4-FFF2-40B4-BE49-F238E27FC236}">
                <a16:creationId xmlns:a16="http://schemas.microsoft.com/office/drawing/2014/main" id="{4129B760-76FD-41D6-BE1C-E3FE43C721AF}"/>
              </a:ext>
            </a:extLst>
          </p:cNvPr>
          <p:cNvSpPr>
            <a:spLocks noGrp="1"/>
          </p:cNvSpPr>
          <p:nvPr>
            <p:ph idx="1"/>
          </p:nvPr>
        </p:nvSpPr>
        <p:spPr>
          <a:xfrm>
            <a:off x="3899445" y="1094917"/>
            <a:ext cx="8154174" cy="5752945"/>
          </a:xfrm>
        </p:spPr>
        <p:txBody>
          <a:bodyPr>
            <a:noAutofit/>
          </a:bodyPr>
          <a:lstStyle/>
          <a:p>
            <a:pPr marL="0" indent="285750">
              <a:buNone/>
            </a:pPr>
            <a:r>
              <a:rPr lang="el-GR" sz="2000" b="1" i="1" dirty="0">
                <a:solidFill>
                  <a:srgbClr val="0070C0"/>
                </a:solidFill>
                <a:latin typeface="+mj-lt"/>
              </a:rPr>
              <a:t>Περίπτωση 1</a:t>
            </a:r>
          </a:p>
          <a:p>
            <a:pPr marL="0" indent="285750">
              <a:buNone/>
            </a:pPr>
            <a:r>
              <a:rPr lang="el-GR" sz="2000" dirty="0" err="1"/>
              <a:t>Κεντέρης</a:t>
            </a:r>
            <a:r>
              <a:rPr lang="el-GR" sz="2000" dirty="0"/>
              <a:t> (200μ.</a:t>
            </a:r>
            <a:r>
              <a:rPr lang="en-US" sz="2000" dirty="0"/>
              <a:t>) – </a:t>
            </a:r>
            <a:r>
              <a:rPr lang="el-GR" sz="2000" dirty="0"/>
              <a:t>Θάνου (100μ.)</a:t>
            </a:r>
          </a:p>
          <a:p>
            <a:pPr marL="0" indent="0">
              <a:buNone/>
            </a:pPr>
            <a:endParaRPr lang="el-GR" sz="2000" dirty="0"/>
          </a:p>
          <a:p>
            <a:pPr marL="569913" indent="-344488">
              <a:lnSpc>
                <a:spcPct val="160000"/>
              </a:lnSpc>
              <a:tabLst>
                <a:tab pos="403225" algn="l"/>
              </a:tabLst>
            </a:pPr>
            <a:r>
              <a:rPr lang="el-GR" sz="2000" dirty="0">
                <a:latin typeface="Calibri" panose="020F0502020204030204" pitchFamily="34" charset="0"/>
                <a:cs typeface="Calibri" panose="020F0502020204030204" pitchFamily="34" charset="0"/>
              </a:rPr>
              <a:t>Μετά από μια μακροχρόνια νομική μάχη, στις 26 Ιουνίου 2006 ενώπιον του αθλητικού διαιτητικού δικαστηρίου της Λοζάνης οι Έλληνες αθλητές αποδέχτηκαν τις κατηγορίες</a:t>
            </a:r>
            <a:endParaRPr lang="en-US" sz="2000" dirty="0">
              <a:latin typeface="Calibri" panose="020F0502020204030204" pitchFamily="34" charset="0"/>
              <a:cs typeface="Calibri" panose="020F0502020204030204" pitchFamily="34" charset="0"/>
            </a:endParaRPr>
          </a:p>
          <a:p>
            <a:pPr marL="569913" indent="-344488">
              <a:lnSpc>
                <a:spcPct val="160000"/>
              </a:lnSpc>
              <a:tabLst>
                <a:tab pos="403225" algn="l"/>
              </a:tabLst>
            </a:pPr>
            <a:r>
              <a:rPr lang="el-GR" sz="2000" dirty="0">
                <a:latin typeface="Calibri" panose="020F0502020204030204" pitchFamily="34" charset="0"/>
                <a:cs typeface="Calibri" panose="020F0502020204030204" pitchFamily="34" charset="0"/>
              </a:rPr>
              <a:t>Παραβίαση του κανόνα αποφυγής τριών ελέγχων αντί-ντόπινγκ μεταξύ 27 Ιουλίου και 12 Αυγούστου 2004</a:t>
            </a:r>
          </a:p>
          <a:p>
            <a:pPr marL="569913" indent="-344488">
              <a:lnSpc>
                <a:spcPct val="160000"/>
              </a:lnSpc>
              <a:tabLst>
                <a:tab pos="403225" algn="l"/>
              </a:tabLst>
            </a:pPr>
            <a:r>
              <a:rPr lang="el-GR" sz="2000" dirty="0">
                <a:latin typeface="Calibri" panose="020F0502020204030204" pitchFamily="34" charset="0"/>
                <a:cs typeface="Calibri" panose="020F0502020204030204" pitchFamily="34" charset="0"/>
              </a:rPr>
              <a:t>Και μία αποφυγή να δώσουν δείγμα ούρων και δείγμα αίματος στις 12 Αυγούστου 2004</a:t>
            </a:r>
            <a:endParaRPr lang="en-US" sz="2000" dirty="0">
              <a:latin typeface="Calibri" panose="020F0502020204030204" pitchFamily="34" charset="0"/>
              <a:cs typeface="Calibri" panose="020F0502020204030204" pitchFamily="34" charset="0"/>
            </a:endParaRPr>
          </a:p>
          <a:p>
            <a:pPr indent="233363">
              <a:lnSpc>
                <a:spcPct val="160000"/>
              </a:lnSpc>
              <a:tabLst>
                <a:tab pos="403225" algn="l"/>
              </a:tabLst>
            </a:pPr>
            <a:r>
              <a:rPr lang="el-GR" sz="2000" dirty="0">
                <a:latin typeface="Calibri" panose="020F0502020204030204" pitchFamily="34" charset="0"/>
                <a:cs typeface="Calibri" panose="020F0502020204030204" pitchFamily="34" charset="0"/>
              </a:rPr>
              <a:t>  Η ποινή τους έληξε στις 22 Δεκεμβρίου 2006</a:t>
            </a:r>
          </a:p>
          <a:p>
            <a:pPr marL="344488" indent="-344488" algn="just">
              <a:lnSpc>
                <a:spcPct val="100000"/>
              </a:lnSpc>
              <a:buNone/>
            </a:pPr>
            <a:endParaRPr lang="el-GR" sz="2000" dirty="0"/>
          </a:p>
        </p:txBody>
      </p:sp>
      <p:sp>
        <p:nvSpPr>
          <p:cNvPr id="15" name="TextBox 14">
            <a:extLst>
              <a:ext uri="{FF2B5EF4-FFF2-40B4-BE49-F238E27FC236}">
                <a16:creationId xmlns:a16="http://schemas.microsoft.com/office/drawing/2014/main" id="{D20AC6FD-F466-4589-B0A0-F326E6C03CC1}"/>
              </a:ext>
            </a:extLst>
          </p:cNvPr>
          <p:cNvSpPr txBox="1"/>
          <p:nvPr/>
        </p:nvSpPr>
        <p:spPr>
          <a:xfrm>
            <a:off x="5314448" y="139127"/>
            <a:ext cx="5384032" cy="424732"/>
          </a:xfrm>
          <a:prstGeom prst="rect">
            <a:avLst/>
          </a:prstGeom>
          <a:noFill/>
        </p:spPr>
        <p:txBody>
          <a:bodyPr wrap="square">
            <a:sp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400" b="1" i="0" u="none" strike="noStrike" kern="1200" cap="none" spc="0" normalizeH="0" baseline="0" noProof="0" dirty="0">
                <a:ln>
                  <a:noFill/>
                </a:ln>
                <a:solidFill>
                  <a:prstClr val="black"/>
                </a:solidFill>
                <a:effectLst/>
                <a:uLnTx/>
                <a:uFillTx/>
                <a:latin typeface="Calibri" panose="020F0502020204030204"/>
                <a:ea typeface="+mn-ea"/>
                <a:cs typeface="+mn-cs"/>
              </a:rPr>
              <a:t>ΠΑΡΑΔΕΙΓΜΑΤΑ ΠΑΡΑΒΑΣΕΩΝ ΑΘΛΗΤΩΝ</a:t>
            </a:r>
          </a:p>
        </p:txBody>
      </p:sp>
    </p:spTree>
    <p:extLst>
      <p:ext uri="{BB962C8B-B14F-4D97-AF65-F5344CB8AC3E}">
        <p14:creationId xmlns:p14="http://schemas.microsoft.com/office/powerpoint/2010/main" val="26905231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1" name="Εικόνα 4" descr="Προεπισκόπηση εικόνας">
            <a:extLst>
              <a:ext uri="{FF2B5EF4-FFF2-40B4-BE49-F238E27FC236}">
                <a16:creationId xmlns:a16="http://schemas.microsoft.com/office/drawing/2014/main" id="{58FFCABA-A195-4BCD-AABB-4F0113C5363B}"/>
              </a:ext>
            </a:extLst>
          </p:cNvPr>
          <p:cNvPicPr>
            <a:picLocks/>
          </p:cNvPicPr>
          <p:nvPr/>
        </p:nvPicPr>
        <p:blipFill>
          <a:blip r:embed="rId2">
            <a:extLst>
              <a:ext uri="{28A0092B-C50C-407E-A947-70E740481C1C}">
                <a14:useLocalDpi xmlns:a14="http://schemas.microsoft.com/office/drawing/2010/main" val="0"/>
              </a:ext>
            </a:extLst>
          </a:blip>
          <a:srcRect/>
          <a:stretch>
            <a:fillRect/>
          </a:stretch>
        </p:blipFill>
        <p:spPr bwMode="auto">
          <a:xfrm>
            <a:off x="315083" y="5593863"/>
            <a:ext cx="2266715" cy="1028786"/>
          </a:xfrm>
          <a:prstGeom prst="rect">
            <a:avLst/>
          </a:prstGeom>
          <a:noFill/>
          <a:ln>
            <a:noFill/>
          </a:ln>
        </p:spPr>
      </p:pic>
      <p:sp>
        <p:nvSpPr>
          <p:cNvPr id="13" name="Θέση περιεχομένου 2">
            <a:extLst>
              <a:ext uri="{FF2B5EF4-FFF2-40B4-BE49-F238E27FC236}">
                <a16:creationId xmlns:a16="http://schemas.microsoft.com/office/drawing/2014/main" id="{5BBA5AED-4929-4F0F-962C-E7F11A40D142}"/>
              </a:ext>
            </a:extLst>
          </p:cNvPr>
          <p:cNvSpPr>
            <a:spLocks noGrp="1"/>
          </p:cNvSpPr>
          <p:nvPr>
            <p:ph idx="1"/>
          </p:nvPr>
        </p:nvSpPr>
        <p:spPr>
          <a:xfrm>
            <a:off x="3819693" y="1035466"/>
            <a:ext cx="8133072" cy="5587183"/>
          </a:xfrm>
        </p:spPr>
        <p:txBody>
          <a:bodyPr>
            <a:noAutofit/>
          </a:bodyPr>
          <a:lstStyle/>
          <a:p>
            <a:pPr marL="0" indent="285750">
              <a:buNone/>
            </a:pPr>
            <a:r>
              <a:rPr lang="el-GR" sz="1800" b="1" i="1" dirty="0">
                <a:solidFill>
                  <a:srgbClr val="0070C0"/>
                </a:solidFill>
                <a:latin typeface="+mj-lt"/>
              </a:rPr>
              <a:t>Περίπτωση 2</a:t>
            </a:r>
            <a:endParaRPr lang="en-US" sz="1800" b="1" i="1" dirty="0">
              <a:solidFill>
                <a:srgbClr val="0070C0"/>
              </a:solidFill>
              <a:latin typeface="+mj-lt"/>
            </a:endParaRPr>
          </a:p>
          <a:p>
            <a:pPr marL="0" indent="285750">
              <a:buNone/>
            </a:pPr>
            <a:endParaRPr lang="el-GR" sz="1600" dirty="0"/>
          </a:p>
          <a:p>
            <a:pPr marL="0" indent="285750">
              <a:buNone/>
            </a:pPr>
            <a:r>
              <a:rPr lang="en-US" sz="1800" dirty="0"/>
              <a:t>Lance Edward Armstrong (</a:t>
            </a:r>
            <a:r>
              <a:rPr lang="el-GR" sz="1800" dirty="0"/>
              <a:t>Αμερικανός Ποδηλάτης γεννήθηκε το 1971)</a:t>
            </a:r>
          </a:p>
          <a:p>
            <a:pPr marL="0" indent="285750">
              <a:buNone/>
            </a:pPr>
            <a:endParaRPr lang="el-GR" sz="1600" dirty="0"/>
          </a:p>
          <a:p>
            <a:pPr marL="569913" indent="-284163">
              <a:lnSpc>
                <a:spcPct val="160000"/>
              </a:lnSpc>
            </a:pPr>
            <a:r>
              <a:rPr lang="el-GR" sz="1600" dirty="0">
                <a:latin typeface="Calibri" panose="020F0502020204030204" pitchFamily="34" charset="0"/>
                <a:cs typeface="Calibri" panose="020F0502020204030204" pitchFamily="34" charset="0"/>
              </a:rPr>
              <a:t>Το 1993 έγινε ένας από τους κορυφαίους ποδηλάτες στον κόσμο, αφού ήταν ο νεότερος ποδηλάτης που κέρδισε το παγκόσμιο πρωτάθλημα ποδηλασίας και νίκησε σε άλλους μεγάλους αγώνες</a:t>
            </a:r>
          </a:p>
          <a:p>
            <a:pPr marL="569913" indent="-284163">
              <a:lnSpc>
                <a:spcPct val="160000"/>
              </a:lnSpc>
            </a:pPr>
            <a:r>
              <a:rPr lang="el-GR" sz="1600" dirty="0">
                <a:latin typeface="Calibri" panose="020F0502020204030204" pitchFamily="34" charset="0"/>
                <a:cs typeface="Calibri" panose="020F0502020204030204" pitchFamily="34" charset="0"/>
              </a:rPr>
              <a:t>Το 1995 κέρδισε το </a:t>
            </a:r>
            <a:r>
              <a:rPr lang="el-GR" sz="1600" dirty="0" err="1">
                <a:latin typeface="Calibri" panose="020F0502020204030204" pitchFamily="34" charset="0"/>
                <a:cs typeface="Calibri" panose="020F0502020204030204" pitchFamily="34" charset="0"/>
              </a:rPr>
              <a:t>Classico</a:t>
            </a:r>
            <a:r>
              <a:rPr lang="el-GR" sz="1600" dirty="0">
                <a:latin typeface="Calibri" panose="020F0502020204030204" pitchFamily="34" charset="0"/>
                <a:cs typeface="Calibri" panose="020F0502020204030204" pitchFamily="34" charset="0"/>
              </a:rPr>
              <a:t> </a:t>
            </a:r>
            <a:r>
              <a:rPr lang="el-GR" sz="1600" dirty="0" err="1">
                <a:latin typeface="Calibri" panose="020F0502020204030204" pitchFamily="34" charset="0"/>
                <a:cs typeface="Calibri" panose="020F0502020204030204" pitchFamily="34" charset="0"/>
              </a:rPr>
              <a:t>San</a:t>
            </a:r>
            <a:r>
              <a:rPr lang="el-GR" sz="1600" dirty="0">
                <a:latin typeface="Calibri" panose="020F0502020204030204" pitchFamily="34" charset="0"/>
                <a:cs typeface="Calibri" panose="020F0502020204030204" pitchFamily="34" charset="0"/>
              </a:rPr>
              <a:t> </a:t>
            </a:r>
            <a:r>
              <a:rPr lang="el-GR" sz="1600" dirty="0" err="1">
                <a:latin typeface="Calibri" panose="020F0502020204030204" pitchFamily="34" charset="0"/>
                <a:cs typeface="Calibri" panose="020F0502020204030204" pitchFamily="34" charset="0"/>
              </a:rPr>
              <a:t>Sebastian</a:t>
            </a:r>
            <a:r>
              <a:rPr lang="el-GR" sz="1600" dirty="0">
                <a:latin typeface="Calibri" panose="020F0502020204030204" pitchFamily="34" charset="0"/>
                <a:cs typeface="Calibri" panose="020F0502020204030204" pitchFamily="34" charset="0"/>
              </a:rPr>
              <a:t> καθώς επίσης και το γύρο </a:t>
            </a:r>
            <a:r>
              <a:rPr lang="el-GR" sz="1600" dirty="0" err="1">
                <a:latin typeface="Calibri" panose="020F0502020204030204" pitchFamily="34" charset="0"/>
                <a:cs typeface="Calibri" panose="020F0502020204030204" pitchFamily="34" charset="0"/>
              </a:rPr>
              <a:t>Dupont</a:t>
            </a:r>
            <a:r>
              <a:rPr lang="el-GR" sz="1600" dirty="0">
                <a:latin typeface="Calibri" panose="020F0502020204030204" pitchFamily="34" charset="0"/>
                <a:cs typeface="Calibri" panose="020F0502020204030204" pitchFamily="34" charset="0"/>
              </a:rPr>
              <a:t>, το μεγαλύτερο επαγγελματικό αγώνα στις Ηνωμένες Πολιτείες</a:t>
            </a:r>
          </a:p>
          <a:p>
            <a:pPr marL="569913" indent="-284163">
              <a:lnSpc>
                <a:spcPct val="160000"/>
              </a:lnSpc>
            </a:pPr>
            <a:r>
              <a:rPr lang="el-GR" sz="1600" dirty="0">
                <a:latin typeface="Calibri" panose="020F0502020204030204" pitchFamily="34" charset="0"/>
                <a:cs typeface="Calibri" panose="020F0502020204030204" pitchFamily="34" charset="0"/>
              </a:rPr>
              <a:t>Το επανέλαβε το 1996, αλλά τον Οκτώβριο εκείνου του έτους διαγνώστηκε με καρκίνο </a:t>
            </a:r>
          </a:p>
          <a:p>
            <a:pPr marL="569913" indent="-284163">
              <a:lnSpc>
                <a:spcPct val="160000"/>
              </a:lnSpc>
            </a:pPr>
            <a:r>
              <a:rPr lang="el-GR" sz="1600" dirty="0">
                <a:latin typeface="Calibri" panose="020F0502020204030204" pitchFamily="34" charset="0"/>
                <a:cs typeface="Calibri" panose="020F0502020204030204" pitchFamily="34" charset="0"/>
              </a:rPr>
              <a:t>Είχε πιθανότητα 50% για επιβίωση και υποβλήθηκε σε άμεση χειρουργική επέμβαση και χημειοθεραπεία </a:t>
            </a:r>
          </a:p>
          <a:p>
            <a:pPr marL="569913" indent="-284163">
              <a:lnSpc>
                <a:spcPct val="160000"/>
              </a:lnSpc>
            </a:pPr>
            <a:r>
              <a:rPr lang="el-GR" sz="1600" dirty="0">
                <a:latin typeface="Calibri" panose="020F0502020204030204" pitchFamily="34" charset="0"/>
                <a:cs typeface="Calibri" panose="020F0502020204030204" pitchFamily="34" charset="0"/>
              </a:rPr>
              <a:t>Το 1997 απαλλάχθηκε εντελώς από τον καρκίνο </a:t>
            </a:r>
          </a:p>
          <a:p>
            <a:pPr marL="285750" indent="0">
              <a:buNone/>
            </a:pPr>
            <a:endParaRPr lang="el-GR" sz="1600" dirty="0">
              <a:latin typeface="Calibri" panose="020F0502020204030204" pitchFamily="34" charset="0"/>
              <a:cs typeface="Calibri" panose="020F0502020204030204" pitchFamily="34" charset="0"/>
            </a:endParaRPr>
          </a:p>
          <a:p>
            <a:endParaRPr lang="en-US" sz="1600" b="1" dirty="0"/>
          </a:p>
          <a:p>
            <a:pPr marL="0" indent="285750">
              <a:buNone/>
            </a:pPr>
            <a:endParaRPr lang="el-GR" sz="1600" b="1" i="1" dirty="0">
              <a:latin typeface="+mj-lt"/>
            </a:endParaRPr>
          </a:p>
          <a:p>
            <a:pPr marL="0" indent="0">
              <a:buNone/>
            </a:pPr>
            <a:endParaRPr lang="el-GR" sz="1600" dirty="0"/>
          </a:p>
          <a:p>
            <a:pPr marL="344488" indent="-344488" algn="just">
              <a:lnSpc>
                <a:spcPct val="100000"/>
              </a:lnSpc>
              <a:buNone/>
            </a:pPr>
            <a:endParaRPr lang="el-GR" sz="1600" dirty="0"/>
          </a:p>
        </p:txBody>
      </p:sp>
      <p:sp>
        <p:nvSpPr>
          <p:cNvPr id="15" name="TextBox 14">
            <a:extLst>
              <a:ext uri="{FF2B5EF4-FFF2-40B4-BE49-F238E27FC236}">
                <a16:creationId xmlns:a16="http://schemas.microsoft.com/office/drawing/2014/main" id="{CE0CB023-93BD-45CE-A2D4-2EF5C209AECA}"/>
              </a:ext>
            </a:extLst>
          </p:cNvPr>
          <p:cNvSpPr txBox="1"/>
          <p:nvPr/>
        </p:nvSpPr>
        <p:spPr>
          <a:xfrm>
            <a:off x="5314448" y="139127"/>
            <a:ext cx="5384032" cy="424732"/>
          </a:xfrm>
          <a:prstGeom prst="rect">
            <a:avLst/>
          </a:prstGeom>
          <a:noFill/>
        </p:spPr>
        <p:txBody>
          <a:bodyPr wrap="square">
            <a:sp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400" b="1" i="0" u="none" strike="noStrike" kern="1200" cap="none" spc="0" normalizeH="0" baseline="0" noProof="0" dirty="0">
                <a:ln>
                  <a:noFill/>
                </a:ln>
                <a:solidFill>
                  <a:prstClr val="black"/>
                </a:solidFill>
                <a:effectLst/>
                <a:uLnTx/>
                <a:uFillTx/>
                <a:latin typeface="Calibri" panose="020F0502020204030204"/>
                <a:ea typeface="+mn-ea"/>
                <a:cs typeface="+mn-cs"/>
              </a:rPr>
              <a:t>ΠΑΡΑΔΕΙΓΜΑΤΑ ΠΑΡΑΒΑΣΕΩΝ ΑΘΛΗΤΩΝ</a:t>
            </a:r>
          </a:p>
        </p:txBody>
      </p:sp>
    </p:spTree>
    <p:extLst>
      <p:ext uri="{BB962C8B-B14F-4D97-AF65-F5344CB8AC3E}">
        <p14:creationId xmlns:p14="http://schemas.microsoft.com/office/powerpoint/2010/main" val="34240290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1" name="Εικόνα 4" descr="Προεπισκόπηση εικόνας">
            <a:extLst>
              <a:ext uri="{FF2B5EF4-FFF2-40B4-BE49-F238E27FC236}">
                <a16:creationId xmlns:a16="http://schemas.microsoft.com/office/drawing/2014/main" id="{58FFCABA-A195-4BCD-AABB-4F0113C5363B}"/>
              </a:ext>
            </a:extLst>
          </p:cNvPr>
          <p:cNvPicPr>
            <a:picLocks/>
          </p:cNvPicPr>
          <p:nvPr/>
        </p:nvPicPr>
        <p:blipFill>
          <a:blip r:embed="rId2">
            <a:extLst>
              <a:ext uri="{28A0092B-C50C-407E-A947-70E740481C1C}">
                <a14:useLocalDpi xmlns:a14="http://schemas.microsoft.com/office/drawing/2010/main" val="0"/>
              </a:ext>
            </a:extLst>
          </a:blip>
          <a:srcRect/>
          <a:stretch>
            <a:fillRect/>
          </a:stretch>
        </p:blipFill>
        <p:spPr bwMode="auto">
          <a:xfrm>
            <a:off x="315083" y="5593863"/>
            <a:ext cx="2266715" cy="1028786"/>
          </a:xfrm>
          <a:prstGeom prst="rect">
            <a:avLst/>
          </a:prstGeom>
          <a:noFill/>
          <a:ln>
            <a:noFill/>
          </a:ln>
        </p:spPr>
      </p:pic>
      <p:sp>
        <p:nvSpPr>
          <p:cNvPr id="13" name="Θέση περιεχομένου 2">
            <a:extLst>
              <a:ext uri="{FF2B5EF4-FFF2-40B4-BE49-F238E27FC236}">
                <a16:creationId xmlns:a16="http://schemas.microsoft.com/office/drawing/2014/main" id="{8BCD635B-596F-4092-949E-6C545D5894BA}"/>
              </a:ext>
            </a:extLst>
          </p:cNvPr>
          <p:cNvSpPr>
            <a:spLocks noGrp="1"/>
          </p:cNvSpPr>
          <p:nvPr>
            <p:ph idx="1"/>
          </p:nvPr>
        </p:nvSpPr>
        <p:spPr>
          <a:xfrm>
            <a:off x="4037826" y="1602666"/>
            <a:ext cx="7607843" cy="5019983"/>
          </a:xfrm>
        </p:spPr>
        <p:txBody>
          <a:bodyPr>
            <a:noAutofit/>
          </a:bodyPr>
          <a:lstStyle/>
          <a:p>
            <a:pPr marL="0" indent="285750">
              <a:lnSpc>
                <a:spcPct val="70000"/>
              </a:lnSpc>
              <a:buNone/>
            </a:pPr>
            <a:r>
              <a:rPr lang="el-GR" sz="2000" b="1" i="1" dirty="0">
                <a:solidFill>
                  <a:srgbClr val="0070C0"/>
                </a:solidFill>
                <a:latin typeface="+mj-lt"/>
              </a:rPr>
              <a:t>Περίπτωση 2</a:t>
            </a:r>
          </a:p>
          <a:p>
            <a:pPr marL="0" indent="285750">
              <a:buNone/>
            </a:pPr>
            <a:endParaRPr lang="el-GR" sz="2000" b="1" i="1" dirty="0"/>
          </a:p>
          <a:p>
            <a:pPr marL="0" indent="285750">
              <a:buNone/>
            </a:pPr>
            <a:r>
              <a:rPr lang="en-US" sz="2000" dirty="0"/>
              <a:t>Lance Edward Armstrong</a:t>
            </a:r>
            <a:endParaRPr lang="el-GR" sz="2000" dirty="0"/>
          </a:p>
          <a:p>
            <a:pPr marL="0" indent="285750">
              <a:buNone/>
            </a:pPr>
            <a:endParaRPr lang="el-GR" sz="2000" dirty="0"/>
          </a:p>
          <a:p>
            <a:pPr marL="569913" marR="0" lvl="0" indent="-284163" algn="l" defTabSz="914400" rtl="0" eaLnBrk="1" fontAlgn="auto" latinLnBrk="0" hangingPunct="1">
              <a:lnSpc>
                <a:spcPct val="120000"/>
              </a:lnSpc>
              <a:spcBef>
                <a:spcPts val="1000"/>
              </a:spcBef>
              <a:spcAft>
                <a:spcPts val="0"/>
              </a:spcAft>
              <a:buClrTx/>
              <a:buSzTx/>
              <a:buFont typeface="Arial" panose="020B0604020202020204" pitchFamily="34" charset="0"/>
              <a:buChar char="•"/>
              <a:tabLst/>
              <a:defRPr/>
            </a:pPr>
            <a:r>
              <a:rPr kumimoji="0" lang="el-GR" sz="2000" b="0" i="0" u="none" strike="noStrike" kern="1200" cap="none" spc="0" normalizeH="0" baseline="0" noProof="0" dirty="0">
                <a:ln>
                  <a:noFill/>
                </a:ln>
                <a:effectLst/>
                <a:uLnTx/>
                <a:uFillTx/>
                <a:ea typeface="+mn-ea"/>
                <a:cs typeface="Calibri" panose="020F0502020204030204" pitchFamily="34" charset="0"/>
              </a:rPr>
              <a:t>Στα μέσα του 1998 επέστρεψε στην επαγγελματική ποδηλασία </a:t>
            </a:r>
          </a:p>
          <a:p>
            <a:pPr marL="569913" indent="-284163">
              <a:lnSpc>
                <a:spcPct val="120000"/>
              </a:lnSpc>
            </a:pPr>
            <a:r>
              <a:rPr lang="el-GR" sz="2000" dirty="0">
                <a:cs typeface="Calibri" panose="020F0502020204030204" pitchFamily="34" charset="0"/>
              </a:rPr>
              <a:t>Ανακηρύχθηκε επτά διαδοχικές φορές (1999-2005) νικητής του γύρου της Γαλλίας (Tour De France), του μεγαλύτερου αγώνα ποδηλασίας στον κόσμο και ενός από τους πιο εξαντλητικούς αγώνες σε όλο τον αθλητισμό. Αυτό αρχικά αναγνωρίστηκε ως ρεκόρ για την ποδηλασία</a:t>
            </a:r>
          </a:p>
          <a:p>
            <a:pPr marL="569913" indent="-284163">
              <a:lnSpc>
                <a:spcPct val="120000"/>
              </a:lnSpc>
            </a:pPr>
            <a:r>
              <a:rPr lang="el-GR" sz="2000" dirty="0">
                <a:cs typeface="Calibri" panose="020F0502020204030204" pitchFamily="34" charset="0"/>
              </a:rPr>
              <a:t>Παραδέχθηκε ότι έπαιρνε αναβολικά και το 2012 του επιβλήθηκε ισόβιος αποκλεισμός από το άθλημα και η αφαίρεση και των 7 τίτλων του</a:t>
            </a:r>
          </a:p>
          <a:p>
            <a:pPr marL="569913" indent="-284163"/>
            <a:endParaRPr lang="el-GR" sz="2000" dirty="0">
              <a:cs typeface="Calibri" panose="020F0502020204030204" pitchFamily="34" charset="0"/>
            </a:endParaRPr>
          </a:p>
          <a:p>
            <a:pPr marL="344488" indent="-344488" algn="just">
              <a:lnSpc>
                <a:spcPct val="100000"/>
              </a:lnSpc>
              <a:buNone/>
            </a:pPr>
            <a:endParaRPr lang="el-GR" sz="2000" dirty="0"/>
          </a:p>
        </p:txBody>
      </p:sp>
      <p:sp>
        <p:nvSpPr>
          <p:cNvPr id="15" name="TextBox 14">
            <a:extLst>
              <a:ext uri="{FF2B5EF4-FFF2-40B4-BE49-F238E27FC236}">
                <a16:creationId xmlns:a16="http://schemas.microsoft.com/office/drawing/2014/main" id="{0BD8F066-0CB8-44BA-88C5-B2248AC38540}"/>
              </a:ext>
            </a:extLst>
          </p:cNvPr>
          <p:cNvSpPr txBox="1"/>
          <p:nvPr/>
        </p:nvSpPr>
        <p:spPr>
          <a:xfrm>
            <a:off x="5314448" y="139127"/>
            <a:ext cx="5384032" cy="424732"/>
          </a:xfrm>
          <a:prstGeom prst="rect">
            <a:avLst/>
          </a:prstGeom>
          <a:noFill/>
        </p:spPr>
        <p:txBody>
          <a:bodyPr wrap="square">
            <a:sp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400" b="1" i="0" u="none" strike="noStrike" kern="1200" cap="none" spc="0" normalizeH="0" baseline="0" noProof="0" dirty="0">
                <a:ln>
                  <a:noFill/>
                </a:ln>
                <a:solidFill>
                  <a:prstClr val="black"/>
                </a:solidFill>
                <a:effectLst/>
                <a:uLnTx/>
                <a:uFillTx/>
                <a:latin typeface="Calibri" panose="020F0502020204030204"/>
                <a:ea typeface="+mn-ea"/>
                <a:cs typeface="+mn-cs"/>
              </a:rPr>
              <a:t>ΠΑΡΑΔΕΙΓΜΑΤΑ ΠΑΡΑΒΑΣΕΩΝ ΑΘΛΗΤΩΝ</a:t>
            </a:r>
          </a:p>
        </p:txBody>
      </p:sp>
    </p:spTree>
    <p:extLst>
      <p:ext uri="{BB962C8B-B14F-4D97-AF65-F5344CB8AC3E}">
        <p14:creationId xmlns:p14="http://schemas.microsoft.com/office/powerpoint/2010/main" val="40511086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1" name="Εικόνα 4" descr="Προεπισκόπηση εικόνας">
            <a:extLst>
              <a:ext uri="{FF2B5EF4-FFF2-40B4-BE49-F238E27FC236}">
                <a16:creationId xmlns:a16="http://schemas.microsoft.com/office/drawing/2014/main" id="{58FFCABA-A195-4BCD-AABB-4F0113C5363B}"/>
              </a:ext>
            </a:extLst>
          </p:cNvPr>
          <p:cNvPicPr>
            <a:picLocks/>
          </p:cNvPicPr>
          <p:nvPr/>
        </p:nvPicPr>
        <p:blipFill>
          <a:blip r:embed="rId2">
            <a:extLst>
              <a:ext uri="{28A0092B-C50C-407E-A947-70E740481C1C}">
                <a14:useLocalDpi xmlns:a14="http://schemas.microsoft.com/office/drawing/2010/main" val="0"/>
              </a:ext>
            </a:extLst>
          </a:blip>
          <a:srcRect/>
          <a:stretch>
            <a:fillRect/>
          </a:stretch>
        </p:blipFill>
        <p:spPr bwMode="auto">
          <a:xfrm>
            <a:off x="315083" y="5593863"/>
            <a:ext cx="2266715" cy="1028786"/>
          </a:xfrm>
          <a:prstGeom prst="rect">
            <a:avLst/>
          </a:prstGeom>
          <a:noFill/>
          <a:ln>
            <a:noFill/>
          </a:ln>
        </p:spPr>
      </p:pic>
      <p:sp>
        <p:nvSpPr>
          <p:cNvPr id="13" name="Θέση περιεχομένου 2">
            <a:extLst>
              <a:ext uri="{FF2B5EF4-FFF2-40B4-BE49-F238E27FC236}">
                <a16:creationId xmlns:a16="http://schemas.microsoft.com/office/drawing/2014/main" id="{936E565D-CB29-4321-98C7-724779D6BDA8}"/>
              </a:ext>
            </a:extLst>
          </p:cNvPr>
          <p:cNvSpPr>
            <a:spLocks noGrp="1"/>
          </p:cNvSpPr>
          <p:nvPr>
            <p:ph idx="1"/>
          </p:nvPr>
        </p:nvSpPr>
        <p:spPr>
          <a:xfrm>
            <a:off x="3988375" y="1790679"/>
            <a:ext cx="7976313" cy="4925082"/>
          </a:xfrm>
        </p:spPr>
        <p:txBody>
          <a:bodyPr>
            <a:normAutofit/>
          </a:bodyPr>
          <a:lstStyle/>
          <a:p>
            <a:pPr marL="0" indent="285750">
              <a:lnSpc>
                <a:spcPct val="70000"/>
              </a:lnSpc>
              <a:buNone/>
            </a:pPr>
            <a:r>
              <a:rPr lang="el-GR" sz="2000" b="1" i="1" dirty="0">
                <a:solidFill>
                  <a:srgbClr val="0070C0"/>
                </a:solidFill>
                <a:latin typeface="+mj-lt"/>
              </a:rPr>
              <a:t>Περίπτωση 2</a:t>
            </a:r>
          </a:p>
          <a:p>
            <a:pPr marL="0" marR="0" lvl="0" indent="285750" algn="l" defTabSz="914400" rtl="0" eaLnBrk="1" fontAlgn="auto" latinLnBrk="0" hangingPunct="1">
              <a:lnSpc>
                <a:spcPct val="150000"/>
              </a:lnSpc>
              <a:spcBef>
                <a:spcPts val="1000"/>
              </a:spcBef>
              <a:spcAft>
                <a:spcPts val="0"/>
              </a:spcAft>
              <a:buClrTx/>
              <a:buSzTx/>
              <a:buFont typeface="Arial" panose="020B0604020202020204" pitchFamily="34" charset="0"/>
              <a:buNone/>
              <a:tabLst/>
              <a:defRPr/>
            </a:pPr>
            <a:r>
              <a:rPr kumimoji="0" lang="en-US" sz="2000" b="0" i="0" u="none" strike="noStrike" kern="1200" cap="none" spc="0" normalizeH="0" baseline="0" noProof="0" dirty="0">
                <a:ln>
                  <a:noFill/>
                </a:ln>
                <a:effectLst/>
                <a:uLnTx/>
                <a:uFillTx/>
                <a:latin typeface="Calibri" panose="020F0502020204030204"/>
                <a:ea typeface="+mn-ea"/>
                <a:cs typeface="+mn-cs"/>
              </a:rPr>
              <a:t>Lance Edward Armstrong</a:t>
            </a:r>
            <a:endParaRPr kumimoji="0" lang="el-GR" sz="2000" b="0" i="0" u="none" strike="noStrike" kern="1200" cap="none" spc="0" normalizeH="0" baseline="0" noProof="0" dirty="0">
              <a:ln>
                <a:noFill/>
              </a:ln>
              <a:effectLst/>
              <a:uLnTx/>
              <a:uFillTx/>
              <a:latin typeface="Calibri" panose="020F0502020204030204"/>
              <a:ea typeface="+mn-ea"/>
              <a:cs typeface="+mn-cs"/>
            </a:endParaRPr>
          </a:p>
          <a:p>
            <a:pPr marL="628650" indent="-284163"/>
            <a:r>
              <a:rPr lang="el-GR" sz="2000" dirty="0">
                <a:cs typeface="Calibri" panose="020F0502020204030204" pitchFamily="34" charset="0"/>
              </a:rPr>
              <a:t>Η μέχρι το 2012 ιστορία έμπνευσης του Λανς Άρμστρονγκ χωρούσε όχι μόνο σε διθυραμβικά πρωτοσέλιδα, αλλά και σε ένα κίτρινο βραχιολάκι που έγραφε «Live Strong»</a:t>
            </a:r>
          </a:p>
          <a:p>
            <a:pPr marL="628650" indent="-284163"/>
            <a:r>
              <a:rPr lang="el-GR" sz="2000" dirty="0">
                <a:cs typeface="Calibri" panose="020F0502020204030204" pitchFamily="34" charset="0"/>
              </a:rPr>
              <a:t>Σηματοδοτούσε τη νίκη του επί του καρκίνου και της αποθεωτικής επιστροφής όχι απλώς πάνω στο ποδήλατό του, αλλά και στον «θρόνο» του Tour de France</a:t>
            </a:r>
          </a:p>
          <a:p>
            <a:pPr marL="628650" indent="-284163">
              <a:lnSpc>
                <a:spcPct val="100000"/>
              </a:lnSpc>
            </a:pPr>
            <a:r>
              <a:rPr lang="el-GR" sz="2000" dirty="0">
                <a:cs typeface="Calibri" panose="020F0502020204030204" pitchFamily="34" charset="0"/>
              </a:rPr>
              <a:t>Από τις έκπληκτες (εν)στάσεις κάθε φορά που του έκαναν την ερώτηση ως το 2012, πλέον καθόταν ακίνητος, ήρεμος, και δίχως καμία διάθεση δικαιολογίας έλεγε ότι: </a:t>
            </a:r>
          </a:p>
          <a:p>
            <a:pPr marL="796925" indent="-168275">
              <a:lnSpc>
                <a:spcPct val="100000"/>
              </a:lnSpc>
              <a:buNone/>
            </a:pPr>
            <a:r>
              <a:rPr lang="el-GR" sz="2000" i="1" dirty="0">
                <a:cs typeface="Calibri" panose="020F0502020204030204" pitchFamily="34" charset="0"/>
              </a:rPr>
              <a:t>«όταν λάμβανα τις απαγορευμένες αγωγές, δεν αισθανόμουν πως εξαπατούσα κάποιον…»</a:t>
            </a:r>
          </a:p>
          <a:p>
            <a:pPr marL="344488" indent="-344488" algn="just">
              <a:lnSpc>
                <a:spcPct val="100000"/>
              </a:lnSpc>
              <a:buNone/>
            </a:pPr>
            <a:endParaRPr lang="el-GR" sz="2000" dirty="0"/>
          </a:p>
        </p:txBody>
      </p:sp>
      <p:sp>
        <p:nvSpPr>
          <p:cNvPr id="15" name="TextBox 14">
            <a:extLst>
              <a:ext uri="{FF2B5EF4-FFF2-40B4-BE49-F238E27FC236}">
                <a16:creationId xmlns:a16="http://schemas.microsoft.com/office/drawing/2014/main" id="{0AB67205-BE27-4D48-B1E7-391DDA54820C}"/>
              </a:ext>
            </a:extLst>
          </p:cNvPr>
          <p:cNvSpPr txBox="1"/>
          <p:nvPr/>
        </p:nvSpPr>
        <p:spPr>
          <a:xfrm>
            <a:off x="5314448" y="139127"/>
            <a:ext cx="5384032" cy="424732"/>
          </a:xfrm>
          <a:prstGeom prst="rect">
            <a:avLst/>
          </a:prstGeom>
          <a:noFill/>
        </p:spPr>
        <p:txBody>
          <a:bodyPr wrap="square">
            <a:sp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400" b="1" i="0" u="none" strike="noStrike" kern="1200" cap="none" spc="0" normalizeH="0" baseline="0" noProof="0" dirty="0">
                <a:ln>
                  <a:noFill/>
                </a:ln>
                <a:solidFill>
                  <a:prstClr val="black"/>
                </a:solidFill>
                <a:effectLst/>
                <a:uLnTx/>
                <a:uFillTx/>
                <a:latin typeface="Calibri" panose="020F0502020204030204"/>
                <a:ea typeface="+mn-ea"/>
                <a:cs typeface="+mn-cs"/>
              </a:rPr>
              <a:t>ΠΑΡΑΔΕΙΓΜΑΤΑ ΠΑΡΑΒΑΣΕΩΝ ΑΘΛΗΤΩΝ</a:t>
            </a:r>
          </a:p>
        </p:txBody>
      </p:sp>
    </p:spTree>
    <p:extLst>
      <p:ext uri="{BB962C8B-B14F-4D97-AF65-F5344CB8AC3E}">
        <p14:creationId xmlns:p14="http://schemas.microsoft.com/office/powerpoint/2010/main" val="19216685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1" name="Εικόνα 4" descr="Προεπισκόπηση εικόνας">
            <a:extLst>
              <a:ext uri="{FF2B5EF4-FFF2-40B4-BE49-F238E27FC236}">
                <a16:creationId xmlns:a16="http://schemas.microsoft.com/office/drawing/2014/main" id="{58FFCABA-A195-4BCD-AABB-4F0113C5363B}"/>
              </a:ext>
            </a:extLst>
          </p:cNvPr>
          <p:cNvPicPr>
            <a:picLocks/>
          </p:cNvPicPr>
          <p:nvPr/>
        </p:nvPicPr>
        <p:blipFill>
          <a:blip r:embed="rId2">
            <a:extLst>
              <a:ext uri="{28A0092B-C50C-407E-A947-70E740481C1C}">
                <a14:useLocalDpi xmlns:a14="http://schemas.microsoft.com/office/drawing/2010/main" val="0"/>
              </a:ext>
            </a:extLst>
          </a:blip>
          <a:srcRect/>
          <a:stretch>
            <a:fillRect/>
          </a:stretch>
        </p:blipFill>
        <p:spPr bwMode="auto">
          <a:xfrm>
            <a:off x="315083" y="5593863"/>
            <a:ext cx="2266715" cy="1028786"/>
          </a:xfrm>
          <a:prstGeom prst="rect">
            <a:avLst/>
          </a:prstGeom>
          <a:noFill/>
          <a:ln>
            <a:noFill/>
          </a:ln>
        </p:spPr>
      </p:pic>
      <p:sp>
        <p:nvSpPr>
          <p:cNvPr id="13" name="Θέση περιεχομένου 2">
            <a:extLst>
              <a:ext uri="{FF2B5EF4-FFF2-40B4-BE49-F238E27FC236}">
                <a16:creationId xmlns:a16="http://schemas.microsoft.com/office/drawing/2014/main" id="{C43EE98D-0BF9-4F46-B5FF-E3746F935259}"/>
              </a:ext>
            </a:extLst>
          </p:cNvPr>
          <p:cNvSpPr>
            <a:spLocks noGrp="1"/>
          </p:cNvSpPr>
          <p:nvPr>
            <p:ph idx="1"/>
          </p:nvPr>
        </p:nvSpPr>
        <p:spPr>
          <a:xfrm>
            <a:off x="4037826" y="1404890"/>
            <a:ext cx="7814507" cy="5595350"/>
          </a:xfrm>
        </p:spPr>
        <p:txBody>
          <a:bodyPr>
            <a:normAutofit/>
          </a:bodyPr>
          <a:lstStyle/>
          <a:p>
            <a:pPr marL="0" indent="285750">
              <a:lnSpc>
                <a:spcPct val="70000"/>
              </a:lnSpc>
              <a:buNone/>
            </a:pPr>
            <a:r>
              <a:rPr lang="el-GR" sz="2000" b="1" i="1" dirty="0">
                <a:solidFill>
                  <a:srgbClr val="0070C0"/>
                </a:solidFill>
                <a:latin typeface="+mj-lt"/>
              </a:rPr>
              <a:t>Περίπτωση 2</a:t>
            </a:r>
          </a:p>
          <a:p>
            <a:pPr marL="0" indent="285750">
              <a:lnSpc>
                <a:spcPct val="70000"/>
              </a:lnSpc>
              <a:buNone/>
            </a:pPr>
            <a:endParaRPr lang="el-GR" sz="2000" b="1" i="1" dirty="0">
              <a:latin typeface="+mj-lt"/>
            </a:endParaRPr>
          </a:p>
          <a:p>
            <a:pPr marL="0" marR="0" lvl="0" indent="28575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000" b="0" i="0" u="none" strike="noStrike" kern="1200" cap="none" spc="0" normalizeH="0" baseline="0" noProof="0" dirty="0">
                <a:ln>
                  <a:noFill/>
                </a:ln>
                <a:effectLst/>
                <a:uLnTx/>
                <a:uFillTx/>
                <a:latin typeface="Calibri" panose="020F0502020204030204"/>
                <a:ea typeface="+mn-ea"/>
                <a:cs typeface="+mn-cs"/>
              </a:rPr>
              <a:t>Lance Edward Armstrong</a:t>
            </a:r>
            <a:endParaRPr kumimoji="0" lang="el-GR" sz="2000" b="0" i="0" u="none" strike="noStrike" kern="1200" cap="none" spc="0" normalizeH="0" baseline="0" noProof="0" dirty="0">
              <a:ln>
                <a:noFill/>
              </a:ln>
              <a:effectLst/>
              <a:uLnTx/>
              <a:uFillTx/>
              <a:latin typeface="Calibri" panose="020F0502020204030204"/>
              <a:ea typeface="+mn-ea"/>
              <a:cs typeface="+mn-cs"/>
            </a:endParaRPr>
          </a:p>
          <a:p>
            <a:pPr marL="0" indent="285750">
              <a:lnSpc>
                <a:spcPct val="70000"/>
              </a:lnSpc>
              <a:buNone/>
            </a:pPr>
            <a:endParaRPr lang="el-GR" sz="2000" dirty="0">
              <a:cs typeface="Calibri" panose="020F0502020204030204" pitchFamily="34" charset="0"/>
            </a:endParaRPr>
          </a:p>
          <a:p>
            <a:pPr marL="688975" marR="0" lvl="0" indent="-119063"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kumimoji="0" lang="el-GR" sz="2000" b="0" i="1" u="none" strike="noStrike" kern="1200" cap="none" spc="0" normalizeH="0" baseline="0" noProof="0" dirty="0">
                <a:ln>
                  <a:noFill/>
                </a:ln>
                <a:effectLst/>
                <a:uLnTx/>
                <a:uFillTx/>
                <a:latin typeface="Calibri" panose="020F0502020204030204" pitchFamily="34" charset="0"/>
                <a:cs typeface="Calibri" panose="020F0502020204030204" pitchFamily="34" charset="0"/>
              </a:rPr>
              <a:t>«Ξοδεύεις όλη σου τη ζωή προσπαθώντας να φτάσεις κοντά στην επιτυχία και τότε σου δίνεται μια ευκαιρία. Την αρπάζεις ή τα παρατάς και πηγαίνεις στο σπίτι σου; Εσείς τι θα κάνατε;»</a:t>
            </a:r>
          </a:p>
          <a:p>
            <a:pPr marL="688975" marR="0" lvl="0" indent="-119063"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l-GR" sz="2000" b="0" i="0" u="none" strike="noStrike" kern="1200" cap="none" spc="0" normalizeH="0" baseline="0" noProof="0" dirty="0">
              <a:ln>
                <a:noFill/>
              </a:ln>
              <a:effectLst/>
              <a:uLnTx/>
              <a:uFillTx/>
              <a:latin typeface="Calibri" panose="020F0502020204030204" pitchFamily="34" charset="0"/>
              <a:cs typeface="Calibri" panose="020F0502020204030204" pitchFamily="34" charset="0"/>
            </a:endParaRPr>
          </a:p>
          <a:p>
            <a:pPr marL="688975" indent="-119063">
              <a:lnSpc>
                <a:spcPct val="70000"/>
              </a:lnSpc>
              <a:buNone/>
            </a:pPr>
            <a:r>
              <a:rPr lang="el-GR" sz="2000" i="1" dirty="0">
                <a:cs typeface="Calibri" panose="020F0502020204030204" pitchFamily="34" charset="0"/>
              </a:rPr>
              <a:t>«Το ντόπινγκ είναι μέρος της δουλειάς μας και το ξέρουμε όλοι!»</a:t>
            </a:r>
          </a:p>
          <a:p>
            <a:pPr marL="688975" indent="-119063">
              <a:lnSpc>
                <a:spcPct val="70000"/>
              </a:lnSpc>
              <a:buNone/>
            </a:pPr>
            <a:endParaRPr lang="el-GR" sz="2000" b="1" i="1" dirty="0">
              <a:latin typeface="+mj-lt"/>
            </a:endParaRPr>
          </a:p>
          <a:p>
            <a:pPr marL="628650" indent="-284163">
              <a:lnSpc>
                <a:spcPct val="100000"/>
              </a:lnSpc>
            </a:pPr>
            <a:r>
              <a:rPr lang="el-GR" sz="2000" dirty="0">
                <a:cs typeface="Calibri" panose="020F0502020204030204" pitchFamily="34" charset="0"/>
              </a:rPr>
              <a:t>Ο διάσημος, αλλά και ντροπιασμένος ποδηλάτης, δεν δείχνει ειλικρινή σημάδια μεταμέλειας, κάτι που η κοινωνία της χώρας του σχεδόν απαιτούσε</a:t>
            </a:r>
          </a:p>
          <a:p>
            <a:pPr marL="628650" indent="-284163">
              <a:lnSpc>
                <a:spcPct val="100000"/>
              </a:lnSpc>
            </a:pPr>
            <a:r>
              <a:rPr lang="el-GR" sz="2000" dirty="0">
                <a:cs typeface="Calibri" panose="020F0502020204030204" pitchFamily="34" charset="0"/>
              </a:rPr>
              <a:t>Ήταν ένας αθλητής που λάτρεψε τη νίκη με κάθε (σωματικό ή ψυχικό) κόστος</a:t>
            </a:r>
          </a:p>
          <a:p>
            <a:pPr marL="0" indent="285750">
              <a:lnSpc>
                <a:spcPct val="70000"/>
              </a:lnSpc>
              <a:buNone/>
            </a:pPr>
            <a:endParaRPr lang="el-GR" sz="2000" b="1" i="1" dirty="0">
              <a:latin typeface="+mj-lt"/>
            </a:endParaRPr>
          </a:p>
          <a:p>
            <a:pPr marL="0" indent="0">
              <a:buNone/>
            </a:pPr>
            <a:endParaRPr lang="el-GR" sz="2000" dirty="0"/>
          </a:p>
          <a:p>
            <a:pPr marL="344488" indent="-344488" algn="just">
              <a:lnSpc>
                <a:spcPct val="100000"/>
              </a:lnSpc>
              <a:buNone/>
            </a:pPr>
            <a:endParaRPr lang="el-GR" sz="2000" dirty="0"/>
          </a:p>
        </p:txBody>
      </p:sp>
      <p:sp>
        <p:nvSpPr>
          <p:cNvPr id="15" name="TextBox 14">
            <a:extLst>
              <a:ext uri="{FF2B5EF4-FFF2-40B4-BE49-F238E27FC236}">
                <a16:creationId xmlns:a16="http://schemas.microsoft.com/office/drawing/2014/main" id="{B6F7A673-0E87-4CCE-9D09-E3790BEDEF86}"/>
              </a:ext>
            </a:extLst>
          </p:cNvPr>
          <p:cNvSpPr txBox="1"/>
          <p:nvPr/>
        </p:nvSpPr>
        <p:spPr>
          <a:xfrm>
            <a:off x="5314448" y="139127"/>
            <a:ext cx="5384032" cy="424732"/>
          </a:xfrm>
          <a:prstGeom prst="rect">
            <a:avLst/>
          </a:prstGeom>
          <a:noFill/>
        </p:spPr>
        <p:txBody>
          <a:bodyPr wrap="square">
            <a:sp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400" b="1" i="0" u="none" strike="noStrike" kern="1200" cap="none" spc="0" normalizeH="0" baseline="0" noProof="0" dirty="0">
                <a:ln>
                  <a:noFill/>
                </a:ln>
                <a:solidFill>
                  <a:prstClr val="black"/>
                </a:solidFill>
                <a:effectLst/>
                <a:uLnTx/>
                <a:uFillTx/>
                <a:latin typeface="Calibri" panose="020F0502020204030204"/>
                <a:ea typeface="+mn-ea"/>
                <a:cs typeface="+mn-cs"/>
              </a:rPr>
              <a:t>ΠΑΡΑΔΕΙΓΜΑΤΑ ΠΑΡΑΒΑΣΕΩΝ ΑΘΛΗΤΩΝ</a:t>
            </a:r>
          </a:p>
        </p:txBody>
      </p:sp>
    </p:spTree>
    <p:extLst>
      <p:ext uri="{BB962C8B-B14F-4D97-AF65-F5344CB8AC3E}">
        <p14:creationId xmlns:p14="http://schemas.microsoft.com/office/powerpoint/2010/main" val="24086713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1" name="Εικόνα 4" descr="Προεπισκόπηση εικόνας">
            <a:extLst>
              <a:ext uri="{FF2B5EF4-FFF2-40B4-BE49-F238E27FC236}">
                <a16:creationId xmlns:a16="http://schemas.microsoft.com/office/drawing/2014/main" id="{58FFCABA-A195-4BCD-AABB-4F0113C5363B}"/>
              </a:ext>
            </a:extLst>
          </p:cNvPr>
          <p:cNvPicPr>
            <a:picLocks/>
          </p:cNvPicPr>
          <p:nvPr/>
        </p:nvPicPr>
        <p:blipFill>
          <a:blip r:embed="rId2">
            <a:extLst>
              <a:ext uri="{28A0092B-C50C-407E-A947-70E740481C1C}">
                <a14:useLocalDpi xmlns:a14="http://schemas.microsoft.com/office/drawing/2010/main" val="0"/>
              </a:ext>
            </a:extLst>
          </a:blip>
          <a:srcRect/>
          <a:stretch>
            <a:fillRect/>
          </a:stretch>
        </p:blipFill>
        <p:spPr bwMode="auto">
          <a:xfrm>
            <a:off x="315083" y="5593863"/>
            <a:ext cx="2266715" cy="1028786"/>
          </a:xfrm>
          <a:prstGeom prst="rect">
            <a:avLst/>
          </a:prstGeom>
          <a:noFill/>
          <a:ln>
            <a:noFill/>
          </a:ln>
        </p:spPr>
      </p:pic>
      <p:sp>
        <p:nvSpPr>
          <p:cNvPr id="13" name="Θέση περιεχομένου 2">
            <a:extLst>
              <a:ext uri="{FF2B5EF4-FFF2-40B4-BE49-F238E27FC236}">
                <a16:creationId xmlns:a16="http://schemas.microsoft.com/office/drawing/2014/main" id="{2592D6C9-1FFA-41D5-BBFC-C7C609814CB9}"/>
              </a:ext>
            </a:extLst>
          </p:cNvPr>
          <p:cNvSpPr>
            <a:spLocks noGrp="1"/>
          </p:cNvSpPr>
          <p:nvPr>
            <p:ph idx="1"/>
          </p:nvPr>
        </p:nvSpPr>
        <p:spPr>
          <a:xfrm>
            <a:off x="4037826" y="2226391"/>
            <a:ext cx="7816585" cy="3707050"/>
          </a:xfrm>
        </p:spPr>
        <p:txBody>
          <a:bodyPr>
            <a:normAutofit/>
          </a:bodyPr>
          <a:lstStyle/>
          <a:p>
            <a:pPr marL="0" indent="285750">
              <a:buNone/>
            </a:pPr>
            <a:r>
              <a:rPr lang="el-GR" sz="2000" b="1" i="1" dirty="0">
                <a:solidFill>
                  <a:srgbClr val="0070C0"/>
                </a:solidFill>
                <a:latin typeface="+mj-lt"/>
              </a:rPr>
              <a:t>Περίπτωση 3</a:t>
            </a:r>
          </a:p>
          <a:p>
            <a:pPr marL="0" indent="285750">
              <a:buNone/>
            </a:pPr>
            <a:r>
              <a:rPr lang="el-GR" sz="2000" dirty="0">
                <a:latin typeface="Calibri" panose="020F0502020204030204" pitchFamily="34" charset="0"/>
                <a:cs typeface="Calibri" panose="020F0502020204030204" pitchFamily="34" charset="0"/>
              </a:rPr>
              <a:t>Κρατικό πρόγραμμα Ντόπινγκ – Ρωσία</a:t>
            </a:r>
          </a:p>
          <a:p>
            <a:pPr marL="0" indent="285750">
              <a:buNone/>
            </a:pPr>
            <a:endParaRPr lang="el-GR" sz="2000" dirty="0">
              <a:latin typeface="Calibri" panose="020F0502020204030204" pitchFamily="34" charset="0"/>
              <a:cs typeface="Calibri" panose="020F0502020204030204" pitchFamily="34" charset="0"/>
            </a:endParaRPr>
          </a:p>
          <a:p>
            <a:pPr marL="511175" indent="-225425"/>
            <a:r>
              <a:rPr lang="el-GR" sz="2000" dirty="0">
                <a:latin typeface="Calibri" panose="020F0502020204030204" pitchFamily="34" charset="0"/>
                <a:cs typeface="Calibri" panose="020F0502020204030204" pitchFamily="34" charset="0"/>
              </a:rPr>
              <a:t>2011, Φημολογείται πως Ρώσος επιστήμονας έχει εφεύρει ουσία η οποία δεν ανιχνεύεται στον έλεγχο ντόπινγκ</a:t>
            </a:r>
          </a:p>
          <a:p>
            <a:pPr marL="511175" indent="-225425"/>
            <a:r>
              <a:rPr lang="el-GR" sz="2000" dirty="0">
                <a:latin typeface="Calibri" panose="020F0502020204030204" pitchFamily="34" charset="0"/>
                <a:cs typeface="Calibri" panose="020F0502020204030204" pitchFamily="34" charset="0"/>
              </a:rPr>
              <a:t>Γερμανός δημοσιογράφος ερευνά το θέμα και έρχεται σε επαφή – συμφωνία με τον Ρώσο επιστήμονα για την αγορά της ουσίας</a:t>
            </a:r>
          </a:p>
          <a:p>
            <a:pPr marL="511175" indent="-225425"/>
            <a:r>
              <a:rPr lang="el-GR" sz="2000" dirty="0">
                <a:latin typeface="Calibri" panose="020F0502020204030204" pitchFamily="34" charset="0"/>
                <a:cs typeface="Calibri" panose="020F0502020204030204" pitchFamily="34" charset="0"/>
              </a:rPr>
              <a:t>Η ΔΟΕ αναθέτει τη διεξαγωγή μελέτης στον Καθηγητή Μ</a:t>
            </a:r>
            <a:r>
              <a:rPr lang="en-US" sz="2000" dirty="0">
                <a:latin typeface="Calibri" panose="020F0502020204030204" pitchFamily="34" charset="0"/>
                <a:cs typeface="Calibri" panose="020F0502020204030204" pitchFamily="34" charset="0"/>
              </a:rPr>
              <a:t>cLaren </a:t>
            </a:r>
            <a:r>
              <a:rPr lang="el-GR" sz="2000" dirty="0">
                <a:latin typeface="Calibri" panose="020F0502020204030204" pitchFamily="34" charset="0"/>
                <a:cs typeface="Calibri" panose="020F0502020204030204" pitchFamily="34" charset="0"/>
              </a:rPr>
              <a:t>και πραγματοποιούνται </a:t>
            </a:r>
            <a:r>
              <a:rPr lang="en-US" sz="2000" dirty="0">
                <a:latin typeface="Calibri" panose="020F0502020204030204" pitchFamily="34" charset="0"/>
                <a:cs typeface="Calibri" panose="020F0502020204030204" pitchFamily="34" charset="0"/>
              </a:rPr>
              <a:t>2 </a:t>
            </a:r>
            <a:r>
              <a:rPr lang="el-GR" sz="2000" dirty="0">
                <a:latin typeface="Calibri" panose="020F0502020204030204" pitchFamily="34" charset="0"/>
                <a:cs typeface="Calibri" panose="020F0502020204030204" pitchFamily="34" charset="0"/>
              </a:rPr>
              <a:t>ανεξάρτητες έρευνες</a:t>
            </a:r>
          </a:p>
          <a:p>
            <a:pPr marL="0" indent="0">
              <a:buNone/>
            </a:pPr>
            <a:endParaRPr lang="el-GR" sz="2000" dirty="0">
              <a:latin typeface="Calibri" panose="020F0502020204030204" pitchFamily="34" charset="0"/>
              <a:cs typeface="Calibri" panose="020F0502020204030204" pitchFamily="34" charset="0"/>
            </a:endParaRPr>
          </a:p>
          <a:p>
            <a:pPr marL="0" indent="0">
              <a:buNone/>
            </a:pPr>
            <a:endParaRPr lang="el-GR" sz="2000" b="1" dirty="0">
              <a:latin typeface="+mj-lt"/>
            </a:endParaRPr>
          </a:p>
          <a:p>
            <a:pPr marL="0" indent="0">
              <a:buNone/>
            </a:pPr>
            <a:endParaRPr lang="el-GR" sz="2000" b="1" dirty="0">
              <a:latin typeface="+mj-lt"/>
            </a:endParaRPr>
          </a:p>
          <a:p>
            <a:pPr marL="0" indent="0">
              <a:buNone/>
            </a:pPr>
            <a:endParaRPr lang="el-GR" sz="2000" b="1" dirty="0">
              <a:latin typeface="+mj-lt"/>
            </a:endParaRPr>
          </a:p>
          <a:p>
            <a:pPr marL="0" indent="0">
              <a:buNone/>
            </a:pPr>
            <a:endParaRPr lang="el-GR" sz="2000" b="1" dirty="0">
              <a:latin typeface="+mj-lt"/>
            </a:endParaRPr>
          </a:p>
          <a:p>
            <a:pPr marL="0" indent="0">
              <a:buNone/>
            </a:pPr>
            <a:endParaRPr lang="el-GR" sz="2000" b="1" i="1" dirty="0">
              <a:latin typeface="+mj-lt"/>
            </a:endParaRPr>
          </a:p>
          <a:p>
            <a:pPr marL="0" indent="0">
              <a:buNone/>
            </a:pPr>
            <a:endParaRPr lang="el-GR" sz="2000" dirty="0"/>
          </a:p>
          <a:p>
            <a:pPr marL="344488" indent="-344488" algn="just">
              <a:lnSpc>
                <a:spcPct val="100000"/>
              </a:lnSpc>
              <a:buNone/>
            </a:pPr>
            <a:endParaRPr lang="el-GR" sz="2000" dirty="0"/>
          </a:p>
        </p:txBody>
      </p:sp>
      <p:sp>
        <p:nvSpPr>
          <p:cNvPr id="15" name="TextBox 14">
            <a:extLst>
              <a:ext uri="{FF2B5EF4-FFF2-40B4-BE49-F238E27FC236}">
                <a16:creationId xmlns:a16="http://schemas.microsoft.com/office/drawing/2014/main" id="{AC3163A1-6A4F-4A32-B496-6F2A8E098350}"/>
              </a:ext>
            </a:extLst>
          </p:cNvPr>
          <p:cNvSpPr txBox="1"/>
          <p:nvPr/>
        </p:nvSpPr>
        <p:spPr>
          <a:xfrm>
            <a:off x="5314448" y="139127"/>
            <a:ext cx="5384032" cy="424732"/>
          </a:xfrm>
          <a:prstGeom prst="rect">
            <a:avLst/>
          </a:prstGeom>
          <a:noFill/>
        </p:spPr>
        <p:txBody>
          <a:bodyPr wrap="square">
            <a:sp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400" b="1" i="0" u="none" strike="noStrike" kern="1200" cap="none" spc="0" normalizeH="0" baseline="0" noProof="0" dirty="0">
                <a:ln>
                  <a:noFill/>
                </a:ln>
                <a:solidFill>
                  <a:prstClr val="black"/>
                </a:solidFill>
                <a:effectLst/>
                <a:uLnTx/>
                <a:uFillTx/>
                <a:latin typeface="Calibri" panose="020F0502020204030204"/>
                <a:ea typeface="+mn-ea"/>
                <a:cs typeface="+mn-cs"/>
              </a:rPr>
              <a:t>ΠΑΡΑΔΕΙΓΜΑΤΑ ΠΑΡΑΒΑΣΕΩΝ ΑΘΛΗΤΩΝ</a:t>
            </a:r>
          </a:p>
        </p:txBody>
      </p:sp>
    </p:spTree>
    <p:extLst>
      <p:ext uri="{BB962C8B-B14F-4D97-AF65-F5344CB8AC3E}">
        <p14:creationId xmlns:p14="http://schemas.microsoft.com/office/powerpoint/2010/main" val="23569722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1" name="Εικόνα 4" descr="Προεπισκόπηση εικόνας">
            <a:extLst>
              <a:ext uri="{FF2B5EF4-FFF2-40B4-BE49-F238E27FC236}">
                <a16:creationId xmlns:a16="http://schemas.microsoft.com/office/drawing/2014/main" id="{58FFCABA-A195-4BCD-AABB-4F0113C5363B}"/>
              </a:ext>
            </a:extLst>
          </p:cNvPr>
          <p:cNvPicPr>
            <a:picLocks/>
          </p:cNvPicPr>
          <p:nvPr/>
        </p:nvPicPr>
        <p:blipFill>
          <a:blip r:embed="rId2">
            <a:extLst>
              <a:ext uri="{28A0092B-C50C-407E-A947-70E740481C1C}">
                <a14:useLocalDpi xmlns:a14="http://schemas.microsoft.com/office/drawing/2010/main" val="0"/>
              </a:ext>
            </a:extLst>
          </a:blip>
          <a:srcRect/>
          <a:stretch>
            <a:fillRect/>
          </a:stretch>
        </p:blipFill>
        <p:spPr bwMode="auto">
          <a:xfrm>
            <a:off x="315083" y="5593863"/>
            <a:ext cx="2266715" cy="1028786"/>
          </a:xfrm>
          <a:prstGeom prst="rect">
            <a:avLst/>
          </a:prstGeom>
          <a:noFill/>
          <a:ln>
            <a:noFill/>
          </a:ln>
        </p:spPr>
      </p:pic>
      <p:sp>
        <p:nvSpPr>
          <p:cNvPr id="15" name="Θέση περιεχομένου 2">
            <a:extLst>
              <a:ext uri="{FF2B5EF4-FFF2-40B4-BE49-F238E27FC236}">
                <a16:creationId xmlns:a16="http://schemas.microsoft.com/office/drawing/2014/main" id="{16030D93-2414-43FE-84F8-80AD62872ECB}"/>
              </a:ext>
            </a:extLst>
          </p:cNvPr>
          <p:cNvSpPr>
            <a:spLocks noGrp="1"/>
          </p:cNvSpPr>
          <p:nvPr>
            <p:ph idx="1"/>
          </p:nvPr>
        </p:nvSpPr>
        <p:spPr>
          <a:xfrm>
            <a:off x="4163605" y="364860"/>
            <a:ext cx="7625854" cy="4532260"/>
          </a:xfrm>
        </p:spPr>
        <p:txBody>
          <a:bodyPr>
            <a:normAutofit/>
          </a:bodyPr>
          <a:lstStyle/>
          <a:p>
            <a:pPr marL="0" indent="0" algn="just">
              <a:buNone/>
            </a:pPr>
            <a:r>
              <a:rPr lang="el-GR" sz="2000" dirty="0"/>
              <a:t>Ας θυμηθούμε τι είναι το Ντόπινγκ…</a:t>
            </a:r>
          </a:p>
          <a:p>
            <a:pPr marL="0" indent="0" algn="just">
              <a:buNone/>
            </a:pPr>
            <a:endParaRPr lang="el-GR" sz="2000" dirty="0">
              <a:solidFill>
                <a:srgbClr val="FDFDF9"/>
              </a:solidFill>
            </a:endParaRPr>
          </a:p>
          <a:p>
            <a:pPr marL="0" indent="0" algn="just">
              <a:buNone/>
            </a:pPr>
            <a:endParaRPr lang="el-GR" sz="2000" dirty="0">
              <a:solidFill>
                <a:srgbClr val="FDFDF9"/>
              </a:solidFill>
            </a:endParaRPr>
          </a:p>
          <a:p>
            <a:pPr marL="0" indent="0" algn="just">
              <a:buNone/>
            </a:pPr>
            <a:r>
              <a:rPr lang="el-GR" sz="2000" dirty="0"/>
              <a:t>Ο όρος </a:t>
            </a:r>
            <a:r>
              <a:rPr lang="el-GR" sz="2000" dirty="0">
                <a:solidFill>
                  <a:srgbClr val="FF0000"/>
                </a:solidFill>
              </a:rPr>
              <a:t>Ντόπινγκ</a:t>
            </a:r>
            <a:r>
              <a:rPr lang="el-GR" sz="2000" dirty="0"/>
              <a:t> αναφέρεται στη χρήση ή χορήγηση απαγορευμένων φαρμακευτικών ουσιών και απαγορευμένων μεθόδων με στόχο τη βελτίωση της απόδοσης</a:t>
            </a:r>
          </a:p>
          <a:p>
            <a:pPr marL="0" indent="0" algn="just">
              <a:buNone/>
            </a:pPr>
            <a:endParaRPr lang="el-GR" sz="2000" dirty="0"/>
          </a:p>
          <a:p>
            <a:pPr marL="0" indent="0" algn="just">
              <a:buNone/>
            </a:pPr>
            <a:endParaRPr lang="el-GR" sz="2000" dirty="0"/>
          </a:p>
          <a:p>
            <a:pPr marL="0" indent="0" algn="just">
              <a:buNone/>
            </a:pPr>
            <a:r>
              <a:rPr lang="el-GR" sz="2000" dirty="0"/>
              <a:t>Ο αθλητής δεν χρησιμοποιεί μόνο τα θεμιτά μέσα: </a:t>
            </a:r>
            <a:r>
              <a:rPr lang="el-GR" sz="2000" dirty="0">
                <a:solidFill>
                  <a:srgbClr val="FF0000"/>
                </a:solidFill>
              </a:rPr>
              <a:t>κατάλληλη προπόνηση, διατροφή, πνευματική και ψυχολογική προετοιμασία </a:t>
            </a:r>
            <a:r>
              <a:rPr lang="el-GR" sz="2000" dirty="0"/>
              <a:t>για τη βελτίωση της απόδοσης, αλλά μέσα που αντιτίθενται στους κανόνες και τις ηθικές αρχές του αθλητικού ιδεώδους και του </a:t>
            </a:r>
            <a:r>
              <a:rPr lang="el-GR" sz="2000" dirty="0">
                <a:solidFill>
                  <a:srgbClr val="FF0000"/>
                </a:solidFill>
              </a:rPr>
              <a:t>«ευ αγωνίζεσθαι»</a:t>
            </a:r>
          </a:p>
        </p:txBody>
      </p:sp>
    </p:spTree>
    <p:extLst>
      <p:ext uri="{BB962C8B-B14F-4D97-AF65-F5344CB8AC3E}">
        <p14:creationId xmlns:p14="http://schemas.microsoft.com/office/powerpoint/2010/main" val="30884368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1" name="Εικόνα 4" descr="Προεπισκόπηση εικόνας">
            <a:extLst>
              <a:ext uri="{FF2B5EF4-FFF2-40B4-BE49-F238E27FC236}">
                <a16:creationId xmlns:a16="http://schemas.microsoft.com/office/drawing/2014/main" id="{58FFCABA-A195-4BCD-AABB-4F0113C5363B}"/>
              </a:ext>
            </a:extLst>
          </p:cNvPr>
          <p:cNvPicPr>
            <a:picLocks/>
          </p:cNvPicPr>
          <p:nvPr/>
        </p:nvPicPr>
        <p:blipFill>
          <a:blip r:embed="rId2">
            <a:extLst>
              <a:ext uri="{28A0092B-C50C-407E-A947-70E740481C1C}">
                <a14:useLocalDpi xmlns:a14="http://schemas.microsoft.com/office/drawing/2010/main" val="0"/>
              </a:ext>
            </a:extLst>
          </a:blip>
          <a:srcRect/>
          <a:stretch>
            <a:fillRect/>
          </a:stretch>
        </p:blipFill>
        <p:spPr bwMode="auto">
          <a:xfrm>
            <a:off x="315083" y="5593863"/>
            <a:ext cx="2266715" cy="1028786"/>
          </a:xfrm>
          <a:prstGeom prst="rect">
            <a:avLst/>
          </a:prstGeom>
          <a:noFill/>
          <a:ln>
            <a:noFill/>
          </a:ln>
        </p:spPr>
      </p:pic>
      <p:sp>
        <p:nvSpPr>
          <p:cNvPr id="13" name="Θέση περιεχομένου 2">
            <a:extLst>
              <a:ext uri="{FF2B5EF4-FFF2-40B4-BE49-F238E27FC236}">
                <a16:creationId xmlns:a16="http://schemas.microsoft.com/office/drawing/2014/main" id="{5A4C403C-4D57-4D5A-BDD2-90D93021D4C2}"/>
              </a:ext>
            </a:extLst>
          </p:cNvPr>
          <p:cNvSpPr>
            <a:spLocks noGrp="1"/>
          </p:cNvSpPr>
          <p:nvPr>
            <p:ph idx="1"/>
          </p:nvPr>
        </p:nvSpPr>
        <p:spPr>
          <a:xfrm>
            <a:off x="3925943" y="1195512"/>
            <a:ext cx="7950974" cy="5560888"/>
          </a:xfrm>
        </p:spPr>
        <p:txBody>
          <a:bodyPr>
            <a:normAutofit/>
          </a:bodyPr>
          <a:lstStyle/>
          <a:p>
            <a:pPr marL="0" indent="285750">
              <a:buNone/>
            </a:pPr>
            <a:r>
              <a:rPr lang="el-GR" sz="2000" b="1" i="1" dirty="0">
                <a:solidFill>
                  <a:srgbClr val="0070C0"/>
                </a:solidFill>
                <a:latin typeface="+mj-lt"/>
              </a:rPr>
              <a:t>Περίπτωση 3</a:t>
            </a:r>
          </a:p>
          <a:p>
            <a:pPr marL="0" indent="285750">
              <a:buNone/>
            </a:pPr>
            <a:r>
              <a:rPr lang="el-GR" sz="2000" dirty="0">
                <a:latin typeface="Calibri" panose="020F0502020204030204" pitchFamily="34" charset="0"/>
                <a:cs typeface="Calibri" panose="020F0502020204030204" pitchFamily="34" charset="0"/>
              </a:rPr>
              <a:t>Κρατικό πρόγραμμα Ντόπινγκ – Ρωσία</a:t>
            </a:r>
          </a:p>
          <a:p>
            <a:pPr marL="0" indent="285750">
              <a:buNone/>
            </a:pPr>
            <a:endParaRPr lang="el-GR" sz="2000" b="1" i="1" dirty="0">
              <a:latin typeface="+mj-lt"/>
            </a:endParaRPr>
          </a:p>
          <a:p>
            <a:pPr marL="628650" indent="-284163">
              <a:lnSpc>
                <a:spcPct val="110000"/>
              </a:lnSpc>
              <a:buNone/>
            </a:pPr>
            <a:r>
              <a:rPr lang="el-GR" sz="2000" dirty="0">
                <a:latin typeface="Calibri" panose="020F0502020204030204" pitchFamily="34" charset="0"/>
                <a:cs typeface="Calibri" panose="020F0502020204030204" pitchFamily="34" charset="0"/>
              </a:rPr>
              <a:t>Τα συμπεράσματα των ερευνών ήταν:</a:t>
            </a:r>
          </a:p>
          <a:p>
            <a:pPr marL="628650" indent="-284163">
              <a:lnSpc>
                <a:spcPct val="110000"/>
              </a:lnSpc>
              <a:buFont typeface="Wingdings" panose="05000000000000000000" pitchFamily="2" charset="2"/>
              <a:buChar char="§"/>
            </a:pPr>
            <a:r>
              <a:rPr lang="el-GR" sz="2000" dirty="0">
                <a:latin typeface="Calibri" panose="020F0502020204030204" pitchFamily="34" charset="0"/>
                <a:cs typeface="Calibri" panose="020F0502020204030204" pitchFamily="34" charset="0"/>
              </a:rPr>
              <a:t>Εκτεταμένο ντόπινγκ της ρωσικής ομάδας:  1. στους ΟΑ του 2012, 2. Παγκόσμιο πρωτάθλημα Στίβου 2013, 3. Χειμερινοί ΟΑ στο </a:t>
            </a:r>
            <a:r>
              <a:rPr lang="el-GR" sz="2000" dirty="0" err="1">
                <a:latin typeface="Calibri" panose="020F0502020204030204" pitchFamily="34" charset="0"/>
                <a:cs typeface="Calibri" panose="020F0502020204030204" pitchFamily="34" charset="0"/>
              </a:rPr>
              <a:t>Σότσι</a:t>
            </a:r>
            <a:r>
              <a:rPr lang="el-GR" sz="2000" dirty="0">
                <a:latin typeface="Calibri" panose="020F0502020204030204" pitchFamily="34" charset="0"/>
                <a:cs typeface="Calibri" panose="020F0502020204030204" pitchFamily="34" charset="0"/>
              </a:rPr>
              <a:t> 2014</a:t>
            </a:r>
          </a:p>
          <a:p>
            <a:pPr marL="628650" indent="-284163">
              <a:lnSpc>
                <a:spcPct val="110000"/>
              </a:lnSpc>
              <a:buFont typeface="Wingdings" panose="05000000000000000000" pitchFamily="2" charset="2"/>
              <a:buChar char="§"/>
            </a:pPr>
            <a:r>
              <a:rPr lang="el-GR" sz="2000" dirty="0">
                <a:latin typeface="Calibri" panose="020F0502020204030204" pitchFamily="34" charset="0"/>
                <a:cs typeface="Calibri" panose="020F0502020204030204" pitchFamily="34" charset="0"/>
              </a:rPr>
              <a:t>Η Ρωσία, διαμέσου του προέδρου Πούτιν, αρνείται την ύπαρξη κρατικού προγράμματος και υποστηρίζει τον «καθαρό» αγωνιστικό αθλητισμό</a:t>
            </a:r>
          </a:p>
          <a:p>
            <a:pPr marL="628650" indent="-284163">
              <a:lnSpc>
                <a:spcPct val="110000"/>
              </a:lnSpc>
              <a:buFont typeface="Wingdings" panose="05000000000000000000" pitchFamily="2" charset="2"/>
              <a:buChar char="§"/>
            </a:pPr>
            <a:r>
              <a:rPr lang="el-GR" sz="2000" dirty="0">
                <a:latin typeface="Calibri" panose="020F0502020204030204" pitchFamily="34" charset="0"/>
                <a:cs typeface="Calibri" panose="020F0502020204030204" pitchFamily="34" charset="0"/>
              </a:rPr>
              <a:t>Η ΔΟΕ προτείνει τον αποκλεισμό της Ρωσίας από του ΟΑ του 2016 και αναθέτει την απόφαση στις Παγκόσμιες Ομοσπονδίες των αθλημάτων, οι οποίες στην πλειονότητά τους δεν επέτρεψαν τη συμμετοχή της Ρωσίας στους ΟΑ</a:t>
            </a:r>
          </a:p>
          <a:p>
            <a:pPr marL="0" indent="0">
              <a:buNone/>
            </a:pPr>
            <a:endParaRPr lang="el-GR" sz="2000" dirty="0">
              <a:latin typeface="Calibri" panose="020F0502020204030204" pitchFamily="34" charset="0"/>
              <a:cs typeface="Calibri" panose="020F0502020204030204" pitchFamily="34" charset="0"/>
            </a:endParaRPr>
          </a:p>
          <a:p>
            <a:pPr marL="344488" indent="-344488" algn="just">
              <a:lnSpc>
                <a:spcPct val="100000"/>
              </a:lnSpc>
              <a:buNone/>
            </a:pPr>
            <a:endParaRPr lang="el-GR" sz="2000" dirty="0"/>
          </a:p>
        </p:txBody>
      </p:sp>
      <p:sp>
        <p:nvSpPr>
          <p:cNvPr id="15" name="TextBox 14">
            <a:extLst>
              <a:ext uri="{FF2B5EF4-FFF2-40B4-BE49-F238E27FC236}">
                <a16:creationId xmlns:a16="http://schemas.microsoft.com/office/drawing/2014/main" id="{A35C8D7B-10BD-41D3-81FD-937527312AF5}"/>
              </a:ext>
            </a:extLst>
          </p:cNvPr>
          <p:cNvSpPr txBox="1"/>
          <p:nvPr/>
        </p:nvSpPr>
        <p:spPr>
          <a:xfrm>
            <a:off x="5314448" y="139127"/>
            <a:ext cx="5384032" cy="424732"/>
          </a:xfrm>
          <a:prstGeom prst="rect">
            <a:avLst/>
          </a:prstGeom>
          <a:noFill/>
        </p:spPr>
        <p:txBody>
          <a:bodyPr wrap="square">
            <a:sp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l-GR" sz="2400" b="1" i="0" u="none" strike="noStrike" kern="1200" cap="none" spc="0" normalizeH="0" baseline="0" noProof="0" dirty="0">
                <a:ln>
                  <a:noFill/>
                </a:ln>
                <a:solidFill>
                  <a:prstClr val="black"/>
                </a:solidFill>
                <a:effectLst/>
                <a:uLnTx/>
                <a:uFillTx/>
                <a:latin typeface="Calibri" panose="020F0502020204030204"/>
                <a:ea typeface="+mn-ea"/>
                <a:cs typeface="+mn-cs"/>
              </a:rPr>
              <a:t>ΠΑΡΑΔΕΙΓΜΑΤΑ ΠΑΡΑΒΑΣΕΩΝ ΑΘΛΗΤΩΝ</a:t>
            </a:r>
          </a:p>
        </p:txBody>
      </p:sp>
    </p:spTree>
    <p:extLst>
      <p:ext uri="{BB962C8B-B14F-4D97-AF65-F5344CB8AC3E}">
        <p14:creationId xmlns:p14="http://schemas.microsoft.com/office/powerpoint/2010/main" val="16052711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1" name="Εικόνα 4" descr="Προεπισκόπηση εικόνας">
            <a:extLst>
              <a:ext uri="{FF2B5EF4-FFF2-40B4-BE49-F238E27FC236}">
                <a16:creationId xmlns:a16="http://schemas.microsoft.com/office/drawing/2014/main" id="{58FFCABA-A195-4BCD-AABB-4F0113C5363B}"/>
              </a:ext>
            </a:extLst>
          </p:cNvPr>
          <p:cNvPicPr>
            <a:picLocks/>
          </p:cNvPicPr>
          <p:nvPr/>
        </p:nvPicPr>
        <p:blipFill>
          <a:blip r:embed="rId2">
            <a:extLst>
              <a:ext uri="{28A0092B-C50C-407E-A947-70E740481C1C}">
                <a14:useLocalDpi xmlns:a14="http://schemas.microsoft.com/office/drawing/2010/main" val="0"/>
              </a:ext>
            </a:extLst>
          </a:blip>
          <a:srcRect/>
          <a:stretch>
            <a:fillRect/>
          </a:stretch>
        </p:blipFill>
        <p:spPr bwMode="auto">
          <a:xfrm>
            <a:off x="315083" y="5593863"/>
            <a:ext cx="2266715" cy="1028786"/>
          </a:xfrm>
          <a:prstGeom prst="rect">
            <a:avLst/>
          </a:prstGeom>
          <a:noFill/>
          <a:ln>
            <a:noFill/>
          </a:ln>
        </p:spPr>
      </p:pic>
      <p:sp>
        <p:nvSpPr>
          <p:cNvPr id="15" name="TextBox 14">
            <a:extLst>
              <a:ext uri="{FF2B5EF4-FFF2-40B4-BE49-F238E27FC236}">
                <a16:creationId xmlns:a16="http://schemas.microsoft.com/office/drawing/2014/main" id="{5D2DD5AD-ED97-44D0-B53B-C1EB376BEFA7}"/>
              </a:ext>
            </a:extLst>
          </p:cNvPr>
          <p:cNvSpPr txBox="1"/>
          <p:nvPr/>
        </p:nvSpPr>
        <p:spPr>
          <a:xfrm>
            <a:off x="5161280" y="352722"/>
            <a:ext cx="5398467" cy="461665"/>
          </a:xfrm>
          <a:prstGeom prst="rect">
            <a:avLst/>
          </a:prstGeom>
          <a:noFill/>
        </p:spPr>
        <p:txBody>
          <a:bodyPr wrap="square">
            <a:spAutoFit/>
          </a:bodyPr>
          <a:lstStyle/>
          <a:p>
            <a:pPr algn="ctr"/>
            <a:r>
              <a:rPr lang="el-GR" sz="2400" b="1" dirty="0"/>
              <a:t>ΕΥΧΑΡΙΣΤΩ ΠΟΛΥ ΓΙΑ ΤΗΝ ΠΡΟΣΟΧΗ ΣΑΣ</a:t>
            </a:r>
          </a:p>
        </p:txBody>
      </p:sp>
      <p:pic>
        <p:nvPicPr>
          <p:cNvPr id="3" name="Picture 2" descr="A picture containing text, handwear, clothing&#10;&#10;Description automatically generated">
            <a:extLst>
              <a:ext uri="{FF2B5EF4-FFF2-40B4-BE49-F238E27FC236}">
                <a16:creationId xmlns:a16="http://schemas.microsoft.com/office/drawing/2014/main" id="{C6BDDAD7-11EA-4792-A8D4-2E9FCD629CC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61280" y="1869440"/>
            <a:ext cx="6024879" cy="3403600"/>
          </a:xfrm>
          <a:prstGeom prst="rect">
            <a:avLst/>
          </a:prstGeom>
        </p:spPr>
      </p:pic>
    </p:spTree>
    <p:extLst>
      <p:ext uri="{BB962C8B-B14F-4D97-AF65-F5344CB8AC3E}">
        <p14:creationId xmlns:p14="http://schemas.microsoft.com/office/powerpoint/2010/main" val="29554718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1" name="Εικόνα 4" descr="Προεπισκόπηση εικόνας">
            <a:extLst>
              <a:ext uri="{FF2B5EF4-FFF2-40B4-BE49-F238E27FC236}">
                <a16:creationId xmlns:a16="http://schemas.microsoft.com/office/drawing/2014/main" id="{58FFCABA-A195-4BCD-AABB-4F0113C5363B}"/>
              </a:ext>
            </a:extLst>
          </p:cNvPr>
          <p:cNvPicPr>
            <a:picLocks/>
          </p:cNvPicPr>
          <p:nvPr/>
        </p:nvPicPr>
        <p:blipFill>
          <a:blip r:embed="rId2">
            <a:extLst>
              <a:ext uri="{28A0092B-C50C-407E-A947-70E740481C1C}">
                <a14:useLocalDpi xmlns:a14="http://schemas.microsoft.com/office/drawing/2010/main" val="0"/>
              </a:ext>
            </a:extLst>
          </a:blip>
          <a:srcRect/>
          <a:stretch>
            <a:fillRect/>
          </a:stretch>
        </p:blipFill>
        <p:spPr bwMode="auto">
          <a:xfrm>
            <a:off x="315083" y="5593863"/>
            <a:ext cx="2266715" cy="1028786"/>
          </a:xfrm>
          <a:prstGeom prst="rect">
            <a:avLst/>
          </a:prstGeom>
          <a:noFill/>
          <a:ln>
            <a:noFill/>
          </a:ln>
        </p:spPr>
      </p:pic>
      <p:sp>
        <p:nvSpPr>
          <p:cNvPr id="13" name="Θέση περιεχομένου 2">
            <a:extLst>
              <a:ext uri="{FF2B5EF4-FFF2-40B4-BE49-F238E27FC236}">
                <a16:creationId xmlns:a16="http://schemas.microsoft.com/office/drawing/2014/main" id="{F6731E65-1CC9-49EC-9DEE-6B29FDDD4056}"/>
              </a:ext>
            </a:extLst>
          </p:cNvPr>
          <p:cNvSpPr>
            <a:spLocks noGrp="1"/>
          </p:cNvSpPr>
          <p:nvPr>
            <p:ph idx="1"/>
          </p:nvPr>
        </p:nvSpPr>
        <p:spPr>
          <a:xfrm>
            <a:off x="4117885" y="358876"/>
            <a:ext cx="7717294" cy="5676164"/>
          </a:xfrm>
        </p:spPr>
        <p:txBody>
          <a:bodyPr>
            <a:normAutofit/>
          </a:bodyPr>
          <a:lstStyle/>
          <a:p>
            <a:pPr marL="0" indent="0">
              <a:buNone/>
            </a:pPr>
            <a:r>
              <a:rPr lang="el-GR" sz="2000" i="1" dirty="0"/>
              <a:t>Ας θυμηθούμε τι είναι το Ντόπινγκ…</a:t>
            </a:r>
          </a:p>
          <a:p>
            <a:pPr marL="0" indent="0">
              <a:buNone/>
            </a:pPr>
            <a:endParaRPr lang="el-GR" sz="2000" dirty="0"/>
          </a:p>
          <a:p>
            <a:pPr algn="just">
              <a:lnSpc>
                <a:spcPct val="145000"/>
              </a:lnSpc>
              <a:buFont typeface="Wingdings" panose="05000000000000000000" pitchFamily="2" charset="2"/>
              <a:buChar char="§"/>
            </a:pPr>
            <a:r>
              <a:rPr lang="el-GR" sz="2000" dirty="0"/>
              <a:t>Ο </a:t>
            </a:r>
            <a:r>
              <a:rPr lang="en-US" sz="2000" dirty="0">
                <a:solidFill>
                  <a:srgbClr val="FF0000"/>
                </a:solidFill>
              </a:rPr>
              <a:t>WADA</a:t>
            </a:r>
            <a:r>
              <a:rPr lang="en-US" sz="2000" dirty="0"/>
              <a:t> </a:t>
            </a:r>
            <a:r>
              <a:rPr lang="el-GR" sz="2000" dirty="0"/>
              <a:t>είναι ο οργανισμός που κρίνει εάν ένα φάρμακο ανήκει σε κάποια από τις κατηγορίες των απαγορευμένων ουσιών. Τα κριτήρια που θέτουν οι ειδικοί για να αξιολογήσουν εάν μία φαρμακευτική ουσία αποτελεί στοιχείο ντοπαρίσματος είναι η </a:t>
            </a:r>
            <a:r>
              <a:rPr lang="el-GR" sz="2000" dirty="0">
                <a:solidFill>
                  <a:srgbClr val="FF0000"/>
                </a:solidFill>
              </a:rPr>
              <a:t>δράση</a:t>
            </a:r>
            <a:r>
              <a:rPr lang="el-GR" sz="2000" dirty="0"/>
              <a:t> και η </a:t>
            </a:r>
            <a:r>
              <a:rPr lang="el-GR" sz="2000" dirty="0">
                <a:solidFill>
                  <a:srgbClr val="FF0000"/>
                </a:solidFill>
              </a:rPr>
              <a:t>χημική της δομή</a:t>
            </a:r>
          </a:p>
          <a:p>
            <a:pPr marL="0" indent="0" algn="just">
              <a:lnSpc>
                <a:spcPct val="145000"/>
              </a:lnSpc>
              <a:buNone/>
            </a:pPr>
            <a:endParaRPr lang="el-GR" sz="2000" dirty="0"/>
          </a:p>
          <a:p>
            <a:pPr algn="just">
              <a:lnSpc>
                <a:spcPct val="145000"/>
              </a:lnSpc>
              <a:buFont typeface="Wingdings" panose="05000000000000000000" pitchFamily="2" charset="2"/>
              <a:buChar char="§"/>
            </a:pPr>
            <a:r>
              <a:rPr lang="el-GR" sz="2000" dirty="0"/>
              <a:t>Σε παγκόσμιο και εθνικό επίπεδο οι διεθνείς οργανισμοί – ρυθμιστές αντιντόπινγκ, </a:t>
            </a:r>
            <a:r>
              <a:rPr lang="en-US" sz="2000" dirty="0">
                <a:solidFill>
                  <a:srgbClr val="FF0000"/>
                </a:solidFill>
              </a:rPr>
              <a:t>WADA</a:t>
            </a:r>
            <a:r>
              <a:rPr lang="en-US" sz="2000" dirty="0"/>
              <a:t> </a:t>
            </a:r>
            <a:r>
              <a:rPr lang="el-GR" sz="2000" dirty="0"/>
              <a:t>και </a:t>
            </a:r>
            <a:r>
              <a:rPr lang="el-GR" sz="2000" dirty="0">
                <a:solidFill>
                  <a:srgbClr val="FF0000"/>
                </a:solidFill>
              </a:rPr>
              <a:t>Ε.Ο.Κ.Α.Ν</a:t>
            </a:r>
            <a:r>
              <a:rPr lang="el-GR" sz="2000" dirty="0"/>
              <a:t> εργάζονται με σκοπό την αποτροπή της χρήσης απαγορευμένων ουσιών και μεθόδων από τους αθλητές</a:t>
            </a:r>
          </a:p>
        </p:txBody>
      </p:sp>
    </p:spTree>
    <p:extLst>
      <p:ext uri="{BB962C8B-B14F-4D97-AF65-F5344CB8AC3E}">
        <p14:creationId xmlns:p14="http://schemas.microsoft.com/office/powerpoint/2010/main" val="26864706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1" name="Εικόνα 4" descr="Προεπισκόπηση εικόνας">
            <a:extLst>
              <a:ext uri="{FF2B5EF4-FFF2-40B4-BE49-F238E27FC236}">
                <a16:creationId xmlns:a16="http://schemas.microsoft.com/office/drawing/2014/main" id="{58FFCABA-A195-4BCD-AABB-4F0113C5363B}"/>
              </a:ext>
            </a:extLst>
          </p:cNvPr>
          <p:cNvPicPr>
            <a:picLocks/>
          </p:cNvPicPr>
          <p:nvPr/>
        </p:nvPicPr>
        <p:blipFill>
          <a:blip r:embed="rId2">
            <a:extLst>
              <a:ext uri="{28A0092B-C50C-407E-A947-70E740481C1C}">
                <a14:useLocalDpi xmlns:a14="http://schemas.microsoft.com/office/drawing/2010/main" val="0"/>
              </a:ext>
            </a:extLst>
          </a:blip>
          <a:srcRect/>
          <a:stretch>
            <a:fillRect/>
          </a:stretch>
        </p:blipFill>
        <p:spPr bwMode="auto">
          <a:xfrm>
            <a:off x="315083" y="5593863"/>
            <a:ext cx="2266715" cy="1028786"/>
          </a:xfrm>
          <a:prstGeom prst="rect">
            <a:avLst/>
          </a:prstGeom>
          <a:noFill/>
          <a:ln>
            <a:noFill/>
          </a:ln>
        </p:spPr>
      </p:pic>
      <p:sp>
        <p:nvSpPr>
          <p:cNvPr id="13" name="Θέση περιεχομένου 2">
            <a:extLst>
              <a:ext uri="{FF2B5EF4-FFF2-40B4-BE49-F238E27FC236}">
                <a16:creationId xmlns:a16="http://schemas.microsoft.com/office/drawing/2014/main" id="{F887624A-45A3-4678-A442-AC74C30B68A6}"/>
              </a:ext>
            </a:extLst>
          </p:cNvPr>
          <p:cNvSpPr>
            <a:spLocks noGrp="1"/>
          </p:cNvSpPr>
          <p:nvPr>
            <p:ph idx="1"/>
          </p:nvPr>
        </p:nvSpPr>
        <p:spPr>
          <a:xfrm>
            <a:off x="4184578" y="1641658"/>
            <a:ext cx="7857613" cy="4630995"/>
          </a:xfrm>
        </p:spPr>
        <p:txBody>
          <a:bodyPr>
            <a:normAutofit/>
          </a:bodyPr>
          <a:lstStyle/>
          <a:p>
            <a:pPr algn="just">
              <a:lnSpc>
                <a:spcPct val="150000"/>
              </a:lnSpc>
              <a:buFont typeface="Wingdings" panose="05000000000000000000" pitchFamily="2" charset="2"/>
              <a:buChar char="§"/>
            </a:pPr>
            <a:r>
              <a:rPr lang="el-GR" sz="2000" dirty="0"/>
              <a:t>Η διάπραξη </a:t>
            </a:r>
            <a:r>
              <a:rPr lang="el-GR" sz="2000" dirty="0">
                <a:solidFill>
                  <a:srgbClr val="FF0000"/>
                </a:solidFill>
              </a:rPr>
              <a:t>μίας ή περισσοτέρων παραβάσεων </a:t>
            </a:r>
            <a:r>
              <a:rPr lang="el-GR" sz="2000" dirty="0"/>
              <a:t>των κανόνων αντιντόπινγκ (σύμφωνα με το Άρθρο 2 του Κώδικα της WADA) ορίζεται ως </a:t>
            </a:r>
            <a:r>
              <a:rPr lang="el-GR" sz="2000" dirty="0">
                <a:solidFill>
                  <a:srgbClr val="FF0000"/>
                </a:solidFill>
              </a:rPr>
              <a:t>ντόπινγκ</a:t>
            </a:r>
            <a:r>
              <a:rPr lang="el-GR" sz="2000" dirty="0"/>
              <a:t> </a:t>
            </a:r>
          </a:p>
          <a:p>
            <a:pPr algn="just">
              <a:lnSpc>
                <a:spcPct val="150000"/>
              </a:lnSpc>
              <a:buFont typeface="Wingdings" panose="05000000000000000000" pitchFamily="2" charset="2"/>
              <a:buChar char="§"/>
            </a:pPr>
            <a:endParaRPr lang="el-GR" sz="2000" dirty="0"/>
          </a:p>
          <a:p>
            <a:pPr algn="just">
              <a:lnSpc>
                <a:spcPct val="150000"/>
              </a:lnSpc>
              <a:buFont typeface="Wingdings" panose="05000000000000000000" pitchFamily="2" charset="2"/>
              <a:buChar char="§"/>
            </a:pPr>
            <a:r>
              <a:rPr lang="el-GR" sz="2000" dirty="0"/>
              <a:t>Οι </a:t>
            </a:r>
            <a:r>
              <a:rPr lang="el-GR" sz="2000" dirty="0">
                <a:solidFill>
                  <a:srgbClr val="FF0000"/>
                </a:solidFill>
              </a:rPr>
              <a:t>αθλητές</a:t>
            </a:r>
            <a:r>
              <a:rPr lang="el-GR" sz="2000" dirty="0"/>
              <a:t> ή άλλα πρόσωπα υποχρεούνται να </a:t>
            </a:r>
            <a:r>
              <a:rPr lang="el-GR" sz="2000" dirty="0">
                <a:solidFill>
                  <a:srgbClr val="FF0000"/>
                </a:solidFill>
              </a:rPr>
              <a:t>γνωρίζουν</a:t>
            </a:r>
            <a:r>
              <a:rPr lang="el-GR" sz="2000" dirty="0"/>
              <a:t> τι συνιστά παράβαση ενός κανόνα αντιντόπινγκ και τις </a:t>
            </a:r>
            <a:r>
              <a:rPr lang="el-GR" sz="2000" dirty="0">
                <a:solidFill>
                  <a:srgbClr val="FF0000"/>
                </a:solidFill>
              </a:rPr>
              <a:t>ουσίες</a:t>
            </a:r>
            <a:r>
              <a:rPr lang="el-GR" sz="2000" dirty="0"/>
              <a:t>, καθώς και τις </a:t>
            </a:r>
            <a:r>
              <a:rPr lang="el-GR" sz="2000" dirty="0">
                <a:solidFill>
                  <a:srgbClr val="FF0000"/>
                </a:solidFill>
              </a:rPr>
              <a:t>μεθόδους</a:t>
            </a:r>
            <a:r>
              <a:rPr lang="el-GR" sz="2000" dirty="0"/>
              <a:t> που έχουν συμπεριληφθεί στον κατάλογο απαγορευμένων. Τα παρακάτω αποτελούν παραβάσεις κανόνων αντιντόπινγκ:</a:t>
            </a:r>
          </a:p>
          <a:p>
            <a:pPr algn="just">
              <a:buFont typeface="Wingdings" panose="05000000000000000000" pitchFamily="2" charset="2"/>
              <a:buChar char="§"/>
            </a:pPr>
            <a:endParaRPr lang="el-GR" sz="2000" i="1" dirty="0"/>
          </a:p>
        </p:txBody>
      </p:sp>
      <p:sp>
        <p:nvSpPr>
          <p:cNvPr id="15" name="TextBox 14">
            <a:extLst>
              <a:ext uri="{FF2B5EF4-FFF2-40B4-BE49-F238E27FC236}">
                <a16:creationId xmlns:a16="http://schemas.microsoft.com/office/drawing/2014/main" id="{2C1B137B-002E-4124-9AAA-B83035E02F1F}"/>
              </a:ext>
            </a:extLst>
          </p:cNvPr>
          <p:cNvSpPr txBox="1"/>
          <p:nvPr/>
        </p:nvSpPr>
        <p:spPr>
          <a:xfrm>
            <a:off x="6094476" y="97245"/>
            <a:ext cx="4675124" cy="461665"/>
          </a:xfrm>
          <a:prstGeom prst="rect">
            <a:avLst/>
          </a:prstGeom>
          <a:noFill/>
        </p:spPr>
        <p:txBody>
          <a:bodyPr wrap="square">
            <a:spAutoFit/>
          </a:bodyPr>
          <a:lstStyle/>
          <a:p>
            <a:r>
              <a:rPr lang="el-GR" sz="2400" b="1" dirty="0"/>
              <a:t>ΠΑΡΑΒΑΣΕΙΣ </a:t>
            </a:r>
            <a:r>
              <a:rPr lang="en-US" sz="2400" b="1" dirty="0"/>
              <a:t>ANTI-DOPING</a:t>
            </a:r>
          </a:p>
        </p:txBody>
      </p:sp>
    </p:spTree>
    <p:extLst>
      <p:ext uri="{BB962C8B-B14F-4D97-AF65-F5344CB8AC3E}">
        <p14:creationId xmlns:p14="http://schemas.microsoft.com/office/powerpoint/2010/main" val="1593602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1" name="Εικόνα 4" descr="Προεπισκόπηση εικόνας">
            <a:extLst>
              <a:ext uri="{FF2B5EF4-FFF2-40B4-BE49-F238E27FC236}">
                <a16:creationId xmlns:a16="http://schemas.microsoft.com/office/drawing/2014/main" id="{58FFCABA-A195-4BCD-AABB-4F0113C5363B}"/>
              </a:ext>
            </a:extLst>
          </p:cNvPr>
          <p:cNvPicPr>
            <a:picLocks/>
          </p:cNvPicPr>
          <p:nvPr/>
        </p:nvPicPr>
        <p:blipFill>
          <a:blip r:embed="rId2">
            <a:extLst>
              <a:ext uri="{28A0092B-C50C-407E-A947-70E740481C1C}">
                <a14:useLocalDpi xmlns:a14="http://schemas.microsoft.com/office/drawing/2010/main" val="0"/>
              </a:ext>
            </a:extLst>
          </a:blip>
          <a:srcRect/>
          <a:stretch>
            <a:fillRect/>
          </a:stretch>
        </p:blipFill>
        <p:spPr bwMode="auto">
          <a:xfrm>
            <a:off x="315083" y="5593863"/>
            <a:ext cx="2266715" cy="1028786"/>
          </a:xfrm>
          <a:prstGeom prst="rect">
            <a:avLst/>
          </a:prstGeom>
          <a:noFill/>
          <a:ln>
            <a:noFill/>
          </a:ln>
        </p:spPr>
      </p:pic>
      <p:sp>
        <p:nvSpPr>
          <p:cNvPr id="13" name="Θέση περιεχομένου 2">
            <a:extLst>
              <a:ext uri="{FF2B5EF4-FFF2-40B4-BE49-F238E27FC236}">
                <a16:creationId xmlns:a16="http://schemas.microsoft.com/office/drawing/2014/main" id="{2DCC8667-63C5-4F38-AB47-B7BD6DBB37D9}"/>
              </a:ext>
            </a:extLst>
          </p:cNvPr>
          <p:cNvSpPr>
            <a:spLocks noGrp="1"/>
          </p:cNvSpPr>
          <p:nvPr>
            <p:ph idx="1"/>
          </p:nvPr>
        </p:nvSpPr>
        <p:spPr>
          <a:xfrm>
            <a:off x="4072633" y="794813"/>
            <a:ext cx="8007607" cy="5484067"/>
          </a:xfrm>
        </p:spPr>
        <p:txBody>
          <a:bodyPr>
            <a:normAutofit lnSpcReduction="10000"/>
          </a:bodyPr>
          <a:lstStyle/>
          <a:p>
            <a:pPr>
              <a:buFont typeface="Wingdings" panose="05000000000000000000" pitchFamily="2" charset="2"/>
              <a:buChar char="q"/>
            </a:pPr>
            <a:endParaRPr lang="el-GR" sz="2000" dirty="0"/>
          </a:p>
          <a:p>
            <a:pPr marL="457200" indent="-457200" algn="just">
              <a:lnSpc>
                <a:spcPct val="100000"/>
              </a:lnSpc>
              <a:buAutoNum type="arabicPeriod"/>
            </a:pPr>
            <a:r>
              <a:rPr lang="el-GR" sz="2000" dirty="0"/>
              <a:t>Παρουσία </a:t>
            </a:r>
            <a:r>
              <a:rPr lang="el-GR" sz="2000" dirty="0">
                <a:solidFill>
                  <a:srgbClr val="FF0000"/>
                </a:solidFill>
              </a:rPr>
              <a:t>απαγορευμένης ουσίας </a:t>
            </a:r>
            <a:r>
              <a:rPr lang="el-GR" sz="2000" dirty="0"/>
              <a:t>ή μεταβολιτών ή δεικτών της σε δείγμα αθλητή</a:t>
            </a:r>
          </a:p>
          <a:p>
            <a:pPr marL="0" indent="0" algn="just">
              <a:lnSpc>
                <a:spcPct val="100000"/>
              </a:lnSpc>
              <a:buNone/>
            </a:pPr>
            <a:r>
              <a:rPr lang="el-GR" sz="2000" dirty="0"/>
              <a:t>Αποτελεί προσωπική υποχρέωση κάθε αθλητή να διασφαλίζει ότι καμία απαγορευμένη ουσία δεν εισέρχεται στον οργανισμό του. Οι αθλητές είναι υπεύθυνοι για οποιαδήποτε απαγορευμένη ουσία ή </a:t>
            </a:r>
            <a:r>
              <a:rPr lang="el-GR" sz="2000" dirty="0" err="1"/>
              <a:t>μεταβολίτες</a:t>
            </a:r>
            <a:r>
              <a:rPr lang="el-GR" sz="2000" dirty="0"/>
              <a:t> ή δείκτες βρεθούν στα προσωπικά τους δείγματα. Συνεπώς, δεν είναι απαραίτητο να αποδεικνύεται υπαιτιότητα ή η γνώση της χρήσης εκ μέρους του αθλητή, προκειμένου να </a:t>
            </a:r>
            <a:r>
              <a:rPr lang="el-GR" sz="2000" dirty="0" err="1"/>
              <a:t>στοιχειοθετηθεί</a:t>
            </a:r>
            <a:r>
              <a:rPr lang="el-GR" sz="2000" dirty="0"/>
              <a:t> παράβαση κανόνα αντιντόπινγκ.</a:t>
            </a:r>
          </a:p>
          <a:p>
            <a:pPr marL="0" indent="0" algn="just">
              <a:lnSpc>
                <a:spcPct val="100000"/>
              </a:lnSpc>
              <a:buNone/>
            </a:pPr>
            <a:endParaRPr lang="el-GR" sz="2000" dirty="0"/>
          </a:p>
          <a:p>
            <a:pPr marL="344488" indent="-344488" algn="just">
              <a:lnSpc>
                <a:spcPct val="100000"/>
              </a:lnSpc>
              <a:buNone/>
            </a:pPr>
            <a:r>
              <a:rPr lang="el-GR" sz="2000" dirty="0"/>
              <a:t>2. </a:t>
            </a:r>
            <a:r>
              <a:rPr lang="el-GR" sz="2000" dirty="0">
                <a:solidFill>
                  <a:srgbClr val="FF0000"/>
                </a:solidFill>
              </a:rPr>
              <a:t>Χρήση</a:t>
            </a:r>
            <a:r>
              <a:rPr lang="el-GR" sz="2000" dirty="0"/>
              <a:t> ή απόπειρα χρήσης απαγορευμένης </a:t>
            </a:r>
            <a:r>
              <a:rPr lang="el-GR" sz="2000" dirty="0">
                <a:solidFill>
                  <a:srgbClr val="FF0000"/>
                </a:solidFill>
              </a:rPr>
              <a:t>ουσίας</a:t>
            </a:r>
            <a:r>
              <a:rPr lang="el-GR" sz="2000" dirty="0"/>
              <a:t> ή απαγορευμένης </a:t>
            </a:r>
            <a:r>
              <a:rPr lang="el-GR" sz="2000" dirty="0">
                <a:solidFill>
                  <a:srgbClr val="FF0000"/>
                </a:solidFill>
              </a:rPr>
              <a:t>μεθόδου</a:t>
            </a:r>
            <a:r>
              <a:rPr lang="el-GR" sz="2000" dirty="0"/>
              <a:t> από αθλητή</a:t>
            </a:r>
          </a:p>
          <a:p>
            <a:pPr marL="0" indent="-344488" algn="just">
              <a:lnSpc>
                <a:spcPct val="100000"/>
              </a:lnSpc>
              <a:buNone/>
            </a:pPr>
            <a:r>
              <a:rPr lang="el-GR" sz="2000" dirty="0"/>
              <a:t>Η επιτυχία ή αποτυχία χρήσης ή απόπειρας χρήσης μίας απαγορευμένης ουσίας ή απαγορευμένης μεθόδου δεν αποτελεί ουσιώδες στοιχείο. Για την παράβαση κανόνα ντόπινγκ αρκεί ότι έγινε χρήση ή απόπειρα χρήσης της απαγορευμένης ουσίας ή της απαγορευμένης μεθόδου.</a:t>
            </a:r>
          </a:p>
          <a:p>
            <a:pPr marL="344488" indent="-344488" algn="just">
              <a:lnSpc>
                <a:spcPct val="100000"/>
              </a:lnSpc>
              <a:buNone/>
            </a:pPr>
            <a:endParaRPr lang="el-GR" sz="2000" dirty="0"/>
          </a:p>
          <a:p>
            <a:pPr marL="0" indent="0" algn="just">
              <a:lnSpc>
                <a:spcPct val="100000"/>
              </a:lnSpc>
              <a:buNone/>
            </a:pPr>
            <a:endParaRPr lang="el-GR" sz="2000" i="1" dirty="0">
              <a:solidFill>
                <a:srgbClr val="FF0000"/>
              </a:solidFill>
            </a:endParaRPr>
          </a:p>
        </p:txBody>
      </p:sp>
      <p:sp>
        <p:nvSpPr>
          <p:cNvPr id="15" name="TextBox 14">
            <a:extLst>
              <a:ext uri="{FF2B5EF4-FFF2-40B4-BE49-F238E27FC236}">
                <a16:creationId xmlns:a16="http://schemas.microsoft.com/office/drawing/2014/main" id="{BD7D6B2E-62F5-4D2A-BF7C-A78E1C2C89B4}"/>
              </a:ext>
            </a:extLst>
          </p:cNvPr>
          <p:cNvSpPr txBox="1"/>
          <p:nvPr/>
        </p:nvSpPr>
        <p:spPr>
          <a:xfrm>
            <a:off x="6094476" y="97245"/>
            <a:ext cx="4675124" cy="461665"/>
          </a:xfrm>
          <a:prstGeom prst="rect">
            <a:avLst/>
          </a:prstGeom>
          <a:noFill/>
        </p:spPr>
        <p:txBody>
          <a:bodyPr wrap="square">
            <a:spAutoFit/>
          </a:bodyPr>
          <a:lstStyle/>
          <a:p>
            <a:r>
              <a:rPr lang="el-GR" sz="2400" b="1" dirty="0"/>
              <a:t>ΕΙΔΗ ΠΑΡΑΒΑΣΕΩΝ </a:t>
            </a:r>
            <a:r>
              <a:rPr lang="en-US" sz="2400" b="1" dirty="0"/>
              <a:t>ANTI-DOPING</a:t>
            </a:r>
          </a:p>
        </p:txBody>
      </p:sp>
    </p:spTree>
    <p:extLst>
      <p:ext uri="{BB962C8B-B14F-4D97-AF65-F5344CB8AC3E}">
        <p14:creationId xmlns:p14="http://schemas.microsoft.com/office/powerpoint/2010/main" val="22181444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1" name="Εικόνα 4" descr="Προεπισκόπηση εικόνας">
            <a:extLst>
              <a:ext uri="{FF2B5EF4-FFF2-40B4-BE49-F238E27FC236}">
                <a16:creationId xmlns:a16="http://schemas.microsoft.com/office/drawing/2014/main" id="{58FFCABA-A195-4BCD-AABB-4F0113C5363B}"/>
              </a:ext>
            </a:extLst>
          </p:cNvPr>
          <p:cNvPicPr>
            <a:picLocks/>
          </p:cNvPicPr>
          <p:nvPr/>
        </p:nvPicPr>
        <p:blipFill>
          <a:blip r:embed="rId2">
            <a:extLst>
              <a:ext uri="{28A0092B-C50C-407E-A947-70E740481C1C}">
                <a14:useLocalDpi xmlns:a14="http://schemas.microsoft.com/office/drawing/2010/main" val="0"/>
              </a:ext>
            </a:extLst>
          </a:blip>
          <a:srcRect/>
          <a:stretch>
            <a:fillRect/>
          </a:stretch>
        </p:blipFill>
        <p:spPr bwMode="auto">
          <a:xfrm>
            <a:off x="315083" y="5593863"/>
            <a:ext cx="2266715" cy="1028786"/>
          </a:xfrm>
          <a:prstGeom prst="rect">
            <a:avLst/>
          </a:prstGeom>
          <a:noFill/>
          <a:ln>
            <a:noFill/>
          </a:ln>
        </p:spPr>
      </p:pic>
      <p:sp>
        <p:nvSpPr>
          <p:cNvPr id="13" name="TextBox 12">
            <a:extLst>
              <a:ext uri="{FF2B5EF4-FFF2-40B4-BE49-F238E27FC236}">
                <a16:creationId xmlns:a16="http://schemas.microsoft.com/office/drawing/2014/main" id="{F7E513A7-A58E-44C1-97E5-B124A6782799}"/>
              </a:ext>
            </a:extLst>
          </p:cNvPr>
          <p:cNvSpPr txBox="1"/>
          <p:nvPr/>
        </p:nvSpPr>
        <p:spPr>
          <a:xfrm>
            <a:off x="4066782" y="1338479"/>
            <a:ext cx="7830578" cy="3683060"/>
          </a:xfrm>
          <a:prstGeom prst="rect">
            <a:avLst/>
          </a:prstGeom>
          <a:noFill/>
        </p:spPr>
        <p:txBody>
          <a:bodyPr wrap="square">
            <a:spAutoFit/>
          </a:bodyPr>
          <a:lstStyle/>
          <a:p>
            <a:pPr marL="0" marR="0" lvl="0" indent="0" algn="just"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kumimoji="0" lang="el-GR" sz="2000" b="0" i="0" u="none" strike="noStrike" kern="1200" cap="none" spc="0" normalizeH="0" baseline="0" noProof="0" dirty="0">
                <a:ln>
                  <a:noFill/>
                </a:ln>
                <a:solidFill>
                  <a:prstClr val="black"/>
                </a:solidFill>
                <a:effectLst/>
                <a:uLnTx/>
                <a:uFillTx/>
                <a:latin typeface="Calibri" panose="020F0502020204030204"/>
                <a:ea typeface="+mn-ea"/>
                <a:cs typeface="+mn-cs"/>
              </a:rPr>
              <a:t>3. </a:t>
            </a:r>
            <a:r>
              <a:rPr kumimoji="0" lang="el-GR" sz="2000" b="0" i="0" u="none" strike="noStrike" kern="1200" cap="none" spc="0" normalizeH="0" baseline="0" noProof="0" dirty="0">
                <a:ln>
                  <a:noFill/>
                </a:ln>
                <a:solidFill>
                  <a:srgbClr val="FF0000"/>
                </a:solidFill>
                <a:effectLst/>
                <a:uLnTx/>
                <a:uFillTx/>
                <a:latin typeface="Calibri" panose="020F0502020204030204"/>
                <a:ea typeface="+mn-ea"/>
                <a:cs typeface="+mn-cs"/>
              </a:rPr>
              <a:t>Αποφυγή</a:t>
            </a:r>
            <a:r>
              <a:rPr kumimoji="0" lang="el-GR" sz="2000" b="0" i="0" u="none" strike="noStrike" kern="1200" cap="none" spc="0" normalizeH="0" baseline="0" noProof="0" dirty="0">
                <a:ln>
                  <a:noFill/>
                </a:ln>
                <a:solidFill>
                  <a:prstClr val="black"/>
                </a:solidFill>
                <a:effectLst/>
                <a:uLnTx/>
                <a:uFillTx/>
                <a:latin typeface="Calibri" panose="020F0502020204030204"/>
                <a:ea typeface="+mn-ea"/>
                <a:cs typeface="+mn-cs"/>
              </a:rPr>
              <a:t>, άρνηση ή μη υποβολή σε δειγματοληψία από αθλητή</a:t>
            </a:r>
          </a:p>
          <a:p>
            <a:pPr marL="0" marR="0" lvl="0" indent="0" algn="just"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l-GR" sz="2000" dirty="0">
                <a:solidFill>
                  <a:prstClr val="black"/>
                </a:solidFill>
                <a:latin typeface="Calibri" panose="020F0502020204030204"/>
              </a:rPr>
              <a:t>Χ</a:t>
            </a:r>
            <a:r>
              <a:rPr kumimoji="0" lang="el-GR" sz="2000" b="0" i="0" u="none" strike="noStrike" kern="1200" cap="none" spc="0" normalizeH="0" baseline="0" noProof="0" dirty="0" err="1">
                <a:ln>
                  <a:noFill/>
                </a:ln>
                <a:solidFill>
                  <a:prstClr val="black"/>
                </a:solidFill>
                <a:effectLst/>
                <a:uLnTx/>
                <a:uFillTx/>
                <a:latin typeface="Calibri" panose="020F0502020204030204"/>
                <a:ea typeface="+mn-ea"/>
                <a:cs typeface="+mn-cs"/>
              </a:rPr>
              <a:t>ωρίς</a:t>
            </a:r>
            <a:r>
              <a:rPr kumimoji="0" lang="el-GR" sz="2000" b="0" i="0" u="none" strike="noStrike" kern="1200" cap="none" spc="0" normalizeH="0" baseline="0" noProof="0" dirty="0">
                <a:ln>
                  <a:noFill/>
                </a:ln>
                <a:solidFill>
                  <a:prstClr val="black"/>
                </a:solidFill>
                <a:effectLst/>
                <a:uLnTx/>
                <a:uFillTx/>
                <a:latin typeface="Calibri" panose="020F0502020204030204"/>
                <a:ea typeface="+mn-ea"/>
                <a:cs typeface="+mn-cs"/>
              </a:rPr>
              <a:t> πλήρη αιτιολόγηση, μετά από ειδοποίηση από προσηκόντως εξουσιοδοτημένο πρόσωπο.</a:t>
            </a:r>
          </a:p>
          <a:p>
            <a:pPr marL="0" marR="0" lvl="0" indent="0" algn="just"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endParaRPr kumimoji="0" lang="el-GR" sz="20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just"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kumimoji="0" lang="el-GR" sz="2000" b="0" i="0" u="none" strike="noStrike" kern="1200" cap="none" spc="0" normalizeH="0" baseline="0" noProof="0" dirty="0">
                <a:ln>
                  <a:noFill/>
                </a:ln>
                <a:solidFill>
                  <a:prstClr val="black"/>
                </a:solidFill>
                <a:effectLst/>
                <a:uLnTx/>
                <a:uFillTx/>
                <a:latin typeface="Calibri" panose="020F0502020204030204"/>
                <a:ea typeface="+mn-ea"/>
                <a:cs typeface="+mn-cs"/>
              </a:rPr>
              <a:t>4. Μη παροχή </a:t>
            </a:r>
            <a:r>
              <a:rPr kumimoji="0" lang="el-GR" sz="2000" b="0" i="0" u="none" strike="noStrike" kern="1200" cap="none" spc="0" normalizeH="0" baseline="0" noProof="0" dirty="0">
                <a:ln>
                  <a:noFill/>
                </a:ln>
                <a:solidFill>
                  <a:srgbClr val="FF0000"/>
                </a:solidFill>
                <a:effectLst/>
                <a:uLnTx/>
                <a:uFillTx/>
                <a:latin typeface="Calibri" panose="020F0502020204030204"/>
                <a:ea typeface="+mn-ea"/>
                <a:cs typeface="+mn-cs"/>
              </a:rPr>
              <a:t>πληροφοριών εντοπισμού</a:t>
            </a:r>
          </a:p>
          <a:p>
            <a:pPr marL="0" marR="0" lvl="0" indent="0" algn="just"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kumimoji="0" lang="el-GR" sz="2000" b="0" i="0" u="none" strike="noStrike" kern="1200" cap="none" spc="0" normalizeH="0" baseline="0" noProof="0" dirty="0">
                <a:ln>
                  <a:noFill/>
                </a:ln>
                <a:solidFill>
                  <a:prstClr val="black"/>
                </a:solidFill>
                <a:effectLst/>
                <a:uLnTx/>
                <a:uFillTx/>
                <a:latin typeface="Calibri" panose="020F0502020204030204"/>
                <a:ea typeface="+mn-ea"/>
                <a:cs typeface="+mn-cs"/>
              </a:rPr>
              <a:t>Οποιοσδήποτε συνδυασμός τριών (3) άκαρπων ελέγχων ή/και παράλειψης υποβολής πληροφοριών εντοπισμού (</a:t>
            </a:r>
            <a:r>
              <a:rPr kumimoji="0" lang="el-GR" sz="2000" b="0" i="0" u="none" strike="noStrike" kern="1200" cap="none" spc="0" normalizeH="0" baseline="0" noProof="0" dirty="0" err="1">
                <a:ln>
                  <a:noFill/>
                </a:ln>
                <a:solidFill>
                  <a:prstClr val="black"/>
                </a:solidFill>
                <a:effectLst/>
                <a:uLnTx/>
                <a:uFillTx/>
                <a:latin typeface="Calibri" panose="020F0502020204030204"/>
                <a:ea typeface="+mn-ea"/>
                <a:cs typeface="+mn-cs"/>
              </a:rPr>
              <a:t>whereabouts</a:t>
            </a:r>
            <a:r>
              <a:rPr kumimoji="0" lang="el-GR" sz="2000" b="0" i="0" u="none" strike="noStrike" kern="1200" cap="none" spc="0" normalizeH="0" baseline="0" noProof="0" dirty="0">
                <a:ln>
                  <a:noFill/>
                </a:ln>
                <a:solidFill>
                  <a:prstClr val="black"/>
                </a:solidFill>
                <a:effectLst/>
                <a:uLnTx/>
                <a:uFillTx/>
                <a:latin typeface="Calibri" panose="020F0502020204030204"/>
                <a:ea typeface="+mn-ea"/>
                <a:cs typeface="+mn-cs"/>
              </a:rPr>
              <a:t>), όπως ορίζονται στο Διεθνές Πρότυπο Διαχείρισης Αποτελεσμάτων, εντός περιόδου δώδεκα (12) μηνών από αθλητή εγγεγραμμένο στον Κατάλογο Ελεγχόμενων Αθλητών (RTP).</a:t>
            </a:r>
          </a:p>
        </p:txBody>
      </p:sp>
      <p:sp>
        <p:nvSpPr>
          <p:cNvPr id="15" name="TextBox 14">
            <a:extLst>
              <a:ext uri="{FF2B5EF4-FFF2-40B4-BE49-F238E27FC236}">
                <a16:creationId xmlns:a16="http://schemas.microsoft.com/office/drawing/2014/main" id="{BDACBE67-DF35-499A-B99A-F9D5DDE13836}"/>
              </a:ext>
            </a:extLst>
          </p:cNvPr>
          <p:cNvSpPr txBox="1"/>
          <p:nvPr/>
        </p:nvSpPr>
        <p:spPr>
          <a:xfrm>
            <a:off x="6094476" y="97245"/>
            <a:ext cx="4675124" cy="461665"/>
          </a:xfrm>
          <a:prstGeom prst="rect">
            <a:avLst/>
          </a:prstGeom>
          <a:noFill/>
        </p:spPr>
        <p:txBody>
          <a:bodyPr wrap="square">
            <a:spAutoFit/>
          </a:bodyPr>
          <a:lstStyle/>
          <a:p>
            <a:r>
              <a:rPr lang="el-GR" sz="2400" b="1" dirty="0"/>
              <a:t>ΕΙΔΗ ΠΑΡΑΒΑΣΕΩΝ </a:t>
            </a:r>
            <a:r>
              <a:rPr lang="en-US" sz="2400" b="1" dirty="0"/>
              <a:t>ANTI-DOPING</a:t>
            </a:r>
          </a:p>
        </p:txBody>
      </p:sp>
    </p:spTree>
    <p:extLst>
      <p:ext uri="{BB962C8B-B14F-4D97-AF65-F5344CB8AC3E}">
        <p14:creationId xmlns:p14="http://schemas.microsoft.com/office/powerpoint/2010/main" val="15067882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1" name="Εικόνα 4" descr="Προεπισκόπηση εικόνας">
            <a:extLst>
              <a:ext uri="{FF2B5EF4-FFF2-40B4-BE49-F238E27FC236}">
                <a16:creationId xmlns:a16="http://schemas.microsoft.com/office/drawing/2014/main" id="{58FFCABA-A195-4BCD-AABB-4F0113C5363B}"/>
              </a:ext>
            </a:extLst>
          </p:cNvPr>
          <p:cNvPicPr>
            <a:picLocks/>
          </p:cNvPicPr>
          <p:nvPr/>
        </p:nvPicPr>
        <p:blipFill>
          <a:blip r:embed="rId2">
            <a:extLst>
              <a:ext uri="{28A0092B-C50C-407E-A947-70E740481C1C}">
                <a14:useLocalDpi xmlns:a14="http://schemas.microsoft.com/office/drawing/2010/main" val="0"/>
              </a:ext>
            </a:extLst>
          </a:blip>
          <a:srcRect/>
          <a:stretch>
            <a:fillRect/>
          </a:stretch>
        </p:blipFill>
        <p:spPr bwMode="auto">
          <a:xfrm>
            <a:off x="315083" y="5593863"/>
            <a:ext cx="2266715" cy="1028786"/>
          </a:xfrm>
          <a:prstGeom prst="rect">
            <a:avLst/>
          </a:prstGeom>
          <a:noFill/>
          <a:ln>
            <a:noFill/>
          </a:ln>
        </p:spPr>
      </p:pic>
      <p:sp>
        <p:nvSpPr>
          <p:cNvPr id="13" name="Θέση περιεχομένου 2">
            <a:extLst>
              <a:ext uri="{FF2B5EF4-FFF2-40B4-BE49-F238E27FC236}">
                <a16:creationId xmlns:a16="http://schemas.microsoft.com/office/drawing/2014/main" id="{32373A6C-A4E0-4930-A92E-AB681836F9E4}"/>
              </a:ext>
            </a:extLst>
          </p:cNvPr>
          <p:cNvSpPr>
            <a:spLocks noGrp="1"/>
          </p:cNvSpPr>
          <p:nvPr>
            <p:ph idx="1"/>
          </p:nvPr>
        </p:nvSpPr>
        <p:spPr>
          <a:xfrm>
            <a:off x="4079935" y="1400261"/>
            <a:ext cx="7796982" cy="4512860"/>
          </a:xfrm>
        </p:spPr>
        <p:txBody>
          <a:bodyPr>
            <a:normAutofit lnSpcReduction="10000"/>
          </a:bodyPr>
          <a:lstStyle/>
          <a:p>
            <a:pPr marL="511175" indent="-511175" algn="just">
              <a:lnSpc>
                <a:spcPct val="100000"/>
              </a:lnSpc>
              <a:buNone/>
            </a:pPr>
            <a:r>
              <a:rPr lang="el-GR" sz="2000" dirty="0"/>
              <a:t>5. </a:t>
            </a:r>
            <a:r>
              <a:rPr lang="el-GR" sz="2000" dirty="0">
                <a:solidFill>
                  <a:srgbClr val="FF0000"/>
                </a:solidFill>
              </a:rPr>
              <a:t>Παραποίηση</a:t>
            </a:r>
            <a:r>
              <a:rPr lang="el-GR" sz="2000" dirty="0"/>
              <a:t> ή απόπειρα παραποίησης οποιουδήποτε μέρους της  διαδικασίας του ελέγχου ντόπινγκ από αθλητή ή άλλο πρόσωπο</a:t>
            </a:r>
          </a:p>
          <a:p>
            <a:pPr marL="511175" indent="-511175" algn="just">
              <a:lnSpc>
                <a:spcPct val="100000"/>
              </a:lnSpc>
              <a:buNone/>
            </a:pPr>
            <a:endParaRPr lang="el-GR" sz="2000" dirty="0"/>
          </a:p>
          <a:p>
            <a:pPr marL="461963" indent="-461963" algn="just">
              <a:lnSpc>
                <a:spcPct val="100000"/>
              </a:lnSpc>
              <a:buNone/>
            </a:pPr>
            <a:r>
              <a:rPr lang="el-GR" sz="2000" dirty="0"/>
              <a:t>6. </a:t>
            </a:r>
            <a:r>
              <a:rPr lang="el-GR" sz="2000" dirty="0">
                <a:solidFill>
                  <a:srgbClr val="FF0000"/>
                </a:solidFill>
              </a:rPr>
              <a:t>Κατοχή</a:t>
            </a:r>
            <a:r>
              <a:rPr lang="el-GR" sz="2000" dirty="0"/>
              <a:t> απαγορευμένης </a:t>
            </a:r>
            <a:r>
              <a:rPr lang="el-GR" sz="2000" dirty="0">
                <a:solidFill>
                  <a:srgbClr val="FF0000"/>
                </a:solidFill>
              </a:rPr>
              <a:t>ουσίας</a:t>
            </a:r>
            <a:r>
              <a:rPr lang="el-GR" sz="2000" dirty="0"/>
              <a:t> ή απαγορευμένης μεθόδου από αθλητή ή  από προσωπικό υποστήριξης αθλητή</a:t>
            </a:r>
          </a:p>
          <a:p>
            <a:pPr marL="0" indent="-461963" algn="just">
              <a:lnSpc>
                <a:spcPct val="100000"/>
              </a:lnSpc>
              <a:buNone/>
            </a:pPr>
            <a:r>
              <a:rPr lang="el-GR" sz="2000" dirty="0"/>
              <a:t>Η εντός αγώνα κατοχή από ένα μέλος του προσωπικού υποστήριξης αθλητή οποιασδήποτε απαγορευμένης ουσίας ή οποιασδήποτε απαγορευμένης μεθόδου, ή η εκτός αγώνα κατοχή από ένα μέλος του προσωπικού υποστήριξης αθλητή οποιασδήποτε απαγορευμένης ουσίας ή οποιασδήποτε απαγορευμένης μεθόδου, η οποία απαγορεύεται εκτός αγώνα σε σχέση με έναν αθλητή, έναν αγώνα ή την προπόνηση, εκτός εάν το προσωπικό υποστήριξης αθλητή αποδείξει ότι η κατοχή είναι σύμφωνη με την TUE, που έχει χορηγηθεί σε αθλητή, ή παράσχει άλλη αποδεκτή δικαιολογία.</a:t>
            </a:r>
          </a:p>
          <a:p>
            <a:pPr marL="461963" indent="-461963" algn="just">
              <a:lnSpc>
                <a:spcPct val="100000"/>
              </a:lnSpc>
              <a:buNone/>
            </a:pPr>
            <a:endParaRPr lang="el-GR" sz="2000" dirty="0"/>
          </a:p>
          <a:p>
            <a:pPr marL="0" indent="0" algn="just">
              <a:lnSpc>
                <a:spcPct val="150000"/>
              </a:lnSpc>
              <a:buNone/>
            </a:pPr>
            <a:endParaRPr lang="el-GR" sz="2000" b="1" dirty="0"/>
          </a:p>
          <a:p>
            <a:pPr marL="514350" indent="-514350" algn="just">
              <a:lnSpc>
                <a:spcPct val="150000"/>
              </a:lnSpc>
              <a:buFont typeface="+mj-lt"/>
              <a:buAutoNum type="arabicPeriod"/>
            </a:pPr>
            <a:endParaRPr lang="el-GR" sz="2000" i="1" dirty="0"/>
          </a:p>
        </p:txBody>
      </p:sp>
      <p:sp>
        <p:nvSpPr>
          <p:cNvPr id="15" name="TextBox 14">
            <a:extLst>
              <a:ext uri="{FF2B5EF4-FFF2-40B4-BE49-F238E27FC236}">
                <a16:creationId xmlns:a16="http://schemas.microsoft.com/office/drawing/2014/main" id="{199A7AED-8026-4B69-BD16-635868CC507E}"/>
              </a:ext>
            </a:extLst>
          </p:cNvPr>
          <p:cNvSpPr txBox="1"/>
          <p:nvPr/>
        </p:nvSpPr>
        <p:spPr>
          <a:xfrm>
            <a:off x="6094476" y="97245"/>
            <a:ext cx="4675124" cy="461665"/>
          </a:xfrm>
          <a:prstGeom prst="rect">
            <a:avLst/>
          </a:prstGeom>
          <a:noFill/>
        </p:spPr>
        <p:txBody>
          <a:bodyPr wrap="square">
            <a:spAutoFit/>
          </a:bodyPr>
          <a:lstStyle/>
          <a:p>
            <a:r>
              <a:rPr lang="el-GR" sz="2400" b="1" dirty="0"/>
              <a:t>ΕΙΔΗ ΠΑΡΑΒΑΣΕΩΝ </a:t>
            </a:r>
            <a:r>
              <a:rPr lang="en-US" sz="2400" b="1" dirty="0"/>
              <a:t>ANTI-DOPING</a:t>
            </a:r>
          </a:p>
        </p:txBody>
      </p:sp>
    </p:spTree>
    <p:extLst>
      <p:ext uri="{BB962C8B-B14F-4D97-AF65-F5344CB8AC3E}">
        <p14:creationId xmlns:p14="http://schemas.microsoft.com/office/powerpoint/2010/main" val="9083189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1" name="Εικόνα 4" descr="Προεπισκόπηση εικόνας">
            <a:extLst>
              <a:ext uri="{FF2B5EF4-FFF2-40B4-BE49-F238E27FC236}">
                <a16:creationId xmlns:a16="http://schemas.microsoft.com/office/drawing/2014/main" id="{58FFCABA-A195-4BCD-AABB-4F0113C5363B}"/>
              </a:ext>
            </a:extLst>
          </p:cNvPr>
          <p:cNvPicPr>
            <a:picLocks/>
          </p:cNvPicPr>
          <p:nvPr/>
        </p:nvPicPr>
        <p:blipFill>
          <a:blip r:embed="rId2">
            <a:extLst>
              <a:ext uri="{28A0092B-C50C-407E-A947-70E740481C1C}">
                <a14:useLocalDpi xmlns:a14="http://schemas.microsoft.com/office/drawing/2010/main" val="0"/>
              </a:ext>
            </a:extLst>
          </a:blip>
          <a:srcRect/>
          <a:stretch>
            <a:fillRect/>
          </a:stretch>
        </p:blipFill>
        <p:spPr bwMode="auto">
          <a:xfrm>
            <a:off x="315083" y="5593863"/>
            <a:ext cx="2266715" cy="1028786"/>
          </a:xfrm>
          <a:prstGeom prst="rect">
            <a:avLst/>
          </a:prstGeom>
          <a:noFill/>
          <a:ln>
            <a:noFill/>
          </a:ln>
        </p:spPr>
      </p:pic>
      <p:sp>
        <p:nvSpPr>
          <p:cNvPr id="17" name="TextBox 16">
            <a:extLst>
              <a:ext uri="{FF2B5EF4-FFF2-40B4-BE49-F238E27FC236}">
                <a16:creationId xmlns:a16="http://schemas.microsoft.com/office/drawing/2014/main" id="{B0262379-FCCA-4E6D-9BA6-D5F9AA3ED7E0}"/>
              </a:ext>
            </a:extLst>
          </p:cNvPr>
          <p:cNvSpPr txBox="1"/>
          <p:nvPr/>
        </p:nvSpPr>
        <p:spPr>
          <a:xfrm>
            <a:off x="4201160" y="1322631"/>
            <a:ext cx="7340600" cy="3426579"/>
          </a:xfrm>
          <a:prstGeom prst="rect">
            <a:avLst/>
          </a:prstGeom>
          <a:noFill/>
        </p:spPr>
        <p:txBody>
          <a:bodyPr wrap="square">
            <a:spAutoFit/>
          </a:bodyPr>
          <a:lstStyle/>
          <a:p>
            <a:pPr marL="461963" marR="0" lvl="0" indent="-461963" algn="just" defTabSz="914400" rtl="0" eaLnBrk="1" fontAlgn="auto" latinLnBrk="0" hangingPunct="1">
              <a:lnSpc>
                <a:spcPct val="100000"/>
              </a:lnSpc>
              <a:spcBef>
                <a:spcPts val="1000"/>
              </a:spcBef>
              <a:spcAft>
                <a:spcPts val="0"/>
              </a:spcAft>
              <a:buClrTx/>
              <a:buSzTx/>
              <a:buFont typeface="Arial" panose="020B0604020202020204" pitchFamily="34" charset="0"/>
              <a:buAutoNum type="arabicPeriod" startAt="7"/>
              <a:tabLst/>
              <a:defRPr/>
            </a:pPr>
            <a:r>
              <a:rPr lang="el-GR" sz="2000" dirty="0">
                <a:latin typeface="Calibri" panose="020F0502020204030204"/>
              </a:rPr>
              <a:t>Η</a:t>
            </a:r>
            <a:r>
              <a:rPr lang="el-GR" sz="2000" dirty="0">
                <a:solidFill>
                  <a:srgbClr val="FF0000"/>
                </a:solidFill>
                <a:latin typeface="Calibri" panose="020F0502020204030204"/>
              </a:rPr>
              <a:t> </a:t>
            </a:r>
            <a:r>
              <a:rPr kumimoji="0" lang="el-GR" sz="2000" b="0" i="0" u="none" strike="noStrike" kern="1200" cap="none" spc="0" normalizeH="0" baseline="0" noProof="0" dirty="0">
                <a:ln>
                  <a:noFill/>
                </a:ln>
                <a:solidFill>
                  <a:srgbClr val="FF0000"/>
                </a:solidFill>
                <a:effectLst/>
                <a:uLnTx/>
                <a:uFillTx/>
                <a:latin typeface="Calibri" panose="020F0502020204030204"/>
                <a:ea typeface="+mn-ea"/>
                <a:cs typeface="+mn-cs"/>
              </a:rPr>
              <a:t>Διακίνηση</a:t>
            </a:r>
            <a:r>
              <a:rPr kumimoji="0" lang="el-GR" sz="2000" b="0" i="0" u="none" strike="noStrike" kern="1200" cap="none" spc="0" normalizeH="0" baseline="0" noProof="0" dirty="0">
                <a:ln>
                  <a:noFill/>
                </a:ln>
                <a:solidFill>
                  <a:prstClr val="black"/>
                </a:solidFill>
                <a:effectLst/>
                <a:uLnTx/>
                <a:uFillTx/>
                <a:latin typeface="Calibri" panose="020F0502020204030204"/>
                <a:ea typeface="+mn-ea"/>
                <a:cs typeface="+mn-cs"/>
              </a:rPr>
              <a:t> ή απόπειρα διακίνησης οποιασδήποτε απαγορευμένης </a:t>
            </a:r>
            <a:r>
              <a:rPr kumimoji="0" lang="el-GR" sz="2000" b="0" i="0" u="none" strike="noStrike" kern="1200" cap="none" spc="0" normalizeH="0" baseline="0" noProof="0" dirty="0">
                <a:ln>
                  <a:noFill/>
                </a:ln>
                <a:solidFill>
                  <a:srgbClr val="FF0000"/>
                </a:solidFill>
                <a:effectLst/>
                <a:uLnTx/>
                <a:uFillTx/>
                <a:latin typeface="Calibri" panose="020F0502020204030204"/>
                <a:ea typeface="+mn-ea"/>
                <a:cs typeface="+mn-cs"/>
              </a:rPr>
              <a:t>ουσίας</a:t>
            </a:r>
            <a:r>
              <a:rPr kumimoji="0" lang="el-GR" sz="2000" b="0" i="0" u="none" strike="noStrike" kern="1200" cap="none" spc="0" normalizeH="0" baseline="0" noProof="0" dirty="0">
                <a:ln>
                  <a:noFill/>
                </a:ln>
                <a:solidFill>
                  <a:prstClr val="black"/>
                </a:solidFill>
                <a:effectLst/>
                <a:uLnTx/>
                <a:uFillTx/>
                <a:latin typeface="Calibri" panose="020F0502020204030204"/>
                <a:ea typeface="+mn-ea"/>
                <a:cs typeface="+mn-cs"/>
              </a:rPr>
              <a:t> ή απαγορευμένης μεθόδου από έναν αθλητή ή άλλο πρόσωπο</a:t>
            </a:r>
          </a:p>
          <a:p>
            <a:pPr marR="0" lvl="0" algn="just" defTabSz="914400" rtl="0" eaLnBrk="1" fontAlgn="auto" latinLnBrk="0" hangingPunct="1">
              <a:lnSpc>
                <a:spcPct val="100000"/>
              </a:lnSpc>
              <a:spcBef>
                <a:spcPts val="1000"/>
              </a:spcBef>
              <a:spcAft>
                <a:spcPts val="0"/>
              </a:spcAft>
              <a:buClrTx/>
              <a:buSzTx/>
              <a:tabLst/>
              <a:defRPr/>
            </a:pPr>
            <a:endParaRPr kumimoji="0" lang="el-GR" sz="20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88000" marR="0" lvl="0" indent="-461963" algn="just"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kumimoji="0" lang="el-GR" sz="2000" b="0" i="0" u="none" strike="noStrike" kern="1200" cap="none" spc="0" normalizeH="0" baseline="0" noProof="0" dirty="0">
                <a:ln>
                  <a:noFill/>
                </a:ln>
                <a:solidFill>
                  <a:prstClr val="black"/>
                </a:solidFill>
                <a:effectLst/>
                <a:uLnTx/>
                <a:uFillTx/>
                <a:latin typeface="Calibri" panose="020F0502020204030204"/>
                <a:ea typeface="+mn-ea"/>
                <a:cs typeface="+mn-cs"/>
              </a:rPr>
              <a:t>8.  Η </a:t>
            </a:r>
            <a:r>
              <a:rPr kumimoji="0" lang="el-GR" sz="2000" b="0" i="0" u="none" strike="noStrike" kern="1200" cap="none" spc="0" normalizeH="0" baseline="0" noProof="0" dirty="0">
                <a:ln>
                  <a:noFill/>
                </a:ln>
                <a:solidFill>
                  <a:srgbClr val="FF0000"/>
                </a:solidFill>
                <a:effectLst/>
                <a:uLnTx/>
                <a:uFillTx/>
                <a:latin typeface="Calibri" panose="020F0502020204030204"/>
                <a:ea typeface="+mn-ea"/>
                <a:cs typeface="+mn-cs"/>
              </a:rPr>
              <a:t>εντός αγώνα χορήγηση </a:t>
            </a:r>
            <a:r>
              <a:rPr kumimoji="0" lang="el-GR" sz="2000" b="0" i="0" u="none" strike="noStrike" kern="1200" cap="none" spc="0" normalizeH="0" baseline="0" noProof="0" dirty="0">
                <a:ln>
                  <a:noFill/>
                </a:ln>
                <a:solidFill>
                  <a:prstClr val="black"/>
                </a:solidFill>
                <a:effectLst/>
                <a:uLnTx/>
                <a:uFillTx/>
                <a:latin typeface="Calibri" panose="020F0502020204030204"/>
                <a:ea typeface="+mn-ea"/>
                <a:cs typeface="+mn-cs"/>
              </a:rPr>
              <a:t>ή η </a:t>
            </a:r>
            <a:r>
              <a:rPr kumimoji="0" lang="el-GR" sz="2000" b="0" i="0" u="none" strike="noStrike" kern="1200" cap="none" spc="0" normalizeH="0" baseline="0" noProof="0" dirty="0">
                <a:ln>
                  <a:noFill/>
                </a:ln>
                <a:solidFill>
                  <a:srgbClr val="FF0000"/>
                </a:solidFill>
                <a:effectLst/>
                <a:uLnTx/>
                <a:uFillTx/>
                <a:latin typeface="Calibri" panose="020F0502020204030204"/>
                <a:ea typeface="+mn-ea"/>
                <a:cs typeface="+mn-cs"/>
              </a:rPr>
              <a:t>απόπειρα</a:t>
            </a:r>
            <a:r>
              <a:rPr kumimoji="0" lang="el-GR" sz="2000" b="0" i="0" u="none" strike="noStrike" kern="1200" cap="none" spc="0" normalizeH="0" baseline="0" noProof="0" dirty="0">
                <a:ln>
                  <a:noFill/>
                </a:ln>
                <a:solidFill>
                  <a:prstClr val="black"/>
                </a:solidFill>
                <a:effectLst/>
                <a:uLnTx/>
                <a:uFillTx/>
                <a:latin typeface="Calibri" panose="020F0502020204030204"/>
                <a:ea typeface="+mn-ea"/>
                <a:cs typeface="+mn-cs"/>
              </a:rPr>
              <a:t> χορήγησης από αθλητή ή άλλο πρόσωπο προς αθλητή οποιασδήποτε απαγορευμένης ουσίας ή απαγορευμένης μεθόδου ή η </a:t>
            </a:r>
            <a:r>
              <a:rPr kumimoji="0" lang="el-GR" sz="2000" b="0" i="0" u="none" strike="noStrike" kern="1200" cap="none" spc="0" normalizeH="0" baseline="0" noProof="0" dirty="0">
                <a:ln>
                  <a:noFill/>
                </a:ln>
                <a:solidFill>
                  <a:srgbClr val="FF0000"/>
                </a:solidFill>
                <a:effectLst/>
                <a:uLnTx/>
                <a:uFillTx/>
                <a:latin typeface="Calibri" panose="020F0502020204030204"/>
                <a:ea typeface="+mn-ea"/>
                <a:cs typeface="+mn-cs"/>
              </a:rPr>
              <a:t>εκτός αγώνα </a:t>
            </a:r>
            <a:r>
              <a:rPr kumimoji="0" lang="el-GR" sz="2000" b="0" i="0" u="none" strike="noStrike" kern="1200" cap="none" spc="0" normalizeH="0" baseline="0" noProof="0" dirty="0">
                <a:ln>
                  <a:noFill/>
                </a:ln>
                <a:solidFill>
                  <a:prstClr val="black"/>
                </a:solidFill>
                <a:effectLst/>
                <a:uLnTx/>
                <a:uFillTx/>
                <a:latin typeface="Calibri" panose="020F0502020204030204"/>
                <a:ea typeface="+mn-ea"/>
                <a:cs typeface="+mn-cs"/>
              </a:rPr>
              <a:t>χορήγηση ή η απόπειρα χορήγησης προς αθλητή οποιασδήποτε απαγορευμένης εκτός αγώνα ουσίας ή απαγορευμένης εκτός αγώνα μεθόδου</a:t>
            </a:r>
          </a:p>
        </p:txBody>
      </p:sp>
      <p:sp>
        <p:nvSpPr>
          <p:cNvPr id="19" name="TextBox 18">
            <a:extLst>
              <a:ext uri="{FF2B5EF4-FFF2-40B4-BE49-F238E27FC236}">
                <a16:creationId xmlns:a16="http://schemas.microsoft.com/office/drawing/2014/main" id="{6609D403-46E0-4A8E-B781-552E5F5FB1DC}"/>
              </a:ext>
            </a:extLst>
          </p:cNvPr>
          <p:cNvSpPr txBox="1"/>
          <p:nvPr/>
        </p:nvSpPr>
        <p:spPr>
          <a:xfrm>
            <a:off x="6094476" y="97245"/>
            <a:ext cx="4675124" cy="461665"/>
          </a:xfrm>
          <a:prstGeom prst="rect">
            <a:avLst/>
          </a:prstGeom>
          <a:noFill/>
        </p:spPr>
        <p:txBody>
          <a:bodyPr wrap="square">
            <a:spAutoFit/>
          </a:bodyPr>
          <a:lstStyle/>
          <a:p>
            <a:r>
              <a:rPr lang="el-GR" sz="2400" b="1" dirty="0"/>
              <a:t>ΕΙΔΗ ΠΑΡΑΒΑΣΕΩΝ </a:t>
            </a:r>
            <a:r>
              <a:rPr lang="en-US" sz="2400" b="1" dirty="0"/>
              <a:t>ANTI-DOPING</a:t>
            </a:r>
          </a:p>
        </p:txBody>
      </p:sp>
    </p:spTree>
    <p:extLst>
      <p:ext uri="{BB962C8B-B14F-4D97-AF65-F5344CB8AC3E}">
        <p14:creationId xmlns:p14="http://schemas.microsoft.com/office/powerpoint/2010/main" val="39002141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1" name="Εικόνα 4" descr="Προεπισκόπηση εικόνας">
            <a:extLst>
              <a:ext uri="{FF2B5EF4-FFF2-40B4-BE49-F238E27FC236}">
                <a16:creationId xmlns:a16="http://schemas.microsoft.com/office/drawing/2014/main" id="{58FFCABA-A195-4BCD-AABB-4F0113C5363B}"/>
              </a:ext>
            </a:extLst>
          </p:cNvPr>
          <p:cNvPicPr>
            <a:picLocks/>
          </p:cNvPicPr>
          <p:nvPr/>
        </p:nvPicPr>
        <p:blipFill>
          <a:blip r:embed="rId2">
            <a:extLst>
              <a:ext uri="{28A0092B-C50C-407E-A947-70E740481C1C}">
                <a14:useLocalDpi xmlns:a14="http://schemas.microsoft.com/office/drawing/2010/main" val="0"/>
              </a:ext>
            </a:extLst>
          </a:blip>
          <a:srcRect/>
          <a:stretch>
            <a:fillRect/>
          </a:stretch>
        </p:blipFill>
        <p:spPr bwMode="auto">
          <a:xfrm>
            <a:off x="315083" y="5593863"/>
            <a:ext cx="2266715" cy="1028786"/>
          </a:xfrm>
          <a:prstGeom prst="rect">
            <a:avLst/>
          </a:prstGeom>
          <a:noFill/>
          <a:ln>
            <a:noFill/>
          </a:ln>
        </p:spPr>
      </p:pic>
      <p:sp>
        <p:nvSpPr>
          <p:cNvPr id="13" name="Θέση περιεχομένου 2">
            <a:extLst>
              <a:ext uri="{FF2B5EF4-FFF2-40B4-BE49-F238E27FC236}">
                <a16:creationId xmlns:a16="http://schemas.microsoft.com/office/drawing/2014/main" id="{8A0BB9A4-4598-4547-B3B2-CE672E18A248}"/>
              </a:ext>
            </a:extLst>
          </p:cNvPr>
          <p:cNvSpPr>
            <a:spLocks noGrp="1"/>
          </p:cNvSpPr>
          <p:nvPr>
            <p:ph idx="1"/>
          </p:nvPr>
        </p:nvSpPr>
        <p:spPr>
          <a:xfrm>
            <a:off x="4100742" y="1713903"/>
            <a:ext cx="7751580" cy="3450470"/>
          </a:xfrm>
        </p:spPr>
        <p:txBody>
          <a:bodyPr>
            <a:normAutofit/>
          </a:bodyPr>
          <a:lstStyle/>
          <a:p>
            <a:pPr marL="457200" indent="-457200" algn="just">
              <a:lnSpc>
                <a:spcPct val="100000"/>
              </a:lnSpc>
              <a:buAutoNum type="arabicPeriod" startAt="9"/>
            </a:pPr>
            <a:r>
              <a:rPr lang="el-GR" sz="2000" dirty="0"/>
              <a:t>Η </a:t>
            </a:r>
            <a:r>
              <a:rPr lang="el-GR" sz="2000" dirty="0">
                <a:solidFill>
                  <a:srgbClr val="FF0000"/>
                </a:solidFill>
              </a:rPr>
              <a:t>Συνέργεια</a:t>
            </a:r>
            <a:r>
              <a:rPr lang="el-GR" sz="2000" dirty="0"/>
              <a:t> ή απόπειρα συνέργειας από έναν αθλητή ή άλλο πρόσωπο</a:t>
            </a:r>
          </a:p>
          <a:p>
            <a:pPr marL="0" indent="0" algn="just">
              <a:lnSpc>
                <a:spcPct val="100000"/>
              </a:lnSpc>
              <a:buNone/>
            </a:pPr>
            <a:r>
              <a:rPr lang="el-GR" sz="2000" dirty="0"/>
              <a:t> Η συνδρομή, ενθάρρυνση, βοήθεια, προτροπή, συνωμοσία, συγκάλυψη ή οποιασδήποτε άλλης μορφής εσκεμμένη συνέργεια ή απόπειρα συνέργειας, σχετικά με παράβαση κανόνα αντιντόπινγκ, απόπειρα παράβασης κανόνα αντιντόπινγκ ή παράβαση του άρθρου 10.14.1. περί κυρώσεων σε αθλητές ατομικών αγωνισμάτων, από άλλο πρόσωπο (απαγόρευση συμμετοχής κατά τη διάρκεια του αποκλεισμού ή της προσωρινής αναστολής).</a:t>
            </a:r>
          </a:p>
          <a:p>
            <a:pPr marL="0" indent="0" algn="just">
              <a:lnSpc>
                <a:spcPct val="100000"/>
              </a:lnSpc>
              <a:buNone/>
            </a:pPr>
            <a:endParaRPr lang="el-GR" sz="2000" dirty="0"/>
          </a:p>
          <a:p>
            <a:pPr marL="0" indent="0" algn="just">
              <a:lnSpc>
                <a:spcPct val="100000"/>
              </a:lnSpc>
              <a:buNone/>
            </a:pPr>
            <a:endParaRPr lang="el-GR" sz="2000" dirty="0"/>
          </a:p>
        </p:txBody>
      </p:sp>
      <p:sp>
        <p:nvSpPr>
          <p:cNvPr id="15" name="TextBox 14">
            <a:extLst>
              <a:ext uri="{FF2B5EF4-FFF2-40B4-BE49-F238E27FC236}">
                <a16:creationId xmlns:a16="http://schemas.microsoft.com/office/drawing/2014/main" id="{8FF68ABE-3F44-4168-AE3B-AB2861C88CEA}"/>
              </a:ext>
            </a:extLst>
          </p:cNvPr>
          <p:cNvSpPr txBox="1"/>
          <p:nvPr/>
        </p:nvSpPr>
        <p:spPr>
          <a:xfrm>
            <a:off x="6094476" y="97245"/>
            <a:ext cx="4675124" cy="461665"/>
          </a:xfrm>
          <a:prstGeom prst="rect">
            <a:avLst/>
          </a:prstGeom>
          <a:noFill/>
        </p:spPr>
        <p:txBody>
          <a:bodyPr wrap="square">
            <a:spAutoFit/>
          </a:bodyPr>
          <a:lstStyle/>
          <a:p>
            <a:r>
              <a:rPr lang="el-GR" sz="2400" b="1" dirty="0"/>
              <a:t>ΕΙΔΗ ΠΑΡΑΒΑΣΕΩΝ </a:t>
            </a:r>
            <a:r>
              <a:rPr lang="en-US" sz="2400" b="1" dirty="0"/>
              <a:t>ANTI-DOPING</a:t>
            </a:r>
          </a:p>
        </p:txBody>
      </p:sp>
    </p:spTree>
    <p:extLst>
      <p:ext uri="{BB962C8B-B14F-4D97-AF65-F5344CB8AC3E}">
        <p14:creationId xmlns:p14="http://schemas.microsoft.com/office/powerpoint/2010/main" val="9156451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5057</TotalTime>
  <Words>1731</Words>
  <Application>Microsoft Office PowerPoint</Application>
  <PresentationFormat>Ευρεία οθόνη</PresentationFormat>
  <Paragraphs>138</Paragraphs>
  <Slides>21</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21</vt:i4>
      </vt:variant>
    </vt:vector>
  </HeadingPairs>
  <TitlesOfParts>
    <vt:vector size="26" baseType="lpstr">
      <vt:lpstr>Arial</vt:lpstr>
      <vt:lpstr>Calibri</vt:lpstr>
      <vt:lpstr>Calibri Light</vt:lpstr>
      <vt:lpstr>Wingdings</vt:lpstr>
      <vt:lpstr>Office Theme</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Nikolaou, Aristeidis</dc:creator>
  <cp:lastModifiedBy>PANOUTSOS-TALKOWSKI P. (927291)</cp:lastModifiedBy>
  <cp:revision>160</cp:revision>
  <dcterms:created xsi:type="dcterms:W3CDTF">2022-01-03T18:44:33Z</dcterms:created>
  <dcterms:modified xsi:type="dcterms:W3CDTF">2022-04-28T16:21:46Z</dcterms:modified>
</cp:coreProperties>
</file>