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382" r:id="rId4"/>
    <p:sldId id="381" r:id="rId5"/>
    <p:sldId id="380" r:id="rId6"/>
    <p:sldId id="379" r:id="rId7"/>
    <p:sldId id="378" r:id="rId8"/>
    <p:sldId id="377" r:id="rId9"/>
    <p:sldId id="376" r:id="rId10"/>
    <p:sldId id="375" r:id="rId11"/>
    <p:sldId id="374" r:id="rId12"/>
    <p:sldId id="373" r:id="rId13"/>
    <p:sldId id="372" r:id="rId14"/>
    <p:sldId id="371" r:id="rId15"/>
    <p:sldId id="370" r:id="rId16"/>
    <p:sldId id="362" r:id="rId17"/>
    <p:sldId id="346"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44039-7B73-42B4-A054-CA03D0694B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C46C019B-C7A2-4192-803F-56EEE42347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341C2140-C29B-4B3F-A74E-20979459CC40}"/>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DE713017-7F96-4A4C-A0D4-51FCD2A9607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721C551-A72C-4AFF-BE72-10E8108DD48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87842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5DED-8CF3-4900-8E90-FE0DB082C0CA}"/>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9C7C4B29-C2B0-4EC2-B5DB-59025C4C6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8C22EF56-AF17-4DCD-B42A-6ABBB29D522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069BDBA0-9E72-48D3-B02E-51130E05F884}"/>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2C17D48-A0FB-4073-81DD-2E17C5C0D3E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285542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5E4B51-28F4-40F7-9C43-00EFCF2490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084BD14D-DDA2-4CDF-9004-80D38D3AFC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FCFF581-1A5B-484F-B1A0-057C11183079}"/>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6160A3E8-2275-4A21-8E51-08F5EC0131A3}"/>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C2234F67-E0EF-4475-8170-5967804CA8B7}"/>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770854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7F2A8-E1A5-4AE6-905D-BFDBB340046F}"/>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D7246EC9-4BD9-4584-89A1-5AD1212A54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6672B975-7DA6-42D9-B994-59BA398871BA}"/>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1535B5D4-B836-43C3-81B8-BB5C834F8AF7}"/>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E853B618-2D1E-42BC-A09A-9FAD4E03922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118694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3E11-2534-4BFB-92A2-CCFE39BD75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012D478B-36A4-4275-82D6-F69710ADEC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DBA2A3-41D9-4F15-8A6C-4AC924A50A2F}"/>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9AE65F08-2C52-4F97-8EF9-4C1C2D3C15C5}"/>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D346F6D-CC22-4671-98B4-D49F66E3398A}"/>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191850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9CBA5-1D1A-4EE9-8884-BB5CAE0036BE}"/>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2EEC9E5C-DE3B-445E-99A5-93A3428B09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8BAE700D-10B0-4741-A7F3-A29913B528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4D99A6B2-845E-4D58-BD22-3D8226D8B2C5}"/>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3DC180E2-2667-4B62-BE6A-5803E82279BB}"/>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A84B42A6-B079-4231-AADD-365688B5BAAF}"/>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84243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2932C-7E5C-4DB2-AAF7-18301EDE5C43}"/>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90AA7A8E-E15D-4D98-BBDB-5813D3D54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30E0E8-56EF-4917-85B3-ADF3CA86BC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93C460FF-89EA-4A44-BFFE-C2C17E837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B2EA25-BF2C-4985-9AD7-DF90EF1C6B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B4E3D1B8-71B5-4DAC-AB30-9F047A20B6CF}"/>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8" name="Footer Placeholder 7">
            <a:extLst>
              <a:ext uri="{FF2B5EF4-FFF2-40B4-BE49-F238E27FC236}">
                <a16:creationId xmlns:a16="http://schemas.microsoft.com/office/drawing/2014/main" id="{D5C4BCA3-662A-4533-A870-CA81E9A3B0B5}"/>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A820DA2C-76DA-45E4-9169-E54DF27E998F}"/>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2246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FB0E0-74F7-4935-B877-ADFCC3113E41}"/>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EA5F219C-29EE-4A93-BDB4-5E2DC70FC9D4}"/>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4" name="Footer Placeholder 3">
            <a:extLst>
              <a:ext uri="{FF2B5EF4-FFF2-40B4-BE49-F238E27FC236}">
                <a16:creationId xmlns:a16="http://schemas.microsoft.com/office/drawing/2014/main" id="{075346AF-AF77-4768-9CFD-B4AB59A6F32D}"/>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DBF12165-BE7A-46D7-B8A9-4200823401B6}"/>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1157117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C59B4A-64D1-470F-8641-8E290F94DC8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3" name="Footer Placeholder 2">
            <a:extLst>
              <a:ext uri="{FF2B5EF4-FFF2-40B4-BE49-F238E27FC236}">
                <a16:creationId xmlns:a16="http://schemas.microsoft.com/office/drawing/2014/main" id="{5B8A0674-1818-41D5-A811-1BAE382DA60A}"/>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818CF2A5-77AE-46A1-AEF0-F5A48B01CFC6}"/>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542153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30FA0-0F43-452D-8C24-371347811E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B110832B-939B-406A-8CC6-9BE1588CC3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A1329DCA-9E31-492C-8D3C-4F0702051F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2C0B49-5129-407A-8580-36FFE69DE49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F97EF696-AEFD-4290-95D6-6A0365D55BA4}"/>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DBE84F43-00BC-4AB0-9F5A-3080F2E1166D}"/>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243762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382F3-4164-4B87-9C99-677852988A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139EFA4C-2DAE-48CA-BF11-44BBA05454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929C64C6-D8C5-4A4A-B019-384BC22D0D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D7DB73-668F-4E50-B15E-8FBFEA656E50}"/>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D0461779-8427-483C-99B1-EEB0A8D2C019}"/>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C115DF1B-6A73-4951-9BB0-E8E50C8EAF0B}"/>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403760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A493D-328C-4CF1-83BD-EBA0A8C705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A8953413-73D1-48F8-ADE2-15B6E3308D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EB13230-E829-48B8-8D4F-240974FD66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DA5E9606-5752-41E1-A385-4EAA609609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D450E666-B943-46AC-A108-F117FC61B3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B5C08-357D-4803-B1EC-1D8BD57B521A}" type="slidenum">
              <a:rPr lang="el-GR" smtClean="0"/>
              <a:t>‹#›</a:t>
            </a:fld>
            <a:endParaRPr lang="el-GR"/>
          </a:p>
        </p:txBody>
      </p:sp>
    </p:spTree>
    <p:extLst>
      <p:ext uri="{BB962C8B-B14F-4D97-AF65-F5344CB8AC3E}">
        <p14:creationId xmlns:p14="http://schemas.microsoft.com/office/powerpoint/2010/main" val="1994579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PlaceHolder 1">
            <a:extLst>
              <a:ext uri="{FF2B5EF4-FFF2-40B4-BE49-F238E27FC236}">
                <a16:creationId xmlns:a16="http://schemas.microsoft.com/office/drawing/2014/main" id="{D57C783C-C8A8-458A-B4B8-DDB61C1758B4}"/>
              </a:ext>
            </a:extLst>
          </p:cNvPr>
          <p:cNvSpPr txBox="1">
            <a:spLocks/>
          </p:cNvSpPr>
          <p:nvPr/>
        </p:nvSpPr>
        <p:spPr>
          <a:xfrm>
            <a:off x="1746672" y="2263320"/>
            <a:ext cx="9154175" cy="1165680"/>
          </a:xfrm>
          <a:prstGeom prst="rect">
            <a:avLst/>
          </a:prstGeom>
          <a:noFill/>
          <a:ln w="0">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l-GR" sz="4800" spc="-1" dirty="0">
                <a:solidFill>
                  <a:srgbClr val="FFFFFF"/>
                </a:solidFill>
                <a:latin typeface="Calibri Light"/>
              </a:rPr>
              <a:t>ΔΙΚΑΙΩΜΑΤΑ ΚΑΙ ΥΠΟΧΡΕΩΣΕΙΣ ΤΩΝ ΑΘΛΗΤΩΝ</a:t>
            </a:r>
            <a:endParaRPr lang="el-GR" sz="4800" spc="-1" dirty="0">
              <a:solidFill>
                <a:srgbClr val="000000"/>
              </a:solidFill>
              <a:latin typeface="Calibri"/>
            </a:endParaRPr>
          </a:p>
        </p:txBody>
      </p:sp>
      <p:sp>
        <p:nvSpPr>
          <p:cNvPr id="13" name="Subtitle 2">
            <a:extLst>
              <a:ext uri="{FF2B5EF4-FFF2-40B4-BE49-F238E27FC236}">
                <a16:creationId xmlns:a16="http://schemas.microsoft.com/office/drawing/2014/main" id="{27075BDF-6D75-4E1C-B359-771A20E62C0D}"/>
              </a:ext>
            </a:extLst>
          </p:cNvPr>
          <p:cNvSpPr>
            <a:spLocks noGrp="1"/>
          </p:cNvSpPr>
          <p:nvPr>
            <p:ph type="subTitle" idx="1"/>
          </p:nvPr>
        </p:nvSpPr>
        <p:spPr>
          <a:xfrm>
            <a:off x="1320785" y="4875589"/>
            <a:ext cx="4267216" cy="1458258"/>
          </a:xfrm>
        </p:spPr>
        <p:txBody>
          <a:bodyPr anchor="ctr">
            <a:normAutofit/>
          </a:bodyPr>
          <a:lstStyle/>
          <a:p>
            <a:pPr algn="l"/>
            <a:endParaRPr lang="el-GR" dirty="0"/>
          </a:p>
        </p:txBody>
      </p:sp>
      <p:pic>
        <p:nvPicPr>
          <p:cNvPr id="3" name="Picture 2" descr="Map&#10;&#10;Description automatically generated">
            <a:extLst>
              <a:ext uri="{FF2B5EF4-FFF2-40B4-BE49-F238E27FC236}">
                <a16:creationId xmlns:a16="http://schemas.microsoft.com/office/drawing/2014/main" id="{55C25FFE-7F9C-495C-B9BF-FF02B2D151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9200" y="4351002"/>
            <a:ext cx="4511040" cy="2506998"/>
          </a:xfrm>
          <a:prstGeom prst="rect">
            <a:avLst/>
          </a:prstGeom>
        </p:spPr>
      </p:pic>
    </p:spTree>
    <p:extLst>
      <p:ext uri="{BB962C8B-B14F-4D97-AF65-F5344CB8AC3E}">
        <p14:creationId xmlns:p14="http://schemas.microsoft.com/office/powerpoint/2010/main" val="1621133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Google Shape;104;p2">
            <a:extLst>
              <a:ext uri="{FF2B5EF4-FFF2-40B4-BE49-F238E27FC236}">
                <a16:creationId xmlns:a16="http://schemas.microsoft.com/office/drawing/2014/main" id="{750B5429-8195-47FC-9D73-A6BB44800985}"/>
              </a:ext>
            </a:extLst>
          </p:cNvPr>
          <p:cNvSpPr txBox="1">
            <a:spLocks/>
          </p:cNvSpPr>
          <p:nvPr/>
        </p:nvSpPr>
        <p:spPr>
          <a:xfrm>
            <a:off x="4037826" y="847602"/>
            <a:ext cx="7839091" cy="4759404"/>
          </a:xfrm>
          <a:prstGeom prst="rect">
            <a:avLst/>
          </a:prstGeom>
          <a:noFill/>
          <a:ln>
            <a:noFill/>
          </a:ln>
        </p:spPr>
        <p:txBody>
          <a:bodyPr spcFirstLastPara="1" wrap="square" lIns="91425" tIns="45700" rIns="91425" bIns="45700" anchor="t" anchorCtr="0">
            <a:normAutofit fontScale="25000" lnSpcReduction="20000"/>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228600" marR="0" lvl="0" indent="-254634" algn="l" defTabSz="914400" rtl="0" eaLnBrk="1" fontAlgn="auto" latinLnBrk="0" hangingPunct="1">
              <a:lnSpc>
                <a:spcPct val="150000"/>
              </a:lnSpc>
              <a:spcBef>
                <a:spcPts val="0"/>
              </a:spcBef>
              <a:spcAft>
                <a:spcPts val="0"/>
              </a:spcAft>
              <a:buClr>
                <a:srgbClr val="44546A"/>
              </a:buClr>
              <a:buSzPct val="62500"/>
              <a:buFont typeface="Noto Sans Symbols"/>
              <a:buChar char="⮚"/>
              <a:tabLst/>
              <a:defRPr/>
            </a:pPr>
            <a:r>
              <a:rPr kumimoji="0" lang="el-GR" sz="19200" b="0" i="0" u="none" strike="noStrike" kern="0" cap="none" spc="0" normalizeH="0" baseline="0" noProof="0" dirty="0">
                <a:ln>
                  <a:noFill/>
                </a:ln>
                <a:solidFill>
                  <a:schemeClr val="tx1"/>
                </a:solidFill>
                <a:effectLst/>
                <a:uLnTx/>
                <a:uFillTx/>
                <a:latin typeface="+mn-lt"/>
                <a:ea typeface="Comic Sans MS"/>
                <a:cs typeface="Comic Sans MS"/>
                <a:sym typeface="Comic Sans MS"/>
              </a:rPr>
              <a:t>ΝΟΜΟΣ ΥΠ' ΑΡΙΘΜ. 4791   </a:t>
            </a:r>
            <a:r>
              <a:rPr kumimoji="0" lang="el-GR" sz="12000" b="0" i="0" u="none" strike="noStrike" kern="0" cap="none" spc="0" normalizeH="0" baseline="0" noProof="0" dirty="0">
                <a:ln>
                  <a:noFill/>
                </a:ln>
                <a:solidFill>
                  <a:schemeClr val="tx1"/>
                </a:solidFill>
                <a:effectLst/>
                <a:uLnTx/>
                <a:uFillTx/>
                <a:latin typeface="+mn-lt"/>
                <a:ea typeface="Comic Sans MS"/>
                <a:cs typeface="Comic Sans MS"/>
                <a:sym typeface="Comic Sans MS"/>
              </a:rPr>
              <a:t>       </a:t>
            </a:r>
            <a:r>
              <a:rPr kumimoji="0" lang="el-GR" sz="11200" b="0" i="0" u="none" strike="noStrike" kern="0" cap="none" spc="0" normalizeH="0" baseline="0" noProof="0" dirty="0">
                <a:ln>
                  <a:noFill/>
                </a:ln>
                <a:solidFill>
                  <a:schemeClr val="tx1"/>
                </a:solidFill>
                <a:effectLst/>
                <a:uLnTx/>
                <a:uFillTx/>
                <a:latin typeface="+mn-lt"/>
                <a:ea typeface="Comic Sans MS"/>
                <a:cs typeface="Comic Sans MS"/>
                <a:sym typeface="Comic Sans MS"/>
              </a:rPr>
              <a:t>(ΦΕΚ Α 51/3.4.2021) Αναγκαίες ρυθμίσεις για την εναρμόνιση της ελληνικής νομοθεσίας με τον αναθεωρημένο, με ισχύ από 1ης.1.2021, Κώδικα Αντιντόπινγκ του Παγκόσμιου Οργανισμού Αντιντόπινγκ με τις προσθήκες του Ν. 4825/2021,ΦΕΚ Α 157/4.9.2021.</a:t>
            </a:r>
            <a:endParaRPr kumimoji="0" lang="el-GR" sz="11200" b="0" i="0" u="none" strike="noStrike" kern="0" cap="none" spc="0" normalizeH="0" baseline="0" noProof="0" dirty="0">
              <a:ln>
                <a:noFill/>
              </a:ln>
              <a:solidFill>
                <a:schemeClr val="tx1"/>
              </a:solidFill>
              <a:effectLst/>
              <a:uLnTx/>
              <a:uFillTx/>
              <a:latin typeface="+mn-lt"/>
              <a:cs typeface="Calibri"/>
              <a:sym typeface="Calibri"/>
            </a:endParaRPr>
          </a:p>
          <a:p>
            <a:pPr marL="228600" marR="0" lvl="0" indent="-122872" algn="l" defTabSz="914400" rtl="0" eaLnBrk="1" fontAlgn="auto" latinLnBrk="0" hangingPunct="1">
              <a:lnSpc>
                <a:spcPct val="90000"/>
              </a:lnSpc>
              <a:spcBef>
                <a:spcPts val="1000"/>
              </a:spcBef>
              <a:spcAft>
                <a:spcPts val="0"/>
              </a:spcAft>
              <a:buClr>
                <a:srgbClr val="000000"/>
              </a:buClr>
              <a:buSzPct val="100000"/>
              <a:buFont typeface="Noto Sans Symbols"/>
              <a:buNone/>
              <a:tabLst/>
              <a:defRPr/>
            </a:pPr>
            <a:endParaRPr kumimoji="0" lang="el-GR" sz="1800" b="0" i="0" u="none" strike="noStrike" kern="0" cap="none" spc="0" normalizeH="0" baseline="0" noProof="0" dirty="0">
              <a:ln>
                <a:noFill/>
              </a:ln>
              <a:solidFill>
                <a:schemeClr val="tx1"/>
              </a:solidFill>
              <a:effectLst/>
              <a:uLnTx/>
              <a:uFillTx/>
              <a:latin typeface="+mn-lt"/>
              <a:cs typeface="Calibri"/>
              <a:sym typeface="Calibri"/>
            </a:endParaRPr>
          </a:p>
        </p:txBody>
      </p:sp>
    </p:spTree>
    <p:extLst>
      <p:ext uri="{BB962C8B-B14F-4D97-AF65-F5344CB8AC3E}">
        <p14:creationId xmlns:p14="http://schemas.microsoft.com/office/powerpoint/2010/main" val="3294952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Google Shape;123;p3">
            <a:extLst>
              <a:ext uri="{FF2B5EF4-FFF2-40B4-BE49-F238E27FC236}">
                <a16:creationId xmlns:a16="http://schemas.microsoft.com/office/drawing/2014/main" id="{FE9305D4-9545-4DA8-962D-01C0B59618FB}"/>
              </a:ext>
            </a:extLst>
          </p:cNvPr>
          <p:cNvSpPr txBox="1">
            <a:spLocks/>
          </p:cNvSpPr>
          <p:nvPr/>
        </p:nvSpPr>
        <p:spPr>
          <a:xfrm>
            <a:off x="4167973" y="384432"/>
            <a:ext cx="7529508" cy="5843647"/>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90000"/>
              </a:lnSpc>
              <a:spcBef>
                <a:spcPts val="0"/>
              </a:spcBef>
              <a:spcAft>
                <a:spcPts val="0"/>
              </a:spcAft>
              <a:buClr>
                <a:srgbClr val="44546A"/>
              </a:buClr>
              <a:buSzPts val="450"/>
              <a:buFont typeface="Arial"/>
              <a:buNone/>
              <a:tabLst/>
              <a:defRPr/>
            </a:pPr>
            <a:r>
              <a:rPr kumimoji="0" lang="el-GR" sz="2000" b="0" i="0" u="none" strike="noStrike" kern="0" cap="none" spc="0" normalizeH="0" baseline="0" noProof="0" dirty="0">
                <a:ln>
                  <a:noFill/>
                </a:ln>
                <a:solidFill>
                  <a:srgbClr val="44546A"/>
                </a:solidFill>
                <a:effectLst/>
                <a:uLnTx/>
                <a:uFillTx/>
                <a:latin typeface="+mn-lt"/>
                <a:ea typeface="Comic Sans MS"/>
                <a:cs typeface="Comic Sans MS"/>
                <a:sym typeface="Comic Sans MS"/>
              </a:rPr>
              <a:t> </a:t>
            </a: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ΜΕΡΟΣ Α`</a:t>
            </a:r>
          </a:p>
          <a:p>
            <a:pPr marL="228600" marR="0" lvl="0" indent="-228600" algn="l" defTabSz="914400" rtl="0" eaLnBrk="1" fontAlgn="auto" latinLnBrk="0" hangingPunct="1">
              <a:lnSpc>
                <a:spcPct val="100000"/>
              </a:lnSpc>
              <a:spcBef>
                <a:spcPts val="1000"/>
              </a:spcBef>
              <a:spcAft>
                <a:spcPts val="0"/>
              </a:spcAft>
              <a:buClr>
                <a:srgbClr val="44546A"/>
              </a:buClr>
              <a:buSzPct val="100000"/>
              <a:buFont typeface="Noto Sans Symbols"/>
              <a:buChar char="⮚"/>
              <a:tabLst/>
              <a:defRPr/>
            </a:pP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 ΟΡΙΣΜΟΙ - ΠΕΔΙΟ ΕΦΑΡΜΟΓΗΣ ΤΩΝ ΚΑΝΟΝΩΝ ΑΝΤΙΝΤΟΠΙΝΓΚ, ΠΑΡΑΒΑΣΕΙΣ ΚΑΝΟΝΩΝ ΑΝΤΙΝΤΟΠΙΝΓΚ, ΔΙΑΧΕΙΡΙΣΗ ΑΠΟΤΕΛΕΣΜΑΤΩΝ</a:t>
            </a:r>
          </a:p>
          <a:p>
            <a:pPr marL="228600" marR="0" lvl="0" indent="0" algn="l" defTabSz="914400" rtl="0" eaLnBrk="1" fontAlgn="auto" latinLnBrk="0" hangingPunct="1">
              <a:lnSpc>
                <a:spcPct val="100000"/>
              </a:lnSpc>
              <a:spcBef>
                <a:spcPts val="1000"/>
              </a:spcBef>
              <a:spcAft>
                <a:spcPts val="0"/>
              </a:spcAft>
              <a:buClr>
                <a:srgbClr val="000000"/>
              </a:buClr>
              <a:buSzPts val="1800"/>
              <a:buFont typeface="Arial"/>
              <a:buNone/>
              <a:tabLst/>
              <a:defRPr/>
            </a:pP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 Άρθρο 1 Ορισμοί - Πεδίο εφαρμογής των κανόνων αντιντόπινγκ</a:t>
            </a:r>
          </a:p>
          <a:p>
            <a:pPr marL="228600" marR="0" lvl="0" indent="-228600" algn="l" defTabSz="914400" rtl="0" eaLnBrk="1" fontAlgn="auto" latinLnBrk="0" hangingPunct="1">
              <a:lnSpc>
                <a:spcPct val="100000"/>
              </a:lnSpc>
              <a:spcBef>
                <a:spcPts val="1000"/>
              </a:spcBef>
              <a:spcAft>
                <a:spcPts val="0"/>
              </a:spcAft>
              <a:buClr>
                <a:srgbClr val="44546A"/>
              </a:buClr>
              <a:buSzPct val="100000"/>
              <a:buFont typeface="Noto Sans Symbols"/>
              <a:buChar char="⮚"/>
              <a:tabLst/>
              <a:defRPr/>
            </a:pP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 Άρθρο 2 Παραβάσεις κανόνων αντιντόπινγκ</a:t>
            </a:r>
          </a:p>
          <a:p>
            <a:pPr marL="228600" marR="0" lvl="0" indent="-228600" algn="l" defTabSz="914400" rtl="0" eaLnBrk="1" fontAlgn="auto" latinLnBrk="0" hangingPunct="1">
              <a:lnSpc>
                <a:spcPct val="100000"/>
              </a:lnSpc>
              <a:spcBef>
                <a:spcPts val="1000"/>
              </a:spcBef>
              <a:spcAft>
                <a:spcPts val="0"/>
              </a:spcAft>
              <a:buClr>
                <a:srgbClr val="44546A"/>
              </a:buClr>
              <a:buSzPct val="100000"/>
              <a:buFont typeface="Noto Sans Symbols"/>
              <a:buChar char="⮚"/>
              <a:tabLst/>
              <a:defRPr/>
            </a:pP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 Άρθρο 3 Απόδειξη ντόπινγκ</a:t>
            </a:r>
          </a:p>
          <a:p>
            <a:pPr marL="228600" marR="0" lvl="0" indent="-228600" algn="l" defTabSz="914400" rtl="0" eaLnBrk="1" fontAlgn="auto" latinLnBrk="0" hangingPunct="1">
              <a:lnSpc>
                <a:spcPct val="100000"/>
              </a:lnSpc>
              <a:spcBef>
                <a:spcPts val="1000"/>
              </a:spcBef>
              <a:spcAft>
                <a:spcPts val="0"/>
              </a:spcAft>
              <a:buClr>
                <a:srgbClr val="44546A"/>
              </a:buClr>
              <a:buSzPct val="100000"/>
              <a:buFont typeface="Noto Sans Symbols"/>
              <a:buChar char="⮚"/>
              <a:tabLst/>
              <a:defRPr/>
            </a:pP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 Άρθρο 4 Κατάλογος απαγορευμένων</a:t>
            </a:r>
          </a:p>
          <a:p>
            <a:pPr marL="228600" marR="0" lvl="0" indent="-228600" algn="l" defTabSz="914400" rtl="0" eaLnBrk="1" fontAlgn="auto" latinLnBrk="0" hangingPunct="1">
              <a:lnSpc>
                <a:spcPct val="100000"/>
              </a:lnSpc>
              <a:spcBef>
                <a:spcPts val="1000"/>
              </a:spcBef>
              <a:spcAft>
                <a:spcPts val="0"/>
              </a:spcAft>
              <a:buClr>
                <a:srgbClr val="44546A"/>
              </a:buClr>
              <a:buSzPct val="100000"/>
              <a:buFont typeface="Noto Sans Symbols"/>
              <a:buChar char="⮚"/>
              <a:tabLst/>
              <a:defRPr/>
            </a:pP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 Άρθρο 5 Έλεγχος και έρευνες</a:t>
            </a:r>
          </a:p>
          <a:p>
            <a:pPr marL="228600" marR="0" lvl="0" indent="-228600" algn="l" defTabSz="914400" rtl="0" eaLnBrk="1" fontAlgn="auto" latinLnBrk="0" hangingPunct="1">
              <a:lnSpc>
                <a:spcPct val="100000"/>
              </a:lnSpc>
              <a:spcBef>
                <a:spcPts val="1000"/>
              </a:spcBef>
              <a:spcAft>
                <a:spcPts val="0"/>
              </a:spcAft>
              <a:buClr>
                <a:srgbClr val="44546A"/>
              </a:buClr>
              <a:buSzPct val="100000"/>
              <a:buFont typeface="Noto Sans Symbols"/>
              <a:buChar char="⮚"/>
              <a:tabLst/>
              <a:defRPr/>
            </a:pP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 Άρθρο 6 Ανάλυση δειγμάτων</a:t>
            </a:r>
          </a:p>
          <a:p>
            <a:pPr marL="228600" marR="0" lvl="0" indent="-228600" algn="l" defTabSz="914400" rtl="0" eaLnBrk="1" fontAlgn="auto" latinLnBrk="0" hangingPunct="1">
              <a:lnSpc>
                <a:spcPct val="100000"/>
              </a:lnSpc>
              <a:spcBef>
                <a:spcPts val="1000"/>
              </a:spcBef>
              <a:spcAft>
                <a:spcPts val="0"/>
              </a:spcAft>
              <a:buClr>
                <a:srgbClr val="44546A"/>
              </a:buClr>
              <a:buSzPct val="100000"/>
              <a:buFont typeface="Noto Sans Symbols"/>
              <a:buChar char="⮚"/>
              <a:tabLst/>
              <a:defRPr/>
            </a:pP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 Άρθρο 7 Διαχείριση αποτελεσμάτων - ευθύνη, αρχική έρευνα, γνωστοποίηση και προσωρινές αναστολές (προσωρινοί αποκλεισμοί)</a:t>
            </a:r>
          </a:p>
          <a:p>
            <a:pPr marL="228600" marR="0" lvl="0" indent="-228600" algn="l" defTabSz="914400" rtl="0" eaLnBrk="1" fontAlgn="auto" latinLnBrk="0" hangingPunct="1">
              <a:lnSpc>
                <a:spcPct val="100000"/>
              </a:lnSpc>
              <a:spcBef>
                <a:spcPts val="0"/>
              </a:spcBef>
              <a:spcAft>
                <a:spcPts val="0"/>
              </a:spcAft>
              <a:buClr>
                <a:srgbClr val="44546A"/>
              </a:buClr>
              <a:buSzPct val="100000"/>
              <a:buFont typeface="Noto Sans Symbols"/>
              <a:buChar char="⮚"/>
              <a:tabLst/>
              <a:defRPr/>
            </a:pPr>
            <a:r>
              <a:rPr kumimoji="0" lang="el-GR" sz="2000" b="0" i="0" u="none" strike="noStrike" kern="0" cap="none" spc="0" normalizeH="0" baseline="0" noProof="0" dirty="0">
                <a:ln>
                  <a:noFill/>
                </a:ln>
                <a:solidFill>
                  <a:srgbClr val="000000"/>
                </a:solidFill>
                <a:effectLst/>
                <a:uLnTx/>
                <a:uFillTx/>
                <a:latin typeface="+mn-lt"/>
                <a:ea typeface="Verdana"/>
                <a:cs typeface="Verdana"/>
                <a:sym typeface="Verdana"/>
              </a:rPr>
              <a:t> Άρθρο 8 Διαχείριση αποτελεσμάτων - Δικαίωμα σε μια δίκαιη ακροαματική διαδικασία και ανακοίνωση απόφασης</a:t>
            </a:r>
          </a:p>
          <a:p>
            <a:pPr marL="228600" marR="0" lvl="0" indent="-184150" algn="l" defTabSz="914400" rtl="0" eaLnBrk="1" fontAlgn="auto" latinLnBrk="0" hangingPunct="1">
              <a:lnSpc>
                <a:spcPct val="100000"/>
              </a:lnSpc>
              <a:spcBef>
                <a:spcPts val="1000"/>
              </a:spcBef>
              <a:spcAft>
                <a:spcPts val="0"/>
              </a:spcAft>
              <a:buClr>
                <a:srgbClr val="44546A"/>
              </a:buClr>
              <a:buSzPct val="100000"/>
              <a:buFont typeface="Comic Sans MS"/>
              <a:buChar char="⮚"/>
              <a:tabLst/>
              <a:defRPr/>
            </a:pPr>
            <a:endParaRPr kumimoji="0" lang="el-GR" sz="2000" b="1" i="0" u="none" strike="noStrike" kern="0" cap="none" spc="0" normalizeH="0" baseline="0" noProof="0" dirty="0">
              <a:ln>
                <a:noFill/>
              </a:ln>
              <a:solidFill>
                <a:srgbClr val="44546A"/>
              </a:solidFill>
              <a:effectLst/>
              <a:uLnTx/>
              <a:uFillTx/>
              <a:latin typeface="+mn-lt"/>
              <a:ea typeface="Comic Sans MS"/>
              <a:cs typeface="Comic Sans MS"/>
              <a:sym typeface="Comic Sans MS"/>
            </a:endParaRPr>
          </a:p>
        </p:txBody>
      </p:sp>
    </p:spTree>
    <p:extLst>
      <p:ext uri="{BB962C8B-B14F-4D97-AF65-F5344CB8AC3E}">
        <p14:creationId xmlns:p14="http://schemas.microsoft.com/office/powerpoint/2010/main" val="4284487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Google Shape;142;p4">
            <a:extLst>
              <a:ext uri="{FF2B5EF4-FFF2-40B4-BE49-F238E27FC236}">
                <a16:creationId xmlns:a16="http://schemas.microsoft.com/office/drawing/2014/main" id="{8EA5CF9D-1E1E-45A1-A436-9A3350D21AA4}"/>
              </a:ext>
            </a:extLst>
          </p:cNvPr>
          <p:cNvSpPr txBox="1">
            <a:spLocks/>
          </p:cNvSpPr>
          <p:nvPr/>
        </p:nvSpPr>
        <p:spPr>
          <a:xfrm>
            <a:off x="4216056" y="107535"/>
            <a:ext cx="7104734" cy="6622649"/>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ΜΕΡΟΣ Β`</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ΑΚΥΡΩΣΗ ΑΠΟΤΕΛΕΣΜΑΤΩΝ - ΚΥΡΩΣΕΙΣ - ΕΦΕΣΕΙΣ - ΠΑΡΑΓΡΑΦΗ</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9 Αυτοδίκαιη ακύρωση ατομικών αποτελεσμάτων</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10 Κυρώσεις σε αθλητές ατομικών αθλημάτων</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11 Συνέπειες σε ομάδες</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12 Κυρώσεις σε άλλους αθλητικούς φορείς</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13 Διαχείριση αποτελεσμάτων - Εφέσεις</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14 Εμπιστευτικότητα και αναφορές</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15 Εφαρμογή αποφάσεων</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16 Υποχρεώσεις των εθνικών αθλητικών ομοσπονδιών</a:t>
            </a:r>
          </a:p>
          <a:p>
            <a:pPr marL="0" marR="0" lvl="0" indent="0" algn="l" defTabSz="914400" rtl="0" eaLnBrk="1" fontAlgn="auto" latinLnBrk="0" hangingPunct="1">
              <a:lnSpc>
                <a:spcPct val="100000"/>
              </a:lnSpc>
              <a:spcBef>
                <a:spcPts val="0"/>
              </a:spcBef>
              <a:spcAft>
                <a:spcPts val="0"/>
              </a:spcAft>
              <a:buClr>
                <a:srgbClr val="000000"/>
              </a:buClr>
              <a:buSzPct val="600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101600" marR="0" lvl="0" indent="0" algn="l" defTabSz="914400" rtl="0" eaLnBrk="1" fontAlgn="auto" latinLnBrk="0" hangingPunct="1">
              <a:lnSpc>
                <a:spcPct val="100000"/>
              </a:lnSpc>
              <a:spcBef>
                <a:spcPts val="0"/>
              </a:spcBef>
              <a:spcAft>
                <a:spcPts val="0"/>
              </a:spcAft>
              <a:buClr>
                <a:srgbClr val="000000"/>
              </a:buClr>
              <a:buSzPct val="36666"/>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17 Παραγραφή</a:t>
            </a:r>
          </a:p>
          <a:p>
            <a:pPr marL="0" marR="0" lvl="0" indent="0" algn="l" defTabSz="914400" rtl="0" eaLnBrk="1" fontAlgn="auto" latinLnBrk="0" hangingPunct="1">
              <a:lnSpc>
                <a:spcPct val="90000"/>
              </a:lnSpc>
              <a:spcBef>
                <a:spcPts val="0"/>
              </a:spcBef>
              <a:spcAft>
                <a:spcPts val="0"/>
              </a:spcAft>
              <a:buClr>
                <a:srgbClr val="000000"/>
              </a:buClr>
              <a:buSzPct val="100000"/>
              <a:buFont typeface="Arial"/>
              <a:buNone/>
              <a:tabLst/>
              <a:defRPr/>
            </a:pPr>
            <a:endParaRPr kumimoji="0" lang="el-GR" sz="2000" b="0" i="0" u="none" strike="noStrike" kern="0" cap="none" spc="0" normalizeH="0" baseline="0" noProof="0" dirty="0">
              <a:ln>
                <a:noFill/>
              </a:ln>
              <a:solidFill>
                <a:srgbClr val="44546A"/>
              </a:solidFill>
              <a:effectLst/>
              <a:uLnTx/>
              <a:uFillTx/>
              <a:latin typeface="+mn-lt"/>
              <a:cs typeface="Calibri"/>
              <a:sym typeface="Calibri"/>
            </a:endParaRPr>
          </a:p>
        </p:txBody>
      </p:sp>
    </p:spTree>
    <p:extLst>
      <p:ext uri="{BB962C8B-B14F-4D97-AF65-F5344CB8AC3E}">
        <p14:creationId xmlns:p14="http://schemas.microsoft.com/office/powerpoint/2010/main" val="1123489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Google Shape;160;p5">
            <a:extLst>
              <a:ext uri="{FF2B5EF4-FFF2-40B4-BE49-F238E27FC236}">
                <a16:creationId xmlns:a16="http://schemas.microsoft.com/office/drawing/2014/main" id="{3BE32BB9-8102-4F68-8FE9-A3DE2D7E9C6F}"/>
              </a:ext>
            </a:extLst>
          </p:cNvPr>
          <p:cNvSpPr txBox="1">
            <a:spLocks/>
          </p:cNvSpPr>
          <p:nvPr/>
        </p:nvSpPr>
        <p:spPr>
          <a:xfrm>
            <a:off x="4169257" y="555416"/>
            <a:ext cx="7888255" cy="45762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ΜΕΡΟΣ Γ`</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ΕΚΠΑΙΔΕΥΣΗ - ΡΟΛΟΙ - ΕΥΘΥΝΕΣ ΑΘΛΗΤΩΝ, ΠΡΟΣΩΠΙΚΟΥ ΥΠΟΣΤΗΡΙΞΗΣ ΚΑΙ ΑΛΛΩΝ ΠΡΟΣΩΠΩΝ</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18 Εκπαίδευση</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19 Πρόσθετοι ρόλοι και ευθύνες αθλητών</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20 Ρόλοι και ευθύνες του προσωπικού υποστήριξης αθλητών</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21 Ρόλοι και ευθύνες άλλων προσώπων</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l-GR" sz="2000" b="0" i="0" u="none" strike="noStrike" kern="0" cap="none" spc="0" normalizeH="0" baseline="0" noProof="0">
              <a:ln>
                <a:noFill/>
              </a:ln>
              <a:solidFill>
                <a:srgbClr val="000000"/>
              </a:solidFill>
              <a:effectLst/>
              <a:uLnTx/>
              <a:uFillTx/>
              <a:latin typeface="+mn-lt"/>
              <a:ea typeface="Verdana"/>
              <a:cs typeface="Verdana"/>
              <a:sym typeface="Verdana"/>
            </a:endParaRP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ΜΕΡΟΣ Δ`</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ΤΕΛΙΚΕΣ - ΜΕΤΑΒΑΤΙΚΕΣ - ΚΑΤΑΡΓΟΥΜΕΝΕΣ ΔΙΑΤΑΞΕΙΣ</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22 Τελικές - μεταβατικές διατάξεις</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23 Καταργούμενες διατάξεις</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ΜΕΡΟΣ Ε`</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ΕΝΑΡΞΗ ΙΣΧΥΟΣ</a:t>
            </a:r>
          </a:p>
          <a:p>
            <a:pPr marL="10160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l-GR" sz="2000" b="0" i="0" u="none" strike="noStrike" kern="0" cap="none" spc="0" normalizeH="0" baseline="0" noProof="0">
                <a:ln>
                  <a:noFill/>
                </a:ln>
                <a:solidFill>
                  <a:srgbClr val="000000"/>
                </a:solidFill>
                <a:effectLst/>
                <a:uLnTx/>
                <a:uFillTx/>
                <a:latin typeface="+mn-lt"/>
                <a:ea typeface="Verdana"/>
                <a:cs typeface="Verdana"/>
                <a:sym typeface="Verdana"/>
              </a:rPr>
              <a:t> Άρθρο 24 Έναρξη ισχύος</a:t>
            </a:r>
          </a:p>
          <a:p>
            <a:pPr marL="0" marR="0" lvl="0" indent="0" algn="l" defTabSz="914400" rtl="0" eaLnBrk="1" fontAlgn="auto" latinLnBrk="0" hangingPunct="1">
              <a:lnSpc>
                <a:spcPct val="90000"/>
              </a:lnSpc>
              <a:spcBef>
                <a:spcPts val="0"/>
              </a:spcBef>
              <a:spcAft>
                <a:spcPts val="0"/>
              </a:spcAft>
              <a:buClr>
                <a:srgbClr val="000000"/>
              </a:buClr>
              <a:buSzPts val="1800"/>
              <a:buFont typeface="Arial"/>
              <a:buNone/>
              <a:tabLst/>
              <a:defRPr/>
            </a:pPr>
            <a:endParaRPr kumimoji="0" lang="el-GR" sz="1800" b="0" i="0" u="none" strike="noStrike" kern="0" cap="none" spc="0" normalizeH="0" baseline="0" noProof="0" dirty="0">
              <a:ln>
                <a:noFill/>
              </a:ln>
              <a:solidFill>
                <a:srgbClr val="44546A"/>
              </a:solidFill>
              <a:effectLst/>
              <a:uLnTx/>
              <a:uFillTx/>
              <a:latin typeface="+mn-lt"/>
              <a:ea typeface="Comic Sans MS"/>
              <a:cs typeface="Comic Sans MS"/>
              <a:sym typeface="Comic Sans MS"/>
            </a:endParaRPr>
          </a:p>
        </p:txBody>
      </p:sp>
    </p:spTree>
    <p:extLst>
      <p:ext uri="{BB962C8B-B14F-4D97-AF65-F5344CB8AC3E}">
        <p14:creationId xmlns:p14="http://schemas.microsoft.com/office/powerpoint/2010/main" val="3850788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Google Shape;173;p8">
            <a:extLst>
              <a:ext uri="{FF2B5EF4-FFF2-40B4-BE49-F238E27FC236}">
                <a16:creationId xmlns:a16="http://schemas.microsoft.com/office/drawing/2014/main" id="{F1E4DEF4-9AC0-44DF-9C6C-7D55787F345E}"/>
              </a:ext>
            </a:extLst>
          </p:cNvPr>
          <p:cNvSpPr txBox="1">
            <a:spLocks/>
          </p:cNvSpPr>
          <p:nvPr/>
        </p:nvSpPr>
        <p:spPr>
          <a:xfrm>
            <a:off x="4247546" y="-10142"/>
            <a:ext cx="7111803" cy="13255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90000"/>
              </a:lnSpc>
              <a:spcBef>
                <a:spcPts val="0"/>
              </a:spcBef>
              <a:spcAft>
                <a:spcPts val="0"/>
              </a:spcAft>
              <a:buClr>
                <a:srgbClr val="44546A"/>
              </a:buClr>
              <a:buSzPct val="100000"/>
              <a:buFont typeface="Comic Sans MS"/>
              <a:buNone/>
              <a:tabLst/>
              <a:defRPr/>
            </a:pPr>
            <a:r>
              <a:rPr kumimoji="0" lang="el-GR" sz="2800" b="0" i="0" u="none" strike="noStrike" kern="0" cap="none" spc="0" normalizeH="0" baseline="0" noProof="0" dirty="0">
                <a:ln>
                  <a:noFill/>
                </a:ln>
                <a:solidFill>
                  <a:schemeClr val="tx1"/>
                </a:solidFill>
                <a:effectLst/>
                <a:uLnTx/>
                <a:uFillTx/>
                <a:latin typeface="+mn-lt"/>
                <a:ea typeface="Comic Sans MS"/>
                <a:cs typeface="Comic Sans MS"/>
                <a:sym typeface="Comic Sans MS"/>
              </a:rPr>
              <a:t>2.1. Παρουσία απαγορευμένης ουσίας ή </a:t>
            </a:r>
            <a:r>
              <a:rPr kumimoji="0" lang="el-GR" sz="2800" b="0" i="0" u="none" strike="noStrike" kern="0" cap="none" spc="0" normalizeH="0" baseline="0" noProof="0" dirty="0" err="1">
                <a:ln>
                  <a:noFill/>
                </a:ln>
                <a:solidFill>
                  <a:schemeClr val="tx1"/>
                </a:solidFill>
                <a:effectLst/>
                <a:uLnTx/>
                <a:uFillTx/>
                <a:latin typeface="+mn-lt"/>
                <a:ea typeface="Comic Sans MS"/>
                <a:cs typeface="Comic Sans MS"/>
                <a:sym typeface="Comic Sans MS"/>
              </a:rPr>
              <a:t>μεταβολιτών</a:t>
            </a:r>
            <a:r>
              <a:rPr kumimoji="0" lang="el-GR" sz="2800" b="0" i="0" u="none" strike="noStrike" kern="0" cap="none" spc="0" normalizeH="0" baseline="0" noProof="0" dirty="0">
                <a:ln>
                  <a:noFill/>
                </a:ln>
                <a:solidFill>
                  <a:schemeClr val="tx1"/>
                </a:solidFill>
                <a:effectLst/>
                <a:uLnTx/>
                <a:uFillTx/>
                <a:latin typeface="+mn-lt"/>
                <a:ea typeface="Comic Sans MS"/>
                <a:cs typeface="Comic Sans MS"/>
                <a:sym typeface="Comic Sans MS"/>
              </a:rPr>
              <a:t> ή δεικτών της σε δείγμα αθλητή.</a:t>
            </a:r>
            <a:endParaRPr kumimoji="0" lang="el-GR" sz="2800" b="0" i="0" u="none" strike="noStrike" kern="0" cap="none" spc="0" normalizeH="0" baseline="0" noProof="0" dirty="0">
              <a:ln>
                <a:noFill/>
              </a:ln>
              <a:solidFill>
                <a:schemeClr val="tx1"/>
              </a:solidFill>
              <a:effectLst/>
              <a:uLnTx/>
              <a:uFillTx/>
              <a:latin typeface="+mn-lt"/>
              <a:cs typeface="Calibri"/>
              <a:sym typeface="Calibri"/>
            </a:endParaRPr>
          </a:p>
        </p:txBody>
      </p:sp>
      <p:sp>
        <p:nvSpPr>
          <p:cNvPr id="15" name="Google Shape;179;p8">
            <a:extLst>
              <a:ext uri="{FF2B5EF4-FFF2-40B4-BE49-F238E27FC236}">
                <a16:creationId xmlns:a16="http://schemas.microsoft.com/office/drawing/2014/main" id="{BB196DAA-CF35-4355-9896-C81CDEFDFE27}"/>
              </a:ext>
            </a:extLst>
          </p:cNvPr>
          <p:cNvSpPr txBox="1">
            <a:spLocks/>
          </p:cNvSpPr>
          <p:nvPr/>
        </p:nvSpPr>
        <p:spPr>
          <a:xfrm>
            <a:off x="4037826" y="2309914"/>
            <a:ext cx="7832694" cy="2693976"/>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228600" marR="0" lvl="0" indent="-228600" algn="just" defTabSz="914400" rtl="0" eaLnBrk="1" fontAlgn="auto" latinLnBrk="0" hangingPunct="1">
              <a:lnSpc>
                <a:spcPct val="90000"/>
              </a:lnSpc>
              <a:spcBef>
                <a:spcPts val="1000"/>
              </a:spcBef>
              <a:spcAft>
                <a:spcPts val="0"/>
              </a:spcAft>
              <a:buClr>
                <a:srgbClr val="44546A"/>
              </a:buClr>
              <a:buSzPts val="1800"/>
              <a:buFont typeface="Noto Sans Symbols"/>
              <a:buChar char="⮚"/>
              <a:tabLst/>
              <a:defRPr/>
            </a:pPr>
            <a:r>
              <a:rPr kumimoji="0" lang="el-GR" sz="2000" b="0" i="0" u="none" strike="noStrike" kern="0" cap="none" spc="0" normalizeH="0" baseline="0" noProof="0" dirty="0">
                <a:ln>
                  <a:noFill/>
                </a:ln>
                <a:solidFill>
                  <a:schemeClr val="tx1"/>
                </a:solidFill>
                <a:effectLst/>
                <a:uLnTx/>
                <a:uFillTx/>
                <a:latin typeface="+mn-lt"/>
                <a:ea typeface="Comic Sans MS"/>
                <a:cs typeface="Comic Sans MS"/>
                <a:sym typeface="Comic Sans MS"/>
              </a:rPr>
              <a:t>«2.1.1. Αποτελεί προσωπική υποχρέωση κάθε αθλητή να διασφαλίζει ότι καμία απαγορευμένη ουσία δεν εισέρχεται στον οργανισμό του. Οι αθλητές είναι υπεύθυνοι για οποιαδήποτε απαγορευμένη ουσία ή </a:t>
            </a:r>
            <a:r>
              <a:rPr kumimoji="0" lang="el-GR" sz="2000" b="0" i="0" u="none" strike="noStrike" kern="0" cap="none" spc="0" normalizeH="0" baseline="0" noProof="0" dirty="0" err="1">
                <a:ln>
                  <a:noFill/>
                </a:ln>
                <a:solidFill>
                  <a:schemeClr val="tx1"/>
                </a:solidFill>
                <a:effectLst/>
                <a:uLnTx/>
                <a:uFillTx/>
                <a:latin typeface="+mn-lt"/>
                <a:ea typeface="Comic Sans MS"/>
                <a:cs typeface="Comic Sans MS"/>
                <a:sym typeface="Comic Sans MS"/>
              </a:rPr>
              <a:t>μεταβολίτες</a:t>
            </a:r>
            <a:r>
              <a:rPr kumimoji="0" lang="el-GR" sz="2000" b="0" i="0" u="none" strike="noStrike" kern="0" cap="none" spc="0" normalizeH="0" baseline="0" noProof="0" dirty="0">
                <a:ln>
                  <a:noFill/>
                </a:ln>
                <a:solidFill>
                  <a:schemeClr val="tx1"/>
                </a:solidFill>
                <a:effectLst/>
                <a:uLnTx/>
                <a:uFillTx/>
                <a:latin typeface="+mn-lt"/>
                <a:ea typeface="Comic Sans MS"/>
                <a:cs typeface="Comic Sans MS"/>
                <a:sym typeface="Comic Sans MS"/>
              </a:rPr>
              <a:t> ή δείκτες βρεθούν στα προσωπικά τους δείγματα. Συνεπώς, δεν είναι απαραίτητο να αποδεικνύεται πρόθεση, υπαιτιότητα, αμέλεια ή γνώση της χρήσης εκ μέρους του αθλητή, προκειμένου να </a:t>
            </a:r>
            <a:r>
              <a:rPr kumimoji="0" lang="el-GR" sz="2000" b="0" i="0" u="none" strike="noStrike" kern="0" cap="none" spc="0" normalizeH="0" baseline="0" noProof="0" dirty="0" err="1">
                <a:ln>
                  <a:noFill/>
                </a:ln>
                <a:solidFill>
                  <a:schemeClr val="tx1"/>
                </a:solidFill>
                <a:effectLst/>
                <a:uLnTx/>
                <a:uFillTx/>
                <a:latin typeface="+mn-lt"/>
                <a:ea typeface="Comic Sans MS"/>
                <a:cs typeface="Comic Sans MS"/>
                <a:sym typeface="Comic Sans MS"/>
              </a:rPr>
              <a:t>στοιχειοθετηθεί</a:t>
            </a:r>
            <a:r>
              <a:rPr kumimoji="0" lang="el-GR" sz="2000" b="0" i="0" u="none" strike="noStrike" kern="0" cap="none" spc="0" normalizeH="0" baseline="0" noProof="0" dirty="0">
                <a:ln>
                  <a:noFill/>
                </a:ln>
                <a:solidFill>
                  <a:schemeClr val="tx1"/>
                </a:solidFill>
                <a:effectLst/>
                <a:uLnTx/>
                <a:uFillTx/>
                <a:latin typeface="+mn-lt"/>
                <a:ea typeface="Comic Sans MS"/>
                <a:cs typeface="Comic Sans MS"/>
                <a:sym typeface="Comic Sans MS"/>
              </a:rPr>
              <a:t> παράβαση κανόνα αντιντόπινγκ σύμφωνα με το άρθρο 2.1.»</a:t>
            </a:r>
          </a:p>
        </p:txBody>
      </p:sp>
    </p:spTree>
    <p:extLst>
      <p:ext uri="{BB962C8B-B14F-4D97-AF65-F5344CB8AC3E}">
        <p14:creationId xmlns:p14="http://schemas.microsoft.com/office/powerpoint/2010/main" val="3983823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Google Shape;198;p9">
            <a:extLst>
              <a:ext uri="{FF2B5EF4-FFF2-40B4-BE49-F238E27FC236}">
                <a16:creationId xmlns:a16="http://schemas.microsoft.com/office/drawing/2014/main" id="{9F11D780-4EA0-4769-9140-3110529C758A}"/>
              </a:ext>
            </a:extLst>
          </p:cNvPr>
          <p:cNvSpPr txBox="1">
            <a:spLocks/>
          </p:cNvSpPr>
          <p:nvPr/>
        </p:nvSpPr>
        <p:spPr>
          <a:xfrm>
            <a:off x="4141388" y="1661530"/>
            <a:ext cx="7806772" cy="244933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marR="0" lvl="0" indent="0" algn="just" defTabSz="914400" rtl="0" eaLnBrk="1" fontAlgn="auto" latinLnBrk="0" hangingPunct="1">
              <a:lnSpc>
                <a:spcPct val="90000"/>
              </a:lnSpc>
              <a:spcBef>
                <a:spcPts val="0"/>
              </a:spcBef>
              <a:spcAft>
                <a:spcPts val="0"/>
              </a:spcAft>
              <a:buClr>
                <a:srgbClr val="44546A"/>
              </a:buClr>
              <a:buSzPts val="1800"/>
              <a:buFont typeface="Arial"/>
              <a:buNone/>
              <a:tabLst/>
              <a:defRPr/>
            </a:pPr>
            <a:r>
              <a:rPr kumimoji="0" lang="el-GR" sz="2000" b="0" i="0" u="none" strike="noStrike" kern="0" cap="none" spc="0" normalizeH="0" baseline="0" noProof="0" dirty="0">
                <a:ln>
                  <a:noFill/>
                </a:ln>
                <a:solidFill>
                  <a:schemeClr val="tx1"/>
                </a:solidFill>
                <a:effectLst/>
                <a:uLnTx/>
                <a:uFillTx/>
                <a:latin typeface="+mn-lt"/>
                <a:ea typeface="Comic Sans MS"/>
                <a:cs typeface="Comic Sans MS"/>
                <a:sym typeface="Comic Sans MS"/>
              </a:rPr>
              <a:t> 14.3.7. Η υποχρεωτική δημοσιοποίηση, που προβλέπεται στο άρθρο 14.3.2, δεν απαιτείται εάν ο αθλητής ή άλλο πρόσωπο που έχει διαπιστωθεί ότι έχει διαπράξει παράβαση κανόνα αντιντόπινγκ είναι ανήλικος, προστατευόμενο πρόσωπο ή </a:t>
            </a:r>
            <a:r>
              <a:rPr kumimoji="0" lang="el-GR" sz="2000" b="0" i="0" u="none" strike="noStrike" kern="0" cap="none" spc="0" normalizeH="0" baseline="0" noProof="0" dirty="0" err="1">
                <a:ln>
                  <a:noFill/>
                </a:ln>
                <a:solidFill>
                  <a:schemeClr val="tx1"/>
                </a:solidFill>
                <a:effectLst/>
                <a:uLnTx/>
                <a:uFillTx/>
                <a:latin typeface="+mn-lt"/>
                <a:ea typeface="Comic Sans MS"/>
                <a:cs typeface="Comic Sans MS"/>
                <a:sym typeface="Comic Sans MS"/>
              </a:rPr>
              <a:t>αθλούμενος</a:t>
            </a:r>
            <a:r>
              <a:rPr kumimoji="0" lang="el-GR" sz="2000" b="0" i="0" u="none" strike="noStrike" kern="0" cap="none" spc="0" normalizeH="0" baseline="0" noProof="0" dirty="0">
                <a:ln>
                  <a:noFill/>
                </a:ln>
                <a:solidFill>
                  <a:schemeClr val="tx1"/>
                </a:solidFill>
                <a:effectLst/>
                <a:uLnTx/>
                <a:uFillTx/>
                <a:latin typeface="+mn-lt"/>
                <a:ea typeface="Comic Sans MS"/>
                <a:cs typeface="Comic Sans MS"/>
                <a:sym typeface="Comic Sans MS"/>
              </a:rPr>
              <a:t>. Οποιαδήποτε προαιρετική δημοσιοποίηση σε υπόθεση, όπου εμπλέκεται κάποιο από τα ως άνω πρόσωπα είναι ανάλογη με τα γεγονότα και τις περιστάσεις της υπόθεσης.</a:t>
            </a:r>
            <a:endParaRPr kumimoji="0" lang="el-GR" sz="2000" b="0" i="0" u="none" strike="noStrike" kern="0" cap="none" spc="0" normalizeH="0" baseline="0" noProof="0" dirty="0">
              <a:ln>
                <a:noFill/>
              </a:ln>
              <a:solidFill>
                <a:schemeClr val="tx1"/>
              </a:solidFill>
              <a:effectLst/>
              <a:uLnTx/>
              <a:uFillTx/>
              <a:latin typeface="+mn-lt"/>
              <a:cs typeface="Calibri"/>
              <a:sym typeface="Calibri"/>
            </a:endParaRPr>
          </a:p>
          <a:p>
            <a:pPr marL="0" marR="0" lvl="0" indent="0" algn="just" defTabSz="914400" rtl="0" eaLnBrk="1" fontAlgn="auto" latinLnBrk="0" hangingPunct="1">
              <a:lnSpc>
                <a:spcPct val="90000"/>
              </a:lnSpc>
              <a:spcBef>
                <a:spcPts val="1000"/>
              </a:spcBef>
              <a:spcAft>
                <a:spcPts val="0"/>
              </a:spcAft>
              <a:buClr>
                <a:srgbClr val="000000"/>
              </a:buClr>
              <a:buSzPts val="1800"/>
              <a:buFont typeface="Arial"/>
              <a:buNone/>
              <a:tabLst/>
              <a:defRPr/>
            </a:pPr>
            <a:endParaRPr kumimoji="0" lang="el-GR" sz="2000" b="0" i="0" u="none" strike="noStrike" kern="0" cap="none" spc="0" normalizeH="0" baseline="0" noProof="0" dirty="0">
              <a:ln>
                <a:noFill/>
              </a:ln>
              <a:solidFill>
                <a:schemeClr val="tx1"/>
              </a:solidFill>
              <a:effectLst/>
              <a:uLnTx/>
              <a:uFillTx/>
              <a:latin typeface="+mn-lt"/>
              <a:cs typeface="Calibri"/>
              <a:sym typeface="Calibri"/>
            </a:endParaRPr>
          </a:p>
        </p:txBody>
      </p:sp>
    </p:spTree>
    <p:extLst>
      <p:ext uri="{BB962C8B-B14F-4D97-AF65-F5344CB8AC3E}">
        <p14:creationId xmlns:p14="http://schemas.microsoft.com/office/powerpoint/2010/main" val="934439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Google Shape;219;p7">
            <a:extLst>
              <a:ext uri="{FF2B5EF4-FFF2-40B4-BE49-F238E27FC236}">
                <a16:creationId xmlns:a16="http://schemas.microsoft.com/office/drawing/2014/main" id="{369E9823-C5B0-4B21-9369-DF35F81BA247}"/>
              </a:ext>
            </a:extLst>
          </p:cNvPr>
          <p:cNvSpPr txBox="1">
            <a:spLocks/>
          </p:cNvSpPr>
          <p:nvPr/>
        </p:nvSpPr>
        <p:spPr>
          <a:xfrm>
            <a:off x="4642653" y="1757680"/>
            <a:ext cx="7224502" cy="3323908"/>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90000"/>
              </a:lnSpc>
              <a:spcBef>
                <a:spcPts val="0"/>
              </a:spcBef>
              <a:spcAft>
                <a:spcPts val="0"/>
              </a:spcAft>
              <a:buClr>
                <a:srgbClr val="000000"/>
              </a:buClr>
              <a:buSzPts val="3600"/>
              <a:buFont typeface="Calibri"/>
              <a:buNone/>
              <a:tabLst/>
              <a:defRPr/>
            </a:pPr>
            <a:r>
              <a:rPr kumimoji="0" lang="el-GR" sz="6000" b="0" i="0" u="none" strike="noStrike" kern="0" cap="none" spc="0" normalizeH="0" baseline="0" noProof="0">
                <a:ln>
                  <a:noFill/>
                </a:ln>
                <a:solidFill>
                  <a:schemeClr val="tx1"/>
                </a:solidFill>
                <a:effectLst/>
                <a:uLnTx/>
                <a:uFillTx/>
                <a:latin typeface="Comic Sans MS"/>
                <a:ea typeface="Comic Sans MS"/>
                <a:cs typeface="Comic Sans MS"/>
                <a:sym typeface="Comic Sans MS"/>
              </a:rPr>
              <a:t>Γιατί η ουσία είναι ο αθλητής </a:t>
            </a:r>
          </a:p>
          <a:p>
            <a:pPr marL="0" marR="0" lvl="0" indent="0" algn="ctr" defTabSz="914400" rtl="0" eaLnBrk="1" fontAlgn="auto" latinLnBrk="0" hangingPunct="1">
              <a:lnSpc>
                <a:spcPct val="90000"/>
              </a:lnSpc>
              <a:spcBef>
                <a:spcPts val="0"/>
              </a:spcBef>
              <a:spcAft>
                <a:spcPts val="0"/>
              </a:spcAft>
              <a:buClr>
                <a:srgbClr val="000000"/>
              </a:buClr>
              <a:buSzPts val="3600"/>
              <a:buFont typeface="Calibri"/>
              <a:buNone/>
              <a:tabLst/>
              <a:defRPr/>
            </a:pPr>
            <a:r>
              <a:rPr kumimoji="0" lang="el-GR" sz="3600" b="0" i="0" u="none" strike="noStrike" kern="0" cap="none" spc="0" normalizeH="0" baseline="0" noProof="0">
                <a:ln>
                  <a:noFill/>
                </a:ln>
                <a:solidFill>
                  <a:schemeClr val="tx1"/>
                </a:solidFill>
                <a:effectLst/>
                <a:uLnTx/>
                <a:uFillTx/>
                <a:latin typeface="Comic Sans MS"/>
                <a:ea typeface="Comic Sans MS"/>
                <a:cs typeface="Comic Sans MS"/>
                <a:sym typeface="Comic Sans MS"/>
              </a:rPr>
              <a:t>και όχι το αντίστροφο!</a:t>
            </a:r>
          </a:p>
          <a:p>
            <a:pPr marL="0" marR="0" lvl="0" indent="0" algn="ctr" defTabSz="914400" rtl="0" eaLnBrk="1" fontAlgn="auto" latinLnBrk="0" hangingPunct="1">
              <a:lnSpc>
                <a:spcPct val="90000"/>
              </a:lnSpc>
              <a:spcBef>
                <a:spcPts val="0"/>
              </a:spcBef>
              <a:spcAft>
                <a:spcPts val="0"/>
              </a:spcAft>
              <a:buClr>
                <a:srgbClr val="000000"/>
              </a:buClr>
              <a:buSzPts val="3600"/>
              <a:buFont typeface="Calibri"/>
              <a:buNone/>
              <a:tabLst/>
              <a:defRPr/>
            </a:pPr>
            <a:r>
              <a:rPr kumimoji="0" lang="el-GR" sz="3600" b="0" i="0" u="none" strike="noStrike" kern="0" cap="none" spc="0" normalizeH="0" baseline="0" noProof="0">
                <a:ln>
                  <a:noFill/>
                </a:ln>
                <a:solidFill>
                  <a:schemeClr val="tx1"/>
                </a:solidFill>
                <a:effectLst/>
                <a:uLnTx/>
                <a:uFillTx/>
                <a:latin typeface="Comic Sans MS"/>
                <a:ea typeface="Comic Sans MS"/>
                <a:cs typeface="Comic Sans MS"/>
                <a:sym typeface="Comic Sans MS"/>
              </a:rPr>
              <a:t>Ευχαριστώ πολύ</a:t>
            </a:r>
            <a:endParaRPr kumimoji="0" lang="el-GR" sz="3600" b="0" i="0" u="none" strike="noStrike" kern="0" cap="none" spc="0" normalizeH="0" baseline="0" noProof="0" dirty="0">
              <a:ln>
                <a:noFill/>
              </a:ln>
              <a:solidFill>
                <a:schemeClr val="tx1"/>
              </a:solidFill>
              <a:effectLst/>
              <a:uLnTx/>
              <a:uFillTx/>
              <a:latin typeface="Comic Sans MS"/>
              <a:ea typeface="Comic Sans MS"/>
              <a:cs typeface="Comic Sans MS"/>
              <a:sym typeface="Comic Sans MS"/>
            </a:endParaRPr>
          </a:p>
        </p:txBody>
      </p:sp>
    </p:spTree>
    <p:extLst>
      <p:ext uri="{BB962C8B-B14F-4D97-AF65-F5344CB8AC3E}">
        <p14:creationId xmlns:p14="http://schemas.microsoft.com/office/powerpoint/2010/main" val="3146504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5" name="TextBox 14">
            <a:extLst>
              <a:ext uri="{FF2B5EF4-FFF2-40B4-BE49-F238E27FC236}">
                <a16:creationId xmlns:a16="http://schemas.microsoft.com/office/drawing/2014/main" id="{5D2DD5AD-ED97-44D0-B53B-C1EB376BEFA7}"/>
              </a:ext>
            </a:extLst>
          </p:cNvPr>
          <p:cNvSpPr txBox="1"/>
          <p:nvPr/>
        </p:nvSpPr>
        <p:spPr>
          <a:xfrm>
            <a:off x="5161280" y="352722"/>
            <a:ext cx="5398467" cy="461665"/>
          </a:xfrm>
          <a:prstGeom prst="rect">
            <a:avLst/>
          </a:prstGeom>
          <a:noFill/>
        </p:spPr>
        <p:txBody>
          <a:bodyPr wrap="square">
            <a:spAutoFit/>
          </a:bodyPr>
          <a:lstStyle/>
          <a:p>
            <a:pPr algn="ctr"/>
            <a:r>
              <a:rPr lang="el-GR" sz="2400" b="1" dirty="0"/>
              <a:t>ΕΥΧΑΡΙΣΤΩ ΠΟΛΥ ΓΙΑ ΤΗΝ ΠΡΟΣΟΧΗ ΣΑΣ</a:t>
            </a:r>
          </a:p>
        </p:txBody>
      </p:sp>
      <p:pic>
        <p:nvPicPr>
          <p:cNvPr id="3" name="Picture 2" descr="Text&#10;&#10;Description automatically generated">
            <a:extLst>
              <a:ext uri="{FF2B5EF4-FFF2-40B4-BE49-F238E27FC236}">
                <a16:creationId xmlns:a16="http://schemas.microsoft.com/office/drawing/2014/main" id="{D323CB70-1A1E-4417-98EF-DC40F65DEE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9119" y="1955276"/>
            <a:ext cx="7487797" cy="4140724"/>
          </a:xfrm>
          <a:prstGeom prst="rect">
            <a:avLst/>
          </a:prstGeom>
        </p:spPr>
      </p:pic>
    </p:spTree>
    <p:extLst>
      <p:ext uri="{BB962C8B-B14F-4D97-AF65-F5344CB8AC3E}">
        <p14:creationId xmlns:p14="http://schemas.microsoft.com/office/powerpoint/2010/main" val="295547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5" name="Title 1">
            <a:extLst>
              <a:ext uri="{FF2B5EF4-FFF2-40B4-BE49-F238E27FC236}">
                <a16:creationId xmlns:a16="http://schemas.microsoft.com/office/drawing/2014/main" id="{1F15C03E-A3C2-41A8-899A-BEF1402B9E15}"/>
              </a:ext>
            </a:extLst>
          </p:cNvPr>
          <p:cNvSpPr>
            <a:spLocks noGrp="1"/>
          </p:cNvSpPr>
          <p:nvPr>
            <p:ph type="title"/>
          </p:nvPr>
        </p:nvSpPr>
        <p:spPr>
          <a:xfrm>
            <a:off x="7474374" y="149011"/>
            <a:ext cx="1904464" cy="294640"/>
          </a:xfrm>
        </p:spPr>
        <p:txBody>
          <a:bodyPr>
            <a:normAutofit fontScale="90000"/>
          </a:bodyPr>
          <a:lstStyle/>
          <a:p>
            <a:pPr algn="ctr"/>
            <a:r>
              <a:rPr lang="el-GR" sz="2400" b="1" dirty="0">
                <a:latin typeface="+mn-lt"/>
              </a:rPr>
              <a:t>ΕΙΣΑΓΩΓΗ </a:t>
            </a:r>
            <a:endParaRPr lang="en-US" sz="2400" b="1" dirty="0">
              <a:latin typeface="+mn-lt"/>
            </a:endParaRPr>
          </a:p>
        </p:txBody>
      </p:sp>
      <p:sp>
        <p:nvSpPr>
          <p:cNvPr id="17" name="Content Placeholder 2">
            <a:extLst>
              <a:ext uri="{FF2B5EF4-FFF2-40B4-BE49-F238E27FC236}">
                <a16:creationId xmlns:a16="http://schemas.microsoft.com/office/drawing/2014/main" id="{102EC058-EA0C-413A-959B-64EA41F56018}"/>
              </a:ext>
            </a:extLst>
          </p:cNvPr>
          <p:cNvSpPr txBox="1">
            <a:spLocks/>
          </p:cNvSpPr>
          <p:nvPr/>
        </p:nvSpPr>
        <p:spPr>
          <a:xfrm>
            <a:off x="4159452" y="1478473"/>
            <a:ext cx="7907866"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Ένας από τους βασικούς σκοπούς του Παγκόσμιου Οργανισμού </a:t>
            </a:r>
            <a:r>
              <a:rPr kumimoji="0" lang="el-GR" sz="2000" b="0" i="0" u="none" strike="noStrike" kern="1200" cap="none" spc="0" normalizeH="0" baseline="0" noProof="0" dirty="0" err="1">
                <a:ln>
                  <a:noFill/>
                </a:ln>
                <a:solidFill>
                  <a:schemeClr val="tx1"/>
                </a:solidFill>
                <a:effectLst/>
                <a:uLnTx/>
                <a:uFillTx/>
                <a:ea typeface="+mn-ea"/>
                <a:cs typeface="+mn-cs"/>
              </a:rPr>
              <a:t>Αντι</a:t>
            </a:r>
            <a:r>
              <a:rPr kumimoji="0" lang="el-GR" sz="2000" b="0" i="0" u="none" strike="noStrike" kern="1200" cap="none" spc="0" normalizeH="0" baseline="0" noProof="0" dirty="0">
                <a:ln>
                  <a:noFill/>
                </a:ln>
                <a:solidFill>
                  <a:schemeClr val="tx1"/>
                </a:solidFill>
                <a:effectLst/>
                <a:uLnTx/>
                <a:uFillTx/>
                <a:ea typeface="+mn-ea"/>
                <a:cs typeface="+mn-cs"/>
              </a:rPr>
              <a:t>-ντόπινγκ (</a:t>
            </a:r>
            <a:r>
              <a:rPr kumimoji="0" lang="en-US" sz="2000" b="0" i="0" u="none" strike="noStrike" kern="1200" cap="none" spc="0" normalizeH="0" baseline="0" noProof="0" dirty="0">
                <a:ln>
                  <a:noFill/>
                </a:ln>
                <a:solidFill>
                  <a:schemeClr val="tx1"/>
                </a:solidFill>
                <a:effectLst/>
                <a:uLnTx/>
                <a:uFillTx/>
                <a:ea typeface="+mn-ea"/>
                <a:cs typeface="+mn-cs"/>
              </a:rPr>
              <a:t>WADA) </a:t>
            </a:r>
            <a:r>
              <a:rPr kumimoji="0" lang="el-GR" sz="2000" b="0" i="0" u="none" strike="noStrike" kern="1200" cap="none" spc="0" normalizeH="0" baseline="0" noProof="0" dirty="0">
                <a:ln>
                  <a:noFill/>
                </a:ln>
                <a:solidFill>
                  <a:schemeClr val="tx1"/>
                </a:solidFill>
                <a:effectLst/>
                <a:uLnTx/>
                <a:uFillTx/>
                <a:ea typeface="+mn-ea"/>
                <a:cs typeface="+mn-cs"/>
              </a:rPr>
              <a:t>όπως αυτός διατυπώνεται στον Κώδικα του, είναι η προστασία του θεμελιώδους δικαιώματος των αθλητών να </a:t>
            </a:r>
            <a:r>
              <a:rPr kumimoji="0" lang="el-GR" sz="2000" b="1" i="0" u="none" strike="noStrike" kern="1200" cap="none" spc="0" normalizeH="0" baseline="0" noProof="0" dirty="0">
                <a:ln>
                  <a:noFill/>
                </a:ln>
                <a:solidFill>
                  <a:srgbClr val="FF0000"/>
                </a:solidFill>
                <a:effectLst/>
                <a:uLnTx/>
                <a:uFillTx/>
                <a:ea typeface="+mn-ea"/>
                <a:cs typeface="+mn-cs"/>
              </a:rPr>
              <a:t>αγωνίζονται επί </a:t>
            </a:r>
            <a:r>
              <a:rPr kumimoji="0" lang="el-GR" sz="2000" b="1" i="0" u="none" strike="noStrike" kern="1200" cap="none" spc="0" normalizeH="0" baseline="0" noProof="0" dirty="0" err="1">
                <a:ln>
                  <a:noFill/>
                </a:ln>
                <a:solidFill>
                  <a:srgbClr val="FF0000"/>
                </a:solidFill>
                <a:effectLst/>
                <a:uLnTx/>
                <a:uFillTx/>
                <a:ea typeface="+mn-ea"/>
                <a:cs typeface="+mn-cs"/>
              </a:rPr>
              <a:t>ίσοις</a:t>
            </a:r>
            <a:r>
              <a:rPr kumimoji="0" lang="el-GR" sz="2000" b="1" i="0" u="none" strike="noStrike" kern="1200" cap="none" spc="0" normalizeH="0" baseline="0" noProof="0" dirty="0">
                <a:ln>
                  <a:noFill/>
                </a:ln>
                <a:solidFill>
                  <a:srgbClr val="FF0000"/>
                </a:solidFill>
                <a:effectLst/>
                <a:uLnTx/>
                <a:uFillTx/>
                <a:ea typeface="+mn-ea"/>
                <a:cs typeface="+mn-cs"/>
              </a:rPr>
              <a:t> </a:t>
            </a:r>
            <a:r>
              <a:rPr kumimoji="0" lang="el-GR" sz="2000" b="1" i="0" u="none" strike="noStrike" kern="1200" cap="none" spc="0" normalizeH="0" baseline="0" noProof="0" dirty="0" err="1">
                <a:ln>
                  <a:noFill/>
                </a:ln>
                <a:solidFill>
                  <a:srgbClr val="FF0000"/>
                </a:solidFill>
                <a:effectLst/>
                <a:uLnTx/>
                <a:uFillTx/>
                <a:ea typeface="+mn-ea"/>
                <a:cs typeface="+mn-cs"/>
              </a:rPr>
              <a:t>όροις</a:t>
            </a:r>
            <a:r>
              <a:rPr kumimoji="0" lang="el-GR" sz="2000" b="0" i="0" u="none" strike="noStrike" kern="1200" cap="none" spc="0" normalizeH="0" baseline="0" noProof="0" dirty="0">
                <a:ln>
                  <a:noFill/>
                </a:ln>
                <a:solidFill>
                  <a:schemeClr val="tx1"/>
                </a:solidFill>
                <a:effectLst/>
                <a:uLnTx/>
                <a:uFillTx/>
                <a:ea typeface="+mn-ea"/>
                <a:cs typeface="+mn-cs"/>
              </a:rPr>
              <a:t>, με γνώμονα την υγεία, τη δικαιοσύνη και το δικαίωμα για ίσες ευκαιρίες.</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Η προστασία του δικαιώματος των αθλητών να </a:t>
            </a:r>
            <a:r>
              <a:rPr kumimoji="0" lang="el-GR" sz="2000" b="1" i="0" u="none" strike="noStrike" kern="1200" cap="none" spc="0" normalizeH="0" baseline="0" noProof="0" dirty="0">
                <a:ln>
                  <a:noFill/>
                </a:ln>
                <a:solidFill>
                  <a:srgbClr val="FF0000"/>
                </a:solidFill>
                <a:effectLst/>
                <a:uLnTx/>
                <a:uFillTx/>
                <a:ea typeface="+mn-ea"/>
                <a:cs typeface="+mn-cs"/>
              </a:rPr>
              <a:t>διαγωνίζονται χωρίς ντόπινγκ </a:t>
            </a:r>
            <a:r>
              <a:rPr kumimoji="0" lang="el-GR" sz="2000" b="0" i="0" u="none" strike="noStrike" kern="1200" cap="none" spc="0" normalizeH="0" baseline="0" noProof="0" dirty="0">
                <a:ln>
                  <a:noFill/>
                </a:ln>
                <a:solidFill>
                  <a:schemeClr val="tx1"/>
                </a:solidFill>
                <a:effectLst/>
                <a:uLnTx/>
                <a:uFillTx/>
                <a:ea typeface="+mn-ea"/>
                <a:cs typeface="+mn-cs"/>
              </a:rPr>
              <a:t>είναι υψίστης προτεραιότητας στο έργο του </a:t>
            </a:r>
            <a:r>
              <a:rPr kumimoji="0" lang="en-US" sz="2000" b="0" i="0" u="none" strike="noStrike" kern="1200" cap="none" spc="0" normalizeH="0" baseline="0" noProof="0" dirty="0">
                <a:ln>
                  <a:noFill/>
                </a:ln>
                <a:solidFill>
                  <a:schemeClr val="tx1"/>
                </a:solidFill>
                <a:effectLst/>
                <a:uLnTx/>
                <a:uFillTx/>
                <a:ea typeface="+mn-ea"/>
                <a:cs typeface="+mn-cs"/>
              </a:rPr>
              <a:t>WADA </a:t>
            </a:r>
            <a:r>
              <a:rPr kumimoji="0" lang="el-GR" sz="2000" b="0" i="0" u="none" strike="noStrike" kern="1200" cap="none" spc="0" normalizeH="0" baseline="0" noProof="0" dirty="0">
                <a:ln>
                  <a:noFill/>
                </a:ln>
                <a:solidFill>
                  <a:schemeClr val="tx1"/>
                </a:solidFill>
                <a:effectLst/>
                <a:uLnTx/>
                <a:uFillTx/>
                <a:ea typeface="+mn-ea"/>
                <a:cs typeface="+mn-cs"/>
              </a:rPr>
              <a:t>και κατ' επέκταση στο έργο του ΕΟΚΑΝ. </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Είναι αυτονόητο πως όλοι, αθλητές, προπονητές, συνοδοί, υποστηρικτικό προσωπικό, μοιράζονται το κοινό όραμα για </a:t>
            </a:r>
            <a:r>
              <a:rPr kumimoji="0" lang="el-GR" sz="2000" b="1" i="0" u="none" strike="noStrike" kern="1200" cap="none" spc="0" normalizeH="0" baseline="0" noProof="0" dirty="0">
                <a:ln>
                  <a:noFill/>
                </a:ln>
                <a:solidFill>
                  <a:srgbClr val="FF0000"/>
                </a:solidFill>
                <a:effectLst/>
                <a:uLnTx/>
                <a:uFillTx/>
                <a:ea typeface="+mn-ea"/>
                <a:cs typeface="+mn-cs"/>
              </a:rPr>
              <a:t>προάσπιση της ακεραιότητας των σπορ</a:t>
            </a:r>
            <a:r>
              <a:rPr kumimoji="0" lang="el-GR" sz="2000" b="0" i="0" u="none" strike="noStrike" kern="1200" cap="none" spc="0" normalizeH="0" baseline="0" noProof="0" dirty="0">
                <a:ln>
                  <a:noFill/>
                </a:ln>
                <a:solidFill>
                  <a:schemeClr val="tx1"/>
                </a:solidFill>
                <a:effectLst/>
                <a:uLnTx/>
                <a:uFillTx/>
                <a:ea typeface="+mn-ea"/>
                <a:cs typeface="+mn-cs"/>
              </a:rPr>
              <a:t>.</a:t>
            </a:r>
            <a:endParaRPr kumimoji="0" lang="en-US" sz="2000" b="0" i="0" u="none" strike="noStrike" kern="1200" cap="none" spc="0" normalizeH="0" baseline="0" noProof="0" dirty="0">
              <a:ln>
                <a:noFill/>
              </a:ln>
              <a:solidFill>
                <a:schemeClr val="tx1"/>
              </a:solidFill>
              <a:effectLst/>
              <a:uLnTx/>
              <a:uFillTx/>
              <a:ea typeface="+mn-ea"/>
              <a:cs typeface="+mn-cs"/>
            </a:endParaRPr>
          </a:p>
        </p:txBody>
      </p:sp>
    </p:spTree>
    <p:extLst>
      <p:ext uri="{BB962C8B-B14F-4D97-AF65-F5344CB8AC3E}">
        <p14:creationId xmlns:p14="http://schemas.microsoft.com/office/powerpoint/2010/main" val="3088436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itle 1">
            <a:extLst>
              <a:ext uri="{FF2B5EF4-FFF2-40B4-BE49-F238E27FC236}">
                <a16:creationId xmlns:a16="http://schemas.microsoft.com/office/drawing/2014/main" id="{C2A15BCF-1787-4276-A4FE-6AAF9199F087}"/>
              </a:ext>
            </a:extLst>
          </p:cNvPr>
          <p:cNvSpPr txBox="1">
            <a:spLocks/>
          </p:cNvSpPr>
          <p:nvPr/>
        </p:nvSpPr>
        <p:spPr>
          <a:xfrm>
            <a:off x="6293052" y="287868"/>
            <a:ext cx="3640666" cy="447040"/>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2400" b="1" i="0" u="none" strike="noStrike" kern="1200" cap="none" spc="0" normalizeH="0" baseline="0" noProof="0" dirty="0">
                <a:ln>
                  <a:noFill/>
                </a:ln>
                <a:solidFill>
                  <a:schemeClr val="tx1"/>
                </a:solidFill>
                <a:effectLst/>
                <a:uLnTx/>
                <a:uFillTx/>
                <a:latin typeface="+mn-lt"/>
                <a:ea typeface="+mj-ea"/>
                <a:cs typeface="+mj-cs"/>
              </a:rPr>
              <a:t>ΔΙΚΑΙΩΜΑΤΑ ΑΘΛΗΤΩΝ </a:t>
            </a:r>
            <a:endParaRPr kumimoji="0" lang="en-US" sz="2400" b="1" i="0" u="none" strike="noStrike" kern="1200" cap="none" spc="0" normalizeH="0" baseline="0" noProof="0" dirty="0">
              <a:ln>
                <a:noFill/>
              </a:ln>
              <a:solidFill>
                <a:schemeClr val="tx1"/>
              </a:solidFill>
              <a:effectLst/>
              <a:uLnTx/>
              <a:uFillTx/>
              <a:latin typeface="+mn-lt"/>
              <a:ea typeface="+mj-ea"/>
              <a:cs typeface="+mj-cs"/>
            </a:endParaRPr>
          </a:p>
        </p:txBody>
      </p:sp>
      <p:sp>
        <p:nvSpPr>
          <p:cNvPr id="15" name="Content Placeholder 2">
            <a:extLst>
              <a:ext uri="{FF2B5EF4-FFF2-40B4-BE49-F238E27FC236}">
                <a16:creationId xmlns:a16="http://schemas.microsoft.com/office/drawing/2014/main" id="{018B64B1-DA2A-40D6-8EC9-D5FE89AB056F}"/>
              </a:ext>
            </a:extLst>
          </p:cNvPr>
          <p:cNvSpPr txBox="1">
            <a:spLocks/>
          </p:cNvSpPr>
          <p:nvPr/>
        </p:nvSpPr>
        <p:spPr>
          <a:xfrm>
            <a:off x="4216056" y="1127760"/>
            <a:ext cx="7613695" cy="53340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Ισότητα Ευκαιριών</a:t>
            </a:r>
            <a:r>
              <a:rPr kumimoji="0" lang="el-GR" sz="2000" b="0" i="0" u="none" strike="noStrike" kern="1200" cap="none" spc="0" normalizeH="0" baseline="0" noProof="0" dirty="0">
                <a:ln>
                  <a:noFill/>
                </a:ln>
                <a:solidFill>
                  <a:schemeClr val="tx1"/>
                </a:solidFill>
                <a:effectLst/>
                <a:uLnTx/>
                <a:uFillTx/>
                <a:ea typeface="+mn-ea"/>
                <a:cs typeface="+mn-cs"/>
              </a:rPr>
              <a:t>: Οι αθλητές έχουν το δικαίωμα ίσων ευκαιριών κατά την ενασχόληση τους με τον αθλητισμό, και να αποδίδουν στο υψηλότερο επίπεδο τόσο κατά την διάρκεια της προπόνησης όσο και στον αγώνα. Χωρίς την συμμετοχή άλλων αθλητών που κάνουν χρήση ντόπινγκ, ή την παραβίαση των κανονισμών από προσωπικό υποστήριξης αθλητών, ή άλλων προσώπων, ή οργανισμών.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Δίκαια προγράμματα ελέγχων</a:t>
            </a:r>
            <a:r>
              <a:rPr kumimoji="0" lang="el-GR" sz="2000" b="0" i="0" u="none" strike="noStrike" kern="1200" cap="none" spc="0" normalizeH="0" baseline="0" noProof="0" dirty="0">
                <a:ln>
                  <a:noFill/>
                </a:ln>
                <a:solidFill>
                  <a:schemeClr val="tx1"/>
                </a:solidFill>
                <a:effectLst/>
                <a:uLnTx/>
                <a:uFillTx/>
                <a:ea typeface="+mn-ea"/>
                <a:cs typeface="+mn-cs"/>
              </a:rPr>
              <a:t>: Οι αθλητές έχουν το δικαίωμα σε ίσα και δίκαια προγράμματα ελέγχων, που εφαρμόζονται με τρόπο που διασφαλίζει ότι όλοι οι αθλητές σε όλες τις χώρες ελέγχονται με βάση τις διαδικασίες που προνοούνται στον Κώδικα και στα Διεθνή Πρότυπα.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Ιατρική περίθαλψη και προστασία της υγείας</a:t>
            </a:r>
            <a:r>
              <a:rPr kumimoji="0" lang="el-GR" sz="2000" b="0" i="0" u="none" strike="noStrike" kern="1200" cap="none" spc="0" normalizeH="0" baseline="0" noProof="0" dirty="0">
                <a:ln>
                  <a:noFill/>
                </a:ln>
                <a:solidFill>
                  <a:schemeClr val="tx1"/>
                </a:solidFill>
                <a:effectLst/>
                <a:uLnTx/>
                <a:uFillTx/>
                <a:ea typeface="+mn-ea"/>
                <a:cs typeface="+mn-cs"/>
              </a:rPr>
              <a:t>: Οι αθλητές έχουν το δικαίωμα να είναι ελεύθεροι από οποιαδήποτε πίεση που θέτει σε κίνδυνο την υγεία τους, είτε σωματική είτε ψυχολογική, μέσω του ντόπινγκ. Επίσης έχουν το δικαίωμα να λάβουν εξαίρεση χρήσης απαγορευμένων ουσιών (</a:t>
            </a:r>
            <a:r>
              <a:rPr kumimoji="0" lang="en-US" sz="2000" b="0" i="0" u="none" strike="noStrike" kern="1200" cap="none" spc="0" normalizeH="0" baseline="0" noProof="0" dirty="0">
                <a:ln>
                  <a:noFill/>
                </a:ln>
                <a:solidFill>
                  <a:schemeClr val="tx1"/>
                </a:solidFill>
                <a:effectLst/>
                <a:uLnTx/>
                <a:uFillTx/>
                <a:ea typeface="+mn-ea"/>
                <a:cs typeface="+mn-cs"/>
              </a:rPr>
              <a:t>TUE)</a:t>
            </a:r>
            <a:r>
              <a:rPr kumimoji="0" lang="el-GR" sz="2000" b="0" i="0" u="none" strike="noStrike" kern="1200" cap="none" spc="0" normalizeH="0" baseline="0" noProof="0" dirty="0">
                <a:ln>
                  <a:noFill/>
                </a:ln>
                <a:solidFill>
                  <a:schemeClr val="tx1"/>
                </a:solidFill>
                <a:effectLst/>
                <a:uLnTx/>
                <a:uFillTx/>
                <a:ea typeface="+mn-ea"/>
                <a:cs typeface="+mn-cs"/>
              </a:rPr>
              <a:t> </a:t>
            </a:r>
            <a:endParaRPr kumimoji="0" lang="en-US" sz="2000" b="0" i="0" u="none" strike="noStrike" kern="1200" cap="none" spc="0" normalizeH="0" baseline="0" noProof="0" dirty="0">
              <a:ln>
                <a:noFill/>
              </a:ln>
              <a:solidFill>
                <a:schemeClr val="tx1"/>
              </a:solidFill>
              <a:effectLst/>
              <a:uLnTx/>
              <a:uFillTx/>
              <a:ea typeface="+mn-ea"/>
              <a:cs typeface="+mn-cs"/>
            </a:endParaRPr>
          </a:p>
        </p:txBody>
      </p:sp>
    </p:spTree>
    <p:extLst>
      <p:ext uri="{BB962C8B-B14F-4D97-AF65-F5344CB8AC3E}">
        <p14:creationId xmlns:p14="http://schemas.microsoft.com/office/powerpoint/2010/main" val="2306975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itle 1">
            <a:extLst>
              <a:ext uri="{FF2B5EF4-FFF2-40B4-BE49-F238E27FC236}">
                <a16:creationId xmlns:a16="http://schemas.microsoft.com/office/drawing/2014/main" id="{33C9C34A-F6B3-4CE0-8404-77FA3FBC46BE}"/>
              </a:ext>
            </a:extLst>
          </p:cNvPr>
          <p:cNvSpPr txBox="1">
            <a:spLocks/>
          </p:cNvSpPr>
          <p:nvPr/>
        </p:nvSpPr>
        <p:spPr>
          <a:xfrm>
            <a:off x="6293052" y="287868"/>
            <a:ext cx="3640666" cy="447040"/>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2400" b="1" i="0" u="none" strike="noStrike" kern="1200" cap="none" spc="0" normalizeH="0" baseline="0" noProof="0" dirty="0">
                <a:ln>
                  <a:noFill/>
                </a:ln>
                <a:solidFill>
                  <a:schemeClr val="tx1"/>
                </a:solidFill>
                <a:effectLst/>
                <a:uLnTx/>
                <a:uFillTx/>
                <a:latin typeface="+mn-lt"/>
                <a:ea typeface="+mj-ea"/>
                <a:cs typeface="+mj-cs"/>
              </a:rPr>
              <a:t>ΔΙΚΑΙΩΜΑΤΑ ΑΘΛΗΤΩΝ </a:t>
            </a:r>
            <a:endParaRPr kumimoji="0" lang="en-US" sz="2400" b="1" i="0" u="none" strike="noStrike" kern="1200" cap="none" spc="0" normalizeH="0" baseline="0" noProof="0" dirty="0">
              <a:ln>
                <a:noFill/>
              </a:ln>
              <a:solidFill>
                <a:schemeClr val="tx1"/>
              </a:solidFill>
              <a:effectLst/>
              <a:uLnTx/>
              <a:uFillTx/>
              <a:latin typeface="+mn-lt"/>
              <a:ea typeface="+mj-ea"/>
              <a:cs typeface="+mj-cs"/>
            </a:endParaRPr>
          </a:p>
        </p:txBody>
      </p:sp>
      <p:sp>
        <p:nvSpPr>
          <p:cNvPr id="15" name="Content Placeholder 2">
            <a:extLst>
              <a:ext uri="{FF2B5EF4-FFF2-40B4-BE49-F238E27FC236}">
                <a16:creationId xmlns:a16="http://schemas.microsoft.com/office/drawing/2014/main" id="{BDFC17DF-01B1-4321-9E6E-93F48A12C676}"/>
              </a:ext>
            </a:extLst>
          </p:cNvPr>
          <p:cNvSpPr txBox="1">
            <a:spLocks/>
          </p:cNvSpPr>
          <p:nvPr/>
        </p:nvSpPr>
        <p:spPr>
          <a:xfrm>
            <a:off x="4002279" y="1162650"/>
            <a:ext cx="7948506" cy="494560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Δικαίωμα στη δικαιοσύνη</a:t>
            </a:r>
            <a:r>
              <a:rPr kumimoji="0" lang="el-GR" sz="2000" b="0" i="0" u="none" strike="noStrike" kern="1200" cap="none" spc="0" normalizeH="0" baseline="0" noProof="0" dirty="0">
                <a:ln>
                  <a:noFill/>
                </a:ln>
                <a:solidFill>
                  <a:schemeClr val="tx1"/>
                </a:solidFill>
                <a:effectLst/>
                <a:uLnTx/>
                <a:uFillTx/>
                <a:ea typeface="+mn-ea"/>
                <a:cs typeface="+mn-cs"/>
              </a:rPr>
              <a:t>: Οι αθλητές έχουν δικαίωμα στη δικαιοσύνη, συμπεριλαμβανομένου του δικαιώματος ακρόασης σε εύλογο χρονικό διάστημα, από μια δίκαιη, αμερόληπτη και λειτουργικά ανεξάρτητη επιτροπή ακρόασης, η οποία εκδίδει έγκαιρη και αιτιολογημένη απόφαση. Δικαίωμα στην έφεση και στο δικαίωμα να εκπροσωπείται από δικηγόρο.</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Δικαίωμα στην λογοδοσία</a:t>
            </a:r>
            <a:r>
              <a:rPr kumimoji="0" lang="el-GR" sz="2000" b="0" i="0" u="none" strike="noStrike" kern="1200" cap="none" spc="0" normalizeH="0" baseline="0" noProof="0" dirty="0">
                <a:ln>
                  <a:noFill/>
                </a:ln>
                <a:solidFill>
                  <a:schemeClr val="tx1"/>
                </a:solidFill>
                <a:effectLst/>
                <a:uLnTx/>
                <a:uFillTx/>
                <a:ea typeface="+mn-ea"/>
                <a:cs typeface="+mn-cs"/>
              </a:rPr>
              <a:t>: Όλοι οι αθλητές έχουν το δικαίωμα να ζητήσουν οποιοσδήποτε οργανισμός </a:t>
            </a:r>
            <a:r>
              <a:rPr kumimoji="0" lang="el-GR" sz="2000" b="0" i="0" u="none" strike="noStrike" kern="1200" cap="none" spc="0" normalizeH="0" baseline="0" noProof="0" dirty="0" err="1">
                <a:ln>
                  <a:noFill/>
                </a:ln>
                <a:solidFill>
                  <a:schemeClr val="tx1"/>
                </a:solidFill>
                <a:effectLst/>
                <a:uLnTx/>
                <a:uFillTx/>
                <a:ea typeface="+mn-ea"/>
                <a:cs typeface="+mn-cs"/>
              </a:rPr>
              <a:t>αντι</a:t>
            </a:r>
            <a:r>
              <a:rPr kumimoji="0" lang="el-GR" sz="2000" b="0" i="0" u="none" strike="noStrike" kern="1200" cap="none" spc="0" normalizeH="0" baseline="0" noProof="0" dirty="0">
                <a:ln>
                  <a:noFill/>
                </a:ln>
                <a:solidFill>
                  <a:schemeClr val="tx1"/>
                </a:solidFill>
                <a:effectLst/>
                <a:uLnTx/>
                <a:uFillTx/>
                <a:ea typeface="+mn-ea"/>
                <a:cs typeface="+mn-cs"/>
              </a:rPr>
              <a:t>-ντόπινγκ που έχει δικαιοδοσία πάνω τους να λογοδοτεί για τις ενέργειες ή τις παραλείψεις του, καθώς επίσης έχει την δυνατότητα να αναφέρει οποιοδήποτε ζήτημα συμμόρφωσης.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Δικαίωμα πληροφοριοδοτών</a:t>
            </a:r>
            <a:r>
              <a:rPr kumimoji="0" lang="el-GR" sz="2000" b="0" i="0" u="none" strike="noStrike" kern="1200" cap="none" spc="0" normalizeH="0" baseline="0" noProof="0" dirty="0">
                <a:ln>
                  <a:noFill/>
                </a:ln>
                <a:solidFill>
                  <a:schemeClr val="tx1"/>
                </a:solidFill>
                <a:effectLst/>
                <a:uLnTx/>
                <a:uFillTx/>
                <a:ea typeface="+mn-ea"/>
                <a:cs typeface="+mn-cs"/>
              </a:rPr>
              <a:t>: Οι αθλητές έχουν το δικαίωμα πρόσβασης σε έναν ανώνυμο ή εμπιστευτικό μηχανισμό, για να αναφέρουν οποιαδήποτε πιθανή συμπεριφορά παραβίασης των κανονισμών </a:t>
            </a:r>
            <a:r>
              <a:rPr kumimoji="0" lang="el-GR" sz="2000" b="0" i="0" u="none" strike="noStrike" kern="1200" cap="none" spc="0" normalizeH="0" baseline="0" noProof="0" dirty="0" err="1">
                <a:ln>
                  <a:noFill/>
                </a:ln>
                <a:solidFill>
                  <a:schemeClr val="tx1"/>
                </a:solidFill>
                <a:effectLst/>
                <a:uLnTx/>
                <a:uFillTx/>
                <a:ea typeface="+mn-ea"/>
                <a:cs typeface="+mn-cs"/>
              </a:rPr>
              <a:t>αντι</a:t>
            </a:r>
            <a:r>
              <a:rPr kumimoji="0" lang="el-GR" sz="2000" b="0" i="0" u="none" strike="noStrike" kern="1200" cap="none" spc="0" normalizeH="0" baseline="0" noProof="0" dirty="0">
                <a:ln>
                  <a:noFill/>
                </a:ln>
                <a:solidFill>
                  <a:schemeClr val="tx1"/>
                </a:solidFill>
                <a:effectLst/>
                <a:uLnTx/>
                <a:uFillTx/>
                <a:ea typeface="+mn-ea"/>
                <a:cs typeface="+mn-cs"/>
              </a:rPr>
              <a:t>-ντόπινγκ.  </a:t>
            </a:r>
            <a:endParaRPr kumimoji="0" lang="en-US" sz="2000" b="0" i="0" u="none" strike="noStrike" kern="1200" cap="none" spc="0" normalizeH="0" baseline="0" noProof="0" dirty="0">
              <a:ln>
                <a:noFill/>
              </a:ln>
              <a:solidFill>
                <a:schemeClr val="tx1"/>
              </a:solidFill>
              <a:effectLst/>
              <a:uLnTx/>
              <a:uFillTx/>
              <a:ea typeface="+mn-ea"/>
              <a:cs typeface="+mn-cs"/>
            </a:endParaRPr>
          </a:p>
        </p:txBody>
      </p:sp>
    </p:spTree>
    <p:extLst>
      <p:ext uri="{BB962C8B-B14F-4D97-AF65-F5344CB8AC3E}">
        <p14:creationId xmlns:p14="http://schemas.microsoft.com/office/powerpoint/2010/main" val="183084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itle 1">
            <a:extLst>
              <a:ext uri="{FF2B5EF4-FFF2-40B4-BE49-F238E27FC236}">
                <a16:creationId xmlns:a16="http://schemas.microsoft.com/office/drawing/2014/main" id="{0121B92D-FFF9-4217-8966-44E7269E1421}"/>
              </a:ext>
            </a:extLst>
          </p:cNvPr>
          <p:cNvSpPr txBox="1">
            <a:spLocks/>
          </p:cNvSpPr>
          <p:nvPr/>
        </p:nvSpPr>
        <p:spPr>
          <a:xfrm>
            <a:off x="6293052" y="287868"/>
            <a:ext cx="3640666" cy="447040"/>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2400" b="1" i="0" u="none" strike="noStrike" kern="1200" cap="none" spc="0" normalizeH="0" baseline="0" noProof="0" dirty="0">
                <a:ln>
                  <a:noFill/>
                </a:ln>
                <a:solidFill>
                  <a:schemeClr val="tx1"/>
                </a:solidFill>
                <a:effectLst/>
                <a:uLnTx/>
                <a:uFillTx/>
                <a:latin typeface="+mn-lt"/>
                <a:ea typeface="+mj-ea"/>
                <a:cs typeface="+mj-cs"/>
              </a:rPr>
              <a:t>ΔΙΚΑΙΩΜΑΤΑ ΑΘΛΗΤΩΝ </a:t>
            </a:r>
            <a:endParaRPr kumimoji="0" lang="en-US" sz="2400" b="1" i="0" u="none" strike="noStrike" kern="1200" cap="none" spc="0" normalizeH="0" baseline="0" noProof="0" dirty="0">
              <a:ln>
                <a:noFill/>
              </a:ln>
              <a:solidFill>
                <a:schemeClr val="tx1"/>
              </a:solidFill>
              <a:effectLst/>
              <a:uLnTx/>
              <a:uFillTx/>
              <a:latin typeface="+mn-lt"/>
              <a:ea typeface="+mj-ea"/>
              <a:cs typeface="+mj-cs"/>
            </a:endParaRPr>
          </a:p>
        </p:txBody>
      </p:sp>
      <p:sp>
        <p:nvSpPr>
          <p:cNvPr id="15" name="Content Placeholder 2">
            <a:extLst>
              <a:ext uri="{FF2B5EF4-FFF2-40B4-BE49-F238E27FC236}">
                <a16:creationId xmlns:a16="http://schemas.microsoft.com/office/drawing/2014/main" id="{880A39FD-A1F9-40F7-90A5-2780FB13D26D}"/>
              </a:ext>
            </a:extLst>
          </p:cNvPr>
          <p:cNvSpPr txBox="1">
            <a:spLocks/>
          </p:cNvSpPr>
          <p:nvPr/>
        </p:nvSpPr>
        <p:spPr>
          <a:xfrm>
            <a:off x="4037825" y="1280108"/>
            <a:ext cx="7839091" cy="503269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Δικαίωμα στην εκπα</a:t>
            </a:r>
            <a:r>
              <a:rPr kumimoji="0" lang="el-GR" sz="2000" b="0" i="0" u="none" strike="noStrike" kern="1200" cap="none" spc="0" normalizeH="0" baseline="0" noProof="0" dirty="0">
                <a:ln>
                  <a:noFill/>
                </a:ln>
                <a:solidFill>
                  <a:schemeClr val="tx1"/>
                </a:solidFill>
                <a:effectLst/>
                <a:uLnTx/>
                <a:uFillTx/>
                <a:ea typeface="+mn-ea"/>
                <a:cs typeface="+mn-cs"/>
              </a:rPr>
              <a:t>ίδευση: Οι αθλητές έχουν το δικαίωμα να λαμβάνουν εκπαίδευση και ενημέρωση κατά του ντόπινγκ από εθνικούς και διεθνείς φορείς.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Δικαίωμα προστασίας προσωπικών δεδομένων</a:t>
            </a:r>
            <a:r>
              <a:rPr kumimoji="0" lang="el-GR" sz="2000" b="0" i="0" u="none" strike="noStrike" kern="1200" cap="none" spc="0" normalizeH="0" baseline="0" noProof="0" dirty="0">
                <a:ln>
                  <a:noFill/>
                </a:ln>
                <a:solidFill>
                  <a:schemeClr val="tx1"/>
                </a:solidFill>
                <a:effectLst/>
                <a:uLnTx/>
                <a:uFillTx/>
                <a:ea typeface="+mn-ea"/>
                <a:cs typeface="+mn-cs"/>
              </a:rPr>
              <a:t>: Οι αθλητές έχουν δικαίωμα στον δίκαιο, νόμιμο και ασφαλή χειρισμό των προσωπικών τους δεδομένων, να ενημερώνονται για την επεξεργασία τους καθώς και να ζητήσουν την διαγραφή τους όταν αυτά δεν εξυπηρετούν πλέον κάποιο σκοπό στις διαδικασίες του </a:t>
            </a:r>
            <a:r>
              <a:rPr kumimoji="0" lang="el-GR" sz="2000" b="0" i="0" u="none" strike="noStrike" kern="1200" cap="none" spc="0" normalizeH="0" baseline="0" noProof="0" dirty="0" err="1">
                <a:ln>
                  <a:noFill/>
                </a:ln>
                <a:solidFill>
                  <a:schemeClr val="tx1"/>
                </a:solidFill>
                <a:effectLst/>
                <a:uLnTx/>
                <a:uFillTx/>
                <a:ea typeface="+mn-ea"/>
                <a:cs typeface="+mn-cs"/>
              </a:rPr>
              <a:t>αντι</a:t>
            </a:r>
            <a:r>
              <a:rPr kumimoji="0" lang="el-GR" sz="2000" b="0" i="0" u="none" strike="noStrike" kern="1200" cap="none" spc="0" normalizeH="0" baseline="0" noProof="0" dirty="0">
                <a:ln>
                  <a:noFill/>
                </a:ln>
                <a:solidFill>
                  <a:schemeClr val="tx1"/>
                </a:solidFill>
                <a:effectLst/>
                <a:uLnTx/>
                <a:uFillTx/>
                <a:ea typeface="+mn-ea"/>
                <a:cs typeface="+mn-cs"/>
              </a:rPr>
              <a:t>-ντόπινγκ.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Δικαίωμα στην αποζημίωση</a:t>
            </a:r>
            <a:r>
              <a:rPr kumimoji="0" lang="el-GR" sz="2000" b="0" i="0" u="none" strike="noStrike" kern="1200" cap="none" spc="0" normalizeH="0" baseline="0" noProof="0" dirty="0">
                <a:ln>
                  <a:noFill/>
                </a:ln>
                <a:solidFill>
                  <a:schemeClr val="tx1"/>
                </a:solidFill>
                <a:effectLst/>
                <a:uLnTx/>
                <a:uFillTx/>
                <a:ea typeface="+mn-ea"/>
                <a:cs typeface="+mn-cs"/>
              </a:rPr>
              <a:t>: Κάθε αθλητής έχει το δικαίωμα να επιδιώξει αποζημίωση από άλλους αθλητές ή πρόσωπα των οποίων οι ενέργειες έχουν παραβιάσει τους κανονισμούς </a:t>
            </a:r>
            <a:r>
              <a:rPr kumimoji="0" lang="el-GR" sz="2000" b="0" i="0" u="none" strike="noStrike" kern="1200" cap="none" spc="0" normalizeH="0" baseline="0" noProof="0" dirty="0" err="1">
                <a:ln>
                  <a:noFill/>
                </a:ln>
                <a:solidFill>
                  <a:schemeClr val="tx1"/>
                </a:solidFill>
                <a:effectLst/>
                <a:uLnTx/>
                <a:uFillTx/>
                <a:ea typeface="+mn-ea"/>
                <a:cs typeface="+mn-cs"/>
              </a:rPr>
              <a:t>αντι</a:t>
            </a:r>
            <a:r>
              <a:rPr kumimoji="0" lang="el-GR" sz="2000" b="0" i="0" u="none" strike="noStrike" kern="1200" cap="none" spc="0" normalizeH="0" baseline="0" noProof="0" dirty="0">
                <a:ln>
                  <a:noFill/>
                </a:ln>
                <a:solidFill>
                  <a:schemeClr val="tx1"/>
                </a:solidFill>
                <a:effectLst/>
                <a:uLnTx/>
                <a:uFillTx/>
                <a:ea typeface="+mn-ea"/>
                <a:cs typeface="+mn-cs"/>
              </a:rPr>
              <a:t>-ντόπινγκ. Κάθε αθλητής που διέπραξε παράβαση, επιστρέφει βραβείο, έπαθλο ή χρηματικό ποσό στον επόμενο, νόμιμο κάτοχό τους.</a:t>
            </a:r>
            <a:endParaRPr kumimoji="0" lang="en-US" sz="2000" b="0" i="0" u="none" strike="noStrike" kern="1200" cap="none" spc="0" normalizeH="0" baseline="0" noProof="0" dirty="0">
              <a:ln>
                <a:noFill/>
              </a:ln>
              <a:solidFill>
                <a:schemeClr val="tx1"/>
              </a:solidFill>
              <a:effectLst/>
              <a:uLnTx/>
              <a:uFillTx/>
              <a:ea typeface="+mn-ea"/>
              <a:cs typeface="+mn-cs"/>
            </a:endParaRPr>
          </a:p>
        </p:txBody>
      </p:sp>
    </p:spTree>
    <p:extLst>
      <p:ext uri="{BB962C8B-B14F-4D97-AF65-F5344CB8AC3E}">
        <p14:creationId xmlns:p14="http://schemas.microsoft.com/office/powerpoint/2010/main" val="2497698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itle 1">
            <a:extLst>
              <a:ext uri="{FF2B5EF4-FFF2-40B4-BE49-F238E27FC236}">
                <a16:creationId xmlns:a16="http://schemas.microsoft.com/office/drawing/2014/main" id="{D19561E9-91EB-4C99-A058-281FED762EBD}"/>
              </a:ext>
            </a:extLst>
          </p:cNvPr>
          <p:cNvSpPr txBox="1">
            <a:spLocks/>
          </p:cNvSpPr>
          <p:nvPr/>
        </p:nvSpPr>
        <p:spPr>
          <a:xfrm>
            <a:off x="6293052" y="287868"/>
            <a:ext cx="3640666" cy="447040"/>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2400" b="1" i="0" u="none" strike="noStrike" kern="1200" cap="none" spc="0" normalizeH="0" baseline="0" noProof="0" dirty="0">
                <a:ln>
                  <a:noFill/>
                </a:ln>
                <a:solidFill>
                  <a:schemeClr val="tx1"/>
                </a:solidFill>
                <a:effectLst/>
                <a:uLnTx/>
                <a:uFillTx/>
                <a:latin typeface="+mn-lt"/>
                <a:ea typeface="+mj-ea"/>
                <a:cs typeface="+mj-cs"/>
              </a:rPr>
              <a:t>ΔΙΚΑΙΩΜΑΤΑ ΑΘΛΗΤΩΝ </a:t>
            </a:r>
            <a:endParaRPr kumimoji="0" lang="en-US" sz="2400" b="1" i="0" u="none" strike="noStrike" kern="1200" cap="none" spc="0" normalizeH="0" baseline="0" noProof="0" dirty="0">
              <a:ln>
                <a:noFill/>
              </a:ln>
              <a:solidFill>
                <a:schemeClr val="tx1"/>
              </a:solidFill>
              <a:effectLst/>
              <a:uLnTx/>
              <a:uFillTx/>
              <a:latin typeface="+mn-lt"/>
              <a:ea typeface="+mj-ea"/>
              <a:cs typeface="+mj-cs"/>
            </a:endParaRPr>
          </a:p>
        </p:txBody>
      </p:sp>
      <p:sp>
        <p:nvSpPr>
          <p:cNvPr id="15" name="Content Placeholder 2">
            <a:extLst>
              <a:ext uri="{FF2B5EF4-FFF2-40B4-BE49-F238E27FC236}">
                <a16:creationId xmlns:a16="http://schemas.microsoft.com/office/drawing/2014/main" id="{7D8D9284-2756-4F77-B7B6-5A91F5D1F6AF}"/>
              </a:ext>
            </a:extLst>
          </p:cNvPr>
          <p:cNvSpPr txBox="1">
            <a:spLocks/>
          </p:cNvSpPr>
          <p:nvPr/>
        </p:nvSpPr>
        <p:spPr>
          <a:xfrm>
            <a:off x="3990885" y="1022776"/>
            <a:ext cx="7971294" cy="52951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Δικαιώματα προστατευόμενων ατόμων</a:t>
            </a:r>
            <a:r>
              <a:rPr kumimoji="0" lang="el-GR" sz="2000" b="0" i="0" u="none" strike="noStrike" kern="1200" cap="none" spc="0" normalizeH="0" baseline="0" noProof="0" dirty="0">
                <a:ln>
                  <a:noFill/>
                </a:ln>
                <a:solidFill>
                  <a:schemeClr val="tx1"/>
                </a:solidFill>
                <a:effectLst/>
                <a:uLnTx/>
                <a:uFillTx/>
                <a:ea typeface="+mn-ea"/>
                <a:cs typeface="+mn-cs"/>
              </a:rPr>
              <a:t>: Οι αθλητές που ορίζονται από τον Κώδικα ως προστατευόμενα άτομα (ανήλικοι κάτω των 16 και άτομα με ειδικές ανάγκες) έχουν περαιτέρω προστασία.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Δικαιώματα κατά την διάρκεια δειγματοληψίας</a:t>
            </a:r>
            <a:r>
              <a:rPr kumimoji="0" lang="el-GR" sz="2000" b="0" i="0" u="none" strike="noStrike" kern="1200" cap="none" spc="0" normalizeH="0" baseline="0" noProof="0" dirty="0">
                <a:ln>
                  <a:noFill/>
                </a:ln>
                <a:solidFill>
                  <a:schemeClr val="tx1"/>
                </a:solidFill>
                <a:effectLst/>
                <a:uLnTx/>
                <a:uFillTx/>
                <a:ea typeface="+mn-ea"/>
                <a:cs typeface="+mn-cs"/>
              </a:rPr>
              <a:t>: Ο αθλητής έχει το δικαίωμα να ζητήσει την ταυτότητα του δειγματολήπτη, να ζητήσει περαιτέρω πληροφορίες σχετικά με την διαδικασία, να έχει εκπρόσωπο ή διερμηνέα, να ζητήσει καθυστέρηση προσέλευσης στο σταθμό ελέγχου για βάσιμους λόγους, να ζητήσει ενημέρωση για τα δικαιώματα και τις υποχρεώσεις του, και να λάβει αντίγραφο του πρωτοκόλλου ελέγχου ντόπινγκ.</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1" i="0" u="sng" strike="noStrike" kern="1200" cap="none" spc="0" normalizeH="0" baseline="0" noProof="0" dirty="0">
                <a:ln>
                  <a:noFill/>
                </a:ln>
                <a:solidFill>
                  <a:schemeClr val="tx1"/>
                </a:solidFill>
                <a:effectLst/>
                <a:uLnTx/>
                <a:uFillTx/>
                <a:ea typeface="+mn-ea"/>
                <a:cs typeface="+mn-cs"/>
              </a:rPr>
              <a:t>Δικαίωμα στην ανάλυση του Β δείγματος</a:t>
            </a:r>
            <a:r>
              <a:rPr kumimoji="0" lang="el-GR" sz="2000" b="0" i="0" u="none" strike="noStrike" kern="1200" cap="none" spc="0" normalizeH="0" baseline="0" noProof="0" dirty="0">
                <a:ln>
                  <a:noFill/>
                </a:ln>
                <a:solidFill>
                  <a:schemeClr val="tx1"/>
                </a:solidFill>
                <a:effectLst/>
                <a:uLnTx/>
                <a:uFillTx/>
                <a:ea typeface="+mn-ea"/>
                <a:cs typeface="+mn-cs"/>
              </a:rPr>
              <a:t>: Ένας αθλητής έχει το δικαίωμα, όταν από την ανάλυση του Α δείγματος του προκύψει αντικανονικό εύρημα να ζητήσει την ανάλυση του Β δείγματος του παρουσία του ιδίου ή αντιπροσώπου του. </a:t>
            </a:r>
            <a:endParaRPr kumimoji="0" lang="en-US" sz="2000" b="0" i="0" u="none" strike="noStrike" kern="1200" cap="none" spc="0" normalizeH="0" baseline="0" noProof="0" dirty="0">
              <a:ln>
                <a:noFill/>
              </a:ln>
              <a:solidFill>
                <a:schemeClr val="tx1"/>
              </a:solidFill>
              <a:effectLst/>
              <a:uLnTx/>
              <a:uFillTx/>
              <a:ea typeface="+mn-ea"/>
              <a:cs typeface="+mn-cs"/>
            </a:endParaRPr>
          </a:p>
        </p:txBody>
      </p:sp>
    </p:spTree>
    <p:extLst>
      <p:ext uri="{BB962C8B-B14F-4D97-AF65-F5344CB8AC3E}">
        <p14:creationId xmlns:p14="http://schemas.microsoft.com/office/powerpoint/2010/main" val="1720429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itle 1">
            <a:extLst>
              <a:ext uri="{FF2B5EF4-FFF2-40B4-BE49-F238E27FC236}">
                <a16:creationId xmlns:a16="http://schemas.microsoft.com/office/drawing/2014/main" id="{32E003AB-5612-4BF8-9E74-AF6B3BE94AA0}"/>
              </a:ext>
            </a:extLst>
          </p:cNvPr>
          <p:cNvSpPr txBox="1">
            <a:spLocks/>
          </p:cNvSpPr>
          <p:nvPr/>
        </p:nvSpPr>
        <p:spPr>
          <a:xfrm>
            <a:off x="6094467" y="152400"/>
            <a:ext cx="4037835" cy="447040"/>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2400" b="1" i="0" u="none" strike="noStrike" kern="1200" cap="none" spc="0" normalizeH="0" baseline="0" noProof="0" dirty="0">
                <a:ln>
                  <a:noFill/>
                </a:ln>
                <a:solidFill>
                  <a:schemeClr val="tx1"/>
                </a:solidFill>
                <a:effectLst/>
                <a:uLnTx/>
                <a:uFillTx/>
                <a:latin typeface="+mn-lt"/>
                <a:ea typeface="+mj-ea"/>
                <a:cs typeface="+mj-cs"/>
              </a:rPr>
              <a:t>ΥΠΟΧΡΕΩΣΕΙΣ ΑΘΛΗΤΩΝ </a:t>
            </a:r>
            <a:endParaRPr kumimoji="0" lang="en-US" sz="2400" b="1" i="0" u="none" strike="noStrike" kern="1200" cap="none" spc="0" normalizeH="0" baseline="0" noProof="0" dirty="0">
              <a:ln>
                <a:noFill/>
              </a:ln>
              <a:solidFill>
                <a:schemeClr val="tx1"/>
              </a:solidFill>
              <a:effectLst/>
              <a:uLnTx/>
              <a:uFillTx/>
              <a:latin typeface="+mn-lt"/>
              <a:ea typeface="+mj-ea"/>
              <a:cs typeface="+mj-cs"/>
            </a:endParaRPr>
          </a:p>
        </p:txBody>
      </p:sp>
      <p:sp>
        <p:nvSpPr>
          <p:cNvPr id="15" name="Content Placeholder 2">
            <a:extLst>
              <a:ext uri="{FF2B5EF4-FFF2-40B4-BE49-F238E27FC236}">
                <a16:creationId xmlns:a16="http://schemas.microsoft.com/office/drawing/2014/main" id="{B7B47CFF-2212-47FE-9E29-5F0FD2780B66}"/>
              </a:ext>
            </a:extLst>
          </p:cNvPr>
          <p:cNvSpPr txBox="1">
            <a:spLocks/>
          </p:cNvSpPr>
          <p:nvPr/>
        </p:nvSpPr>
        <p:spPr>
          <a:xfrm>
            <a:off x="4012438" y="1145478"/>
            <a:ext cx="8037321" cy="379984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Να γνωρίζουν και να τηρούν τους Κανόνες, τις Πολιτικές και τις Πρακτικές κατά του ντόπινγκ.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Να είναι πάντα διαθέσιμοι για έλεγχο ντόπινγκ.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Να αναλαμβάνουν την ευθύνη για οτιδήποτε καταναλώνουν ή χρησιμοποιούν.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Να ενημερώνουν το ιατρικό προσωπικό που συνεργάζονται ότι δεν πρέπει να χρησιμοποιούν απαγορευμένες ουσίες ή μεθόδους όπως αυτές καθορίζονται στον Κατάλογο Απαγορευμένων Ουσιών και Μεθόδων και ότι οποιαδήποτε συμβουλή ή θεραπεία τους δίνεται, δεν πρέπει να παραβιάζει τους κανονισμούς κατά του ντόπινγκ. </a:t>
            </a:r>
          </a:p>
        </p:txBody>
      </p:sp>
    </p:spTree>
    <p:extLst>
      <p:ext uri="{BB962C8B-B14F-4D97-AF65-F5344CB8AC3E}">
        <p14:creationId xmlns:p14="http://schemas.microsoft.com/office/powerpoint/2010/main" val="1875889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itle 1">
            <a:extLst>
              <a:ext uri="{FF2B5EF4-FFF2-40B4-BE49-F238E27FC236}">
                <a16:creationId xmlns:a16="http://schemas.microsoft.com/office/drawing/2014/main" id="{54C05908-5794-4AE4-8652-862608AA35AA}"/>
              </a:ext>
            </a:extLst>
          </p:cNvPr>
          <p:cNvSpPr txBox="1">
            <a:spLocks/>
          </p:cNvSpPr>
          <p:nvPr/>
        </p:nvSpPr>
        <p:spPr>
          <a:xfrm>
            <a:off x="6094467" y="152400"/>
            <a:ext cx="4037835" cy="447040"/>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2400" b="1" i="0" u="none" strike="noStrike" kern="1200" cap="none" spc="0" normalizeH="0" baseline="0" noProof="0" dirty="0">
                <a:ln>
                  <a:noFill/>
                </a:ln>
                <a:solidFill>
                  <a:schemeClr val="tx1"/>
                </a:solidFill>
                <a:effectLst/>
                <a:uLnTx/>
                <a:uFillTx/>
                <a:latin typeface="+mn-lt"/>
                <a:ea typeface="+mj-ea"/>
                <a:cs typeface="+mj-cs"/>
              </a:rPr>
              <a:t>ΥΠΟΧΡΕΩΣΕΙΣ ΑΘΛΗΤΩΝ </a:t>
            </a:r>
            <a:endParaRPr kumimoji="0" lang="en-US" sz="2400" b="1" i="0" u="none" strike="noStrike" kern="1200" cap="none" spc="0" normalizeH="0" baseline="0" noProof="0" dirty="0">
              <a:ln>
                <a:noFill/>
              </a:ln>
              <a:solidFill>
                <a:schemeClr val="tx1"/>
              </a:solidFill>
              <a:effectLst/>
              <a:uLnTx/>
              <a:uFillTx/>
              <a:latin typeface="+mn-lt"/>
              <a:ea typeface="+mj-ea"/>
              <a:cs typeface="+mj-cs"/>
            </a:endParaRPr>
          </a:p>
        </p:txBody>
      </p:sp>
      <p:sp>
        <p:nvSpPr>
          <p:cNvPr id="15" name="TextBox 14">
            <a:extLst>
              <a:ext uri="{FF2B5EF4-FFF2-40B4-BE49-F238E27FC236}">
                <a16:creationId xmlns:a16="http://schemas.microsoft.com/office/drawing/2014/main" id="{E0CC241F-F7A7-489C-97BB-4A4DF072E0E9}"/>
              </a:ext>
            </a:extLst>
          </p:cNvPr>
          <p:cNvSpPr txBox="1"/>
          <p:nvPr/>
        </p:nvSpPr>
        <p:spPr>
          <a:xfrm>
            <a:off x="4037826" y="1388035"/>
            <a:ext cx="8001774" cy="2811026"/>
          </a:xfrm>
          <a:prstGeom prst="rect">
            <a:avLst/>
          </a:prstGeom>
          <a:noFill/>
        </p:spPr>
        <p:txBody>
          <a:bodyPr wrap="square">
            <a:spAutoFit/>
          </a:bodyPr>
          <a:lstStyle/>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Να ενημερώνουν τον ΕΟΚΑΝ και την Διεθνή Ομοσπονδία τους αν έχουν προβεί σε παραβίαση των Κανόνων </a:t>
            </a:r>
            <a:r>
              <a:rPr kumimoji="0" lang="el-GR" sz="2000" b="0" i="0" u="none" strike="noStrike" kern="1200" cap="none" spc="0" normalizeH="0" baseline="0" noProof="0" dirty="0" err="1">
                <a:ln>
                  <a:noFill/>
                </a:ln>
                <a:solidFill>
                  <a:prstClr val="black"/>
                </a:solidFill>
                <a:effectLst/>
                <a:uLnTx/>
                <a:uFillTx/>
                <a:latin typeface="Calibri" panose="020F0502020204030204"/>
                <a:ea typeface="+mn-ea"/>
                <a:cs typeface="+mn-cs"/>
              </a:rPr>
              <a:t>Αντι</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-Ντόπινγκ τα τελευταία δέκα χρόνια.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Να συνεργάζονται με τους Οργανισμούς </a:t>
            </a:r>
            <a:r>
              <a:rPr kumimoji="0" lang="el-GR" sz="2000" b="0" i="0" u="none" strike="noStrike" kern="1200" cap="none" spc="0" normalizeH="0" baseline="0" noProof="0" dirty="0" err="1">
                <a:ln>
                  <a:noFill/>
                </a:ln>
                <a:solidFill>
                  <a:prstClr val="black"/>
                </a:solidFill>
                <a:effectLst/>
                <a:uLnTx/>
                <a:uFillTx/>
                <a:latin typeface="Calibri" panose="020F0502020204030204"/>
                <a:ea typeface="+mn-ea"/>
                <a:cs typeface="+mn-cs"/>
              </a:rPr>
              <a:t>Αντι</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-Ντόπινγκ σε έρευνες που γίνονται σχετικά με το ντόπινγκ και πιθανές παραβιάσεις των κανονισμών.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Να αποκαλύπτουν τα στοιχεία ταυτότητας του προσωπικού υποστήριξής τους, όποτε αυτό ζητείται από τους Οργανισμούς.</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720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itle 1">
            <a:extLst>
              <a:ext uri="{FF2B5EF4-FFF2-40B4-BE49-F238E27FC236}">
                <a16:creationId xmlns:a16="http://schemas.microsoft.com/office/drawing/2014/main" id="{A8680F89-1493-47D8-94E5-DD1150CAD067}"/>
              </a:ext>
            </a:extLst>
          </p:cNvPr>
          <p:cNvSpPr>
            <a:spLocks noGrp="1"/>
          </p:cNvSpPr>
          <p:nvPr>
            <p:ph type="title"/>
          </p:nvPr>
        </p:nvSpPr>
        <p:spPr>
          <a:xfrm>
            <a:off x="5597469" y="120228"/>
            <a:ext cx="5598851" cy="782320"/>
          </a:xfrm>
        </p:spPr>
        <p:txBody>
          <a:bodyPr>
            <a:normAutofit/>
          </a:bodyPr>
          <a:lstStyle/>
          <a:p>
            <a:pPr algn="ctr"/>
            <a:r>
              <a:rPr lang="el-GR" sz="2400" b="1" dirty="0">
                <a:latin typeface="+mn-lt"/>
              </a:rPr>
              <a:t>ΥΠΟΧΡΕΩΣΕΙΣ ΚΑΤΑ ΤΗΝ ΔΕΙΓΜΑΤΟΛΗΨΙΑ </a:t>
            </a:r>
            <a:endParaRPr lang="en-US" sz="2400" b="1" dirty="0">
              <a:latin typeface="+mn-lt"/>
            </a:endParaRPr>
          </a:p>
        </p:txBody>
      </p:sp>
      <p:sp>
        <p:nvSpPr>
          <p:cNvPr id="15" name="Content Placeholder 2">
            <a:extLst>
              <a:ext uri="{FF2B5EF4-FFF2-40B4-BE49-F238E27FC236}">
                <a16:creationId xmlns:a16="http://schemas.microsoft.com/office/drawing/2014/main" id="{E4CA3020-4080-4518-A4BD-F157D9FB4F49}"/>
              </a:ext>
            </a:extLst>
          </p:cNvPr>
          <p:cNvSpPr txBox="1">
            <a:spLocks/>
          </p:cNvSpPr>
          <p:nvPr/>
        </p:nvSpPr>
        <p:spPr>
          <a:xfrm>
            <a:off x="4037826" y="1478473"/>
            <a:ext cx="8011934"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Να παραμένει από την συνεχή παρατήρηση του ΥΕΝ/Συνοδού από την αρχική επαφή μέχρι την ολοκλήρωση της διαδικασίας λήψης δείγματος.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Να παρουσιάσει κατάλληλο αποδεικτικό της ταυτότητας του.</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Να συμμορφώνεται με τη διαδικασία λήψης δείγματος. Αποτυχία συμμόρφωσης με τη διαδικασία μπορεί να αποτελέσει παράβαση Κανονισμού </a:t>
            </a:r>
            <a:r>
              <a:rPr kumimoji="0" lang="el-GR" sz="2000" b="0" i="0" u="none" strike="noStrike" kern="1200" cap="none" spc="0" normalizeH="0" baseline="0" noProof="0" dirty="0" err="1">
                <a:ln>
                  <a:noFill/>
                </a:ln>
                <a:solidFill>
                  <a:schemeClr val="tx1"/>
                </a:solidFill>
                <a:effectLst/>
                <a:uLnTx/>
                <a:uFillTx/>
                <a:ea typeface="+mn-ea"/>
                <a:cs typeface="+mn-cs"/>
              </a:rPr>
              <a:t>Αντι</a:t>
            </a:r>
            <a:r>
              <a:rPr kumimoji="0" lang="el-GR" sz="2000" b="0" i="0" u="none" strike="noStrike" kern="1200" cap="none" spc="0" normalizeH="0" baseline="0" noProof="0" dirty="0">
                <a:ln>
                  <a:noFill/>
                </a:ln>
                <a:solidFill>
                  <a:schemeClr val="tx1"/>
                </a:solidFill>
                <a:effectLst/>
                <a:uLnTx/>
                <a:uFillTx/>
                <a:ea typeface="+mn-ea"/>
                <a:cs typeface="+mn-cs"/>
              </a:rPr>
              <a:t>-Ντόπινγκ. </a:t>
            </a:r>
          </a:p>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l-GR" sz="2000" b="0" i="0" u="none" strike="noStrike" kern="1200" cap="none" spc="0" normalizeH="0" baseline="0" noProof="0" dirty="0">
                <a:ln>
                  <a:noFill/>
                </a:ln>
                <a:solidFill>
                  <a:schemeClr val="tx1"/>
                </a:solidFill>
                <a:effectLst/>
                <a:uLnTx/>
                <a:uFillTx/>
                <a:ea typeface="+mn-ea"/>
                <a:cs typeface="+mn-cs"/>
              </a:rPr>
              <a:t>Να προσέλθει αμέσως για τη δειγματοληψία, εκτός αν υπάρχουν βάσιμοι λόγοι για καθυστέρηση. </a:t>
            </a:r>
            <a:endParaRPr kumimoji="0" lang="en-US" sz="2000" b="0" i="0" u="none" strike="noStrike" kern="1200" cap="none" spc="0" normalizeH="0" baseline="0" noProof="0" dirty="0">
              <a:ln>
                <a:noFill/>
              </a:ln>
              <a:solidFill>
                <a:schemeClr val="tx1"/>
              </a:solidFill>
              <a:effectLst/>
              <a:uLnTx/>
              <a:uFillTx/>
              <a:ea typeface="+mn-ea"/>
              <a:cs typeface="+mn-cs"/>
            </a:endParaRPr>
          </a:p>
        </p:txBody>
      </p:sp>
    </p:spTree>
    <p:extLst>
      <p:ext uri="{BB962C8B-B14F-4D97-AF65-F5344CB8AC3E}">
        <p14:creationId xmlns:p14="http://schemas.microsoft.com/office/powerpoint/2010/main" val="3806576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4980</TotalTime>
  <Words>1299</Words>
  <Application>Microsoft Office PowerPoint</Application>
  <PresentationFormat>Ευρεία οθόνη</PresentationFormat>
  <Paragraphs>89</Paragraphs>
  <Slides>17</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17</vt:i4>
      </vt:variant>
    </vt:vector>
  </HeadingPairs>
  <TitlesOfParts>
    <vt:vector size="24" baseType="lpstr">
      <vt:lpstr>Arial</vt:lpstr>
      <vt:lpstr>Calibri</vt:lpstr>
      <vt:lpstr>Calibri Light</vt:lpstr>
      <vt:lpstr>Comic Sans MS</vt:lpstr>
      <vt:lpstr>Noto Sans Symbols</vt:lpstr>
      <vt:lpstr>Wingdings 3</vt:lpstr>
      <vt:lpstr>Office Theme</vt:lpstr>
      <vt:lpstr>Παρουσίαση του PowerPoint</vt:lpstr>
      <vt:lpstr>ΕΙΣΑΓΩΓΗ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ΥΠΟΧΡΕΩΣΕΙΣ ΚΑΤΑ ΤΗΝ ΔΕΙΓΜΑΤΟΛΗΨΙΑ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Nikolaou, Aristeidis</dc:creator>
  <cp:lastModifiedBy>PANOUTSOS-TALKOWSKI P. (927291)</cp:lastModifiedBy>
  <cp:revision>154</cp:revision>
  <dcterms:created xsi:type="dcterms:W3CDTF">2022-01-03T18:44:33Z</dcterms:created>
  <dcterms:modified xsi:type="dcterms:W3CDTF">2022-04-28T16:21:29Z</dcterms:modified>
</cp:coreProperties>
</file>