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256" r:id="rId2"/>
    <p:sldId id="257" r:id="rId3"/>
    <p:sldId id="258" r:id="rId4"/>
    <p:sldId id="268" r:id="rId5"/>
    <p:sldId id="269" r:id="rId6"/>
    <p:sldId id="270" r:id="rId7"/>
    <p:sldId id="272" r:id="rId8"/>
    <p:sldId id="271" r:id="rId9"/>
    <p:sldId id="288" r:id="rId10"/>
    <p:sldId id="294" r:id="rId11"/>
    <p:sldId id="289" r:id="rId12"/>
    <p:sldId id="291" r:id="rId13"/>
    <p:sldId id="292" r:id="rId14"/>
    <p:sldId id="295" r:id="rId15"/>
    <p:sldId id="296" r:id="rId16"/>
    <p:sldId id="290" r:id="rId17"/>
    <p:sldId id="293" r:id="rId18"/>
    <p:sldId id="287"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7" d="100"/>
          <a:sy n="247" d="100"/>
        </p:scale>
        <p:origin x="33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1D50AA-B94F-49EE-8CC4-B77B243B15EA}" type="datetimeFigureOut">
              <a:rPr lang="el-GR" smtClean="0"/>
              <a:t>3/1/2022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4DFCD-7611-4162-8D5E-A25FB634C3F8}" type="slidenum">
              <a:rPr lang="el-GR" smtClean="0"/>
              <a:t>‹#›</a:t>
            </a:fld>
            <a:endParaRPr lang="el-GR"/>
          </a:p>
        </p:txBody>
      </p:sp>
    </p:spTree>
    <p:extLst>
      <p:ext uri="{BB962C8B-B14F-4D97-AF65-F5344CB8AC3E}">
        <p14:creationId xmlns:p14="http://schemas.microsoft.com/office/powerpoint/2010/main" val="115180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1D4DFCD-7611-4162-8D5E-A25FB634C3F8}" type="slidenum">
              <a:rPr lang="el-GR" smtClean="0"/>
              <a:t>2</a:t>
            </a:fld>
            <a:endParaRPr lang="el-GR"/>
          </a:p>
        </p:txBody>
      </p:sp>
    </p:spTree>
    <p:extLst>
      <p:ext uri="{BB962C8B-B14F-4D97-AF65-F5344CB8AC3E}">
        <p14:creationId xmlns:p14="http://schemas.microsoft.com/office/powerpoint/2010/main" val="1480095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5AD73-7F3E-441E-ADDA-F6847E29161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7EFE1AE-7FB9-4D8D-90CC-AD2C49DFB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947A3B-9F35-49DA-B17F-A83D146B6483}"/>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99432209-F566-4198-B29C-0BDF82A6F0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5C6F2A-19E0-4B87-9D5A-281FC4189961}"/>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161821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500BCC-0963-4259-9ED1-AE5EA4FE10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A2C737-E56D-4CCA-9093-ACDF18A2DD6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C5427F-A5C4-48DA-B7F5-2418D643DA7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92D52B4-DAE6-4A41-AC9A-BD3C8CB2A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716243-3232-4413-86BF-DC7A9AF6A8F4}"/>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0915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51F5B88-A0D7-41D5-B497-6C19D2B45FD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E64B8A7-1913-4719-81D6-4697EBF328C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679FCA-4FEB-4275-8B4C-CCACB4F16B4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05CFDAB-E794-465C-9BFD-F2CF3E8570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E0E134-5B7D-44C2-B188-32F8C7AF2789}"/>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22871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79B12-9B3A-46DB-AB23-56C5CCB551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E59132-421A-4BDE-B63A-8DCE85386A2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CD0C2CA-6F4A-4B3B-A885-D861F0963CFA}"/>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D74684B0-8733-41E4-BBF0-B2A5074327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BBCB3A-E769-421F-908A-A8808DF45BFA}"/>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24618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D24642-C708-4A08-BB89-7739CDB597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F73398A-90FA-4635-9E6F-B48DBEB51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044603C-0873-48C1-BAFF-B5975EA391AD}"/>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31A1125C-5590-4489-9E77-323B80C70D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15A7F0-52B1-49D8-95B7-88B57657CD52}"/>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78451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BA14F-BBE8-4C98-AE94-483F88DCB5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C14214-32EE-4451-8F8C-EBD49BC1576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5917905-0EF9-4466-A176-95F26D9817D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3EF1922-54E5-458C-A5FD-71B995BBD85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46B1BF52-4021-4711-AFAE-4C3A69F1215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0D27C02-5949-477A-A76C-1E453941A867}"/>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86283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F1B26-EF88-4339-B1CE-53E6DE05BCD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9D42997-8072-42F8-9ADF-C5E60DB5F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A371FB2-76AA-418D-A4AD-0429CD3BB8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77F8DB-2B16-4D45-8564-411F16692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41DA359-B3B5-4299-BF7D-7A41423BCC9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E5477DC-C3DB-44A8-AA6C-2CD18A64CEE7}"/>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8" name="Θέση υποσέλιδου 7">
            <a:extLst>
              <a:ext uri="{FF2B5EF4-FFF2-40B4-BE49-F238E27FC236}">
                <a16:creationId xmlns:a16="http://schemas.microsoft.com/office/drawing/2014/main" id="{0378CB31-6C24-46E9-96DB-C16DF5DA7E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8B566E-EC03-4418-BDB8-54B4E06AB71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63555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C0B1D-FA87-4087-9F36-61EA7974C7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6FE4248-05F3-4E54-BBEA-D346235B2C24}"/>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4" name="Θέση υποσέλιδου 3">
            <a:extLst>
              <a:ext uri="{FF2B5EF4-FFF2-40B4-BE49-F238E27FC236}">
                <a16:creationId xmlns:a16="http://schemas.microsoft.com/office/drawing/2014/main" id="{2FFCAE52-CB27-469C-8362-508CB2AC89D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0D1547C-08C3-4CFE-89ED-775A5A492E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97322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2FCA822-82C6-40F6-B03D-3DD7E732BD2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3" name="Θέση υποσέλιδου 2">
            <a:extLst>
              <a:ext uri="{FF2B5EF4-FFF2-40B4-BE49-F238E27FC236}">
                <a16:creationId xmlns:a16="http://schemas.microsoft.com/office/drawing/2014/main" id="{16CE3F9C-FF49-4B4C-9285-50BF421112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BAF7A02-C691-4EEA-B61B-D96AD7FEC1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3389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AC5CE-9B04-4D8C-9264-2F4EDEF6617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1C041-0D26-41AF-95CF-A18F8E636E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CA00E12-11DC-4BDB-8571-2C593763B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93EAE7-F80B-4E13-BE3B-83D4057A6E2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0CC23FDC-4106-421A-812E-C1814B9CBB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30E908-5FF5-40AD-B628-017D3D90985B}"/>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0937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190A85-E8AD-483E-89AC-27D19BA1C1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79BB400-6629-4BEC-B44A-3D1D2E3CD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9180424-7185-4BE9-820B-C518238A8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6ED827-3CC6-4800-8238-95CBBE3D12A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CC91DD43-4405-485A-B3DB-A7CA7F89B6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E11D987-4F31-404D-B3AE-57C63CEB3EF0}"/>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73607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512ACCC-5FF1-460D-B118-249C99A73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BA397A-91B1-468E-9CCE-EC3C17086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952C4C-02B2-4A96-A23B-C7117E044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C8BBFAE4-7586-4809-87CE-3C889920D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F1CFBE2-5000-45C2-AAAC-76A8CAC01F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42429-338D-4A2A-BD08-C9CD74DA6430}" type="slidenum">
              <a:rPr lang="el-GR" smtClean="0"/>
              <a:t>‹#›</a:t>
            </a:fld>
            <a:endParaRPr lang="el-GR"/>
          </a:p>
        </p:txBody>
      </p:sp>
    </p:spTree>
    <p:extLst>
      <p:ext uri="{BB962C8B-B14F-4D97-AF65-F5344CB8AC3E}">
        <p14:creationId xmlns:p14="http://schemas.microsoft.com/office/powerpoint/2010/main" val="41591545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0E9B2F-D2D5-41EC-905D-7BABDF37ACDD}"/>
              </a:ext>
            </a:extLst>
          </p:cNvPr>
          <p:cNvSpPr>
            <a:spLocks noGrp="1"/>
          </p:cNvSpPr>
          <p:nvPr>
            <p:ph type="ctrTitle"/>
          </p:nvPr>
        </p:nvSpPr>
        <p:spPr>
          <a:xfrm>
            <a:off x="360246" y="2909023"/>
            <a:ext cx="10871199" cy="2102619"/>
          </a:xfrm>
        </p:spPr>
        <p:txBody>
          <a:bodyPr>
            <a:normAutofit fontScale="90000"/>
          </a:bodyPr>
          <a:lstStyle/>
          <a:p>
            <a:r>
              <a:rPr lang="el-GR" b="1" u="none" strike="noStrike" dirty="0">
                <a:solidFill>
                  <a:srgbClr val="FEFEFF"/>
                </a:solidFill>
                <a:effectLst/>
              </a:rPr>
              <a:t>«</a:t>
            </a:r>
            <a:r>
              <a:rPr lang="el-GR" b="1" dirty="0">
                <a:solidFill>
                  <a:srgbClr val="FEFEFF"/>
                </a:solidFill>
              </a:rPr>
              <a:t>Παραβάσεις Αντι-ντόπινγκ</a:t>
            </a:r>
            <a:r>
              <a:rPr lang="el-GR" b="1" u="none" strike="noStrike" dirty="0">
                <a:solidFill>
                  <a:srgbClr val="FEFEFF"/>
                </a:solidFill>
                <a:effectLst/>
              </a:rPr>
              <a:t>» </a:t>
            </a:r>
            <a:br>
              <a:rPr lang="el-GR" b="1" u="none" strike="noStrike" dirty="0">
                <a:solidFill>
                  <a:srgbClr val="FEFEFF"/>
                </a:solidFill>
                <a:effectLst/>
              </a:rPr>
            </a:br>
            <a:r>
              <a:rPr lang="el-GR" b="1" u="none" strike="noStrike" dirty="0">
                <a:solidFill>
                  <a:srgbClr val="FEFEFF"/>
                </a:solidFill>
                <a:effectLst/>
              </a:rPr>
              <a:t/>
            </a:r>
            <a:br>
              <a:rPr lang="el-GR" b="1" u="none" strike="noStrike" dirty="0">
                <a:solidFill>
                  <a:srgbClr val="FEFEFF"/>
                </a:solidFill>
                <a:effectLst/>
              </a:rPr>
            </a:br>
            <a:r>
              <a:rPr lang="el-GR" b="1" u="none" strike="noStrike" dirty="0">
                <a:solidFill>
                  <a:srgbClr val="FEFEFF"/>
                </a:solidFill>
                <a:effectLst/>
              </a:rPr>
              <a:t>Αληθινά παραδείγματα</a:t>
            </a:r>
            <a:r>
              <a:rPr lang="en-US" b="1" dirty="0">
                <a:solidFill>
                  <a:srgbClr val="FEFEFF"/>
                </a:solidFill>
              </a:rPr>
              <a:t/>
            </a:r>
            <a:br>
              <a:rPr lang="en-US" b="1" dirty="0">
                <a:solidFill>
                  <a:srgbClr val="FEFEFF"/>
                </a:solidFill>
              </a:rPr>
            </a:br>
            <a:r>
              <a:rPr lang="en-US" i="1" dirty="0">
                <a:solidFill>
                  <a:srgbClr val="FEFEFF"/>
                </a:solidFill>
              </a:rPr>
              <a:t/>
            </a:r>
            <a:br>
              <a:rPr lang="en-US" i="1" dirty="0">
                <a:solidFill>
                  <a:srgbClr val="FEFEFF"/>
                </a:solidFill>
              </a:rPr>
            </a:br>
            <a:endParaRPr lang="el-GR" sz="4400" b="1" dirty="0"/>
          </a:p>
        </p:txBody>
      </p:sp>
      <p:pic>
        <p:nvPicPr>
          <p:cNvPr id="5" name="Εικόνα 4">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6" name="TextBox 5">
            <a:extLst>
              <a:ext uri="{FF2B5EF4-FFF2-40B4-BE49-F238E27FC236}">
                <a16:creationId xmlns:a16="http://schemas.microsoft.com/office/drawing/2014/main" id="{37C3ABF5-36C8-4C56-BF1F-76A26061B233}"/>
              </a:ext>
            </a:extLst>
          </p:cNvPr>
          <p:cNvSpPr txBox="1"/>
          <p:nvPr/>
        </p:nvSpPr>
        <p:spPr>
          <a:xfrm>
            <a:off x="360246" y="4306531"/>
            <a:ext cx="9881231" cy="553998"/>
          </a:xfrm>
          <a:prstGeom prst="rect">
            <a:avLst/>
          </a:prstGeom>
          <a:noFill/>
        </p:spPr>
        <p:txBody>
          <a:bodyPr wrap="none" rtlCol="0">
            <a:spAutoFit/>
          </a:bodyPr>
          <a:lstStyle/>
          <a:p>
            <a:r>
              <a:rPr lang="el-GR" sz="3000" b="1" dirty="0">
                <a:solidFill>
                  <a:srgbClr val="FEFEFF"/>
                </a:solidFill>
                <a:latin typeface="+mj-lt"/>
              </a:rPr>
              <a:t>Εκπαιδευτικό Πρόγραμμα: </a:t>
            </a:r>
            <a:r>
              <a:rPr lang="el-GR" sz="3000" b="1" i="1" dirty="0">
                <a:solidFill>
                  <a:srgbClr val="FEFEFF"/>
                </a:solidFill>
                <a:latin typeface="+mj-lt"/>
              </a:rPr>
              <a:t>«Αθλητισμός με Αξίες χωρίς Ουσίες»</a:t>
            </a:r>
            <a:endParaRPr lang="en-US" sz="3000" dirty="0">
              <a:latin typeface="+mj-lt"/>
            </a:endParaRPr>
          </a:p>
        </p:txBody>
      </p:sp>
    </p:spTree>
    <p:extLst>
      <p:ext uri="{BB962C8B-B14F-4D97-AF65-F5344CB8AC3E}">
        <p14:creationId xmlns:p14="http://schemas.microsoft.com/office/powerpoint/2010/main" val="3881458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76710" y="309099"/>
            <a:ext cx="10869716" cy="5698411"/>
          </a:xfrm>
        </p:spPr>
        <p:txBody>
          <a:bodyPr>
            <a:normAutofit fontScale="775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sz="1050" dirty="0">
              <a:solidFill>
                <a:srgbClr val="FDFDF9"/>
              </a:solidFill>
            </a:endParaRPr>
          </a:p>
          <a:p>
            <a:pPr marL="0" indent="285750">
              <a:buNone/>
            </a:pPr>
            <a:r>
              <a:rPr lang="el-GR" sz="3600" b="1" i="1" dirty="0">
                <a:solidFill>
                  <a:srgbClr val="FFFF99"/>
                </a:solidFill>
                <a:latin typeface="+mj-lt"/>
              </a:rPr>
              <a:t>Περίπτωση 1 </a:t>
            </a:r>
          </a:p>
          <a:p>
            <a:pPr marL="0" indent="285750">
              <a:buNone/>
            </a:pPr>
            <a:endParaRPr lang="en-US" dirty="0">
              <a:solidFill>
                <a:schemeClr val="bg1"/>
              </a:solidFill>
            </a:endParaRPr>
          </a:p>
          <a:p>
            <a:pPr marL="0" indent="285750">
              <a:buNone/>
            </a:pPr>
            <a:r>
              <a:rPr lang="el-GR" dirty="0">
                <a:solidFill>
                  <a:schemeClr val="bg1"/>
                </a:solidFill>
              </a:rPr>
              <a:t>Κεντέρης (200μ.</a:t>
            </a:r>
            <a:r>
              <a:rPr lang="en-US" dirty="0">
                <a:solidFill>
                  <a:schemeClr val="bg1"/>
                </a:solidFill>
              </a:rPr>
              <a:t>) – </a:t>
            </a:r>
            <a:r>
              <a:rPr lang="el-GR" dirty="0">
                <a:solidFill>
                  <a:schemeClr val="bg1"/>
                </a:solidFill>
              </a:rPr>
              <a:t>Θάνου (100μ.)</a:t>
            </a:r>
          </a:p>
          <a:p>
            <a:pPr marL="0" indent="285750">
              <a:buNone/>
            </a:pPr>
            <a:endParaRPr lang="el-GR" dirty="0">
              <a:solidFill>
                <a:schemeClr val="bg1"/>
              </a:solidFill>
            </a:endParaRPr>
          </a:p>
          <a:p>
            <a:pPr marL="461963" indent="-236538">
              <a:lnSpc>
                <a:spcPct val="120000"/>
              </a:lnSpc>
            </a:pPr>
            <a:r>
              <a:rPr lang="el-GR" sz="3100" dirty="0">
                <a:solidFill>
                  <a:srgbClr val="FDFDF9"/>
                </a:solidFill>
              </a:rPr>
              <a:t>Στο σκάνδαλο που ακολούθησε σε σχέση με την εξέτασή τους, οι Θάνου και Κεντέρης ανήγγειλαν την απόσυρσή τους από τους αγώνες στις 18 Αυγούστου 2004, μετά από ακρόαση ενώπιον της πειθαρχικής Επιτροπής της ΔΟΕ</a:t>
            </a:r>
          </a:p>
          <a:p>
            <a:pPr marL="461963" indent="-236538">
              <a:lnSpc>
                <a:spcPct val="120000"/>
              </a:lnSpc>
            </a:pPr>
            <a:r>
              <a:rPr lang="el-GR" sz="3100" dirty="0">
                <a:solidFill>
                  <a:srgbClr val="FDFDF9"/>
                </a:solidFill>
              </a:rPr>
              <a:t>Μια επίσημη έρευνα των ελληνικών Αρχών σχετικά με το υποτιθέμενο ατύχημά τους, κατέληξε στο συμπέρασμα να αμφισβητήσει το ατύχημα</a:t>
            </a:r>
          </a:p>
          <a:p>
            <a:pPr marL="461963" indent="-236538">
              <a:lnSpc>
                <a:spcPct val="120000"/>
              </a:lnSpc>
            </a:pPr>
            <a:r>
              <a:rPr lang="el-GR" sz="3100" dirty="0">
                <a:solidFill>
                  <a:srgbClr val="FDFDF9"/>
                </a:solidFill>
              </a:rPr>
              <a:t>Η IAAF τους επέβαλε προσωρινή ποινή αποκλεισμού από κάθε αγωνιστική δραστηριότητα που άρχισε να ισχύει από τις 22 Δεκεμβρίου 2004</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404839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24193" y="397590"/>
            <a:ext cx="10235382" cy="5757404"/>
          </a:xfrm>
        </p:spPr>
        <p:txBody>
          <a:bodyPr>
            <a:normAutofit fontScale="70000" lnSpcReduction="20000"/>
          </a:bodyPr>
          <a:lstStyle/>
          <a:p>
            <a:pPr marL="0" indent="0">
              <a:buNone/>
            </a:pPr>
            <a:r>
              <a:rPr lang="el-GR" sz="4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sz="4000" b="1" i="1" dirty="0">
                <a:solidFill>
                  <a:srgbClr val="FFFF99"/>
                </a:solidFill>
                <a:latin typeface="+mj-lt"/>
              </a:rPr>
              <a:t>Περίπτωση 1</a:t>
            </a:r>
          </a:p>
          <a:p>
            <a:pPr marL="0" indent="285750">
              <a:buNone/>
            </a:pPr>
            <a:endParaRPr lang="el-GR" dirty="0">
              <a:solidFill>
                <a:schemeClr val="bg1"/>
              </a:solidFill>
            </a:endParaRPr>
          </a:p>
          <a:p>
            <a:pPr marL="0" indent="285750">
              <a:buNone/>
            </a:pPr>
            <a:r>
              <a:rPr lang="el-GR" sz="3400" dirty="0">
                <a:solidFill>
                  <a:schemeClr val="bg1"/>
                </a:solidFill>
              </a:rPr>
              <a:t>Κεντέρης (200μ.</a:t>
            </a:r>
            <a:r>
              <a:rPr lang="en-US" sz="3400" dirty="0">
                <a:solidFill>
                  <a:schemeClr val="bg1"/>
                </a:solidFill>
              </a:rPr>
              <a:t>) – </a:t>
            </a:r>
            <a:r>
              <a:rPr lang="el-GR" sz="3400" dirty="0">
                <a:solidFill>
                  <a:schemeClr val="bg1"/>
                </a:solidFill>
              </a:rPr>
              <a:t>Θάνου (100μ.)</a:t>
            </a:r>
          </a:p>
          <a:p>
            <a:pPr marL="0" indent="0">
              <a:buNone/>
            </a:pPr>
            <a:endParaRPr lang="el-GR" dirty="0">
              <a:solidFill>
                <a:srgbClr val="FDFDF9"/>
              </a:solidFill>
            </a:endParaRP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Μετά από μια μακροχρόνια νομική μάχη, στις 26 Ιουνίου 2006 ενώπιον του αθλητικού διαιτητικού δικαστηρίου της Λοζάνης οι Έλληνες αθλητές αποδέχτηκαν τις κατηγορίες</a:t>
            </a:r>
            <a:endParaRPr lang="en-US" sz="2800" dirty="0">
              <a:solidFill>
                <a:schemeClr val="bg1"/>
              </a:solidFill>
              <a:latin typeface="Calibri" panose="020F0502020204030204" pitchFamily="34" charset="0"/>
              <a:cs typeface="Calibri" panose="020F0502020204030204" pitchFamily="34" charset="0"/>
            </a:endParaRP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Παραβίαση του κανόνα αποφυγής τριών ελέγχων αντί-ντόπινγκ μεταξύ 27 Ιουλίου και 12 Αυγούστου 2004</a:t>
            </a: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Και μία αποφυγή να δώσουν δείγμα ούρων και δείγμα αίματος στις 12 Αυγούστου 2004</a:t>
            </a:r>
            <a:endParaRPr lang="en-US" dirty="0">
              <a:solidFill>
                <a:schemeClr val="bg1"/>
              </a:solidFill>
              <a:latin typeface="Calibri" panose="020F0502020204030204" pitchFamily="34" charset="0"/>
              <a:cs typeface="Calibri" panose="020F0502020204030204" pitchFamily="34" charset="0"/>
            </a:endParaRPr>
          </a:p>
          <a:p>
            <a:pPr indent="233363">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  Η ποινή τους έληξε στις 22 Δεκεμβρίου 2006</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68331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04528" y="344128"/>
            <a:ext cx="10712402" cy="6007510"/>
          </a:xfrm>
        </p:spPr>
        <p:txBody>
          <a:bodyPr>
            <a:normAutofit fontScale="925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sz="1200" dirty="0">
              <a:solidFill>
                <a:srgbClr val="FDFDF9"/>
              </a:solidFill>
            </a:endParaRPr>
          </a:p>
          <a:p>
            <a:pPr marL="0" indent="285750">
              <a:buNone/>
            </a:pPr>
            <a:r>
              <a:rPr lang="el-GR" sz="3000" b="1" i="1" dirty="0">
                <a:solidFill>
                  <a:srgbClr val="FFFF99"/>
                </a:solidFill>
                <a:latin typeface="+mj-lt"/>
              </a:rPr>
              <a:t>Περίπτωση 2</a:t>
            </a:r>
            <a:endParaRPr lang="en-US" sz="3000" b="1" i="1" dirty="0">
              <a:solidFill>
                <a:srgbClr val="FFFF99"/>
              </a:solidFill>
              <a:latin typeface="+mj-lt"/>
            </a:endParaRPr>
          </a:p>
          <a:p>
            <a:pPr marL="0" indent="285750">
              <a:buNone/>
            </a:pPr>
            <a:endParaRPr lang="el-GR" sz="1200" dirty="0">
              <a:solidFill>
                <a:schemeClr val="bg1"/>
              </a:solidFill>
            </a:endParaRPr>
          </a:p>
          <a:p>
            <a:pPr marL="0" indent="285750">
              <a:buNone/>
            </a:pPr>
            <a:r>
              <a:rPr lang="en-US" dirty="0">
                <a:solidFill>
                  <a:schemeClr val="bg1"/>
                </a:solidFill>
              </a:rPr>
              <a:t>Lance Edward Armstrong (</a:t>
            </a:r>
            <a:r>
              <a:rPr lang="el-GR" dirty="0">
                <a:solidFill>
                  <a:schemeClr val="bg1"/>
                </a:solidFill>
              </a:rPr>
              <a:t>Αμερικανός Ποδηλάτης γεννήθηκε το 1971)</a:t>
            </a:r>
          </a:p>
          <a:p>
            <a:pPr marL="0" indent="285750">
              <a:buNone/>
            </a:pPr>
            <a:endParaRPr lang="el-GR" sz="2000" dirty="0">
              <a:solidFill>
                <a:schemeClr val="bg1"/>
              </a:solidFill>
            </a:endParaRP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1993 έγινε ένας από τους κορυφαίους ποδηλάτες στον κόσμο, αφού ήταν ο νεότερος ποδηλάτης που κέρδισε το παγκόσμιο πρωτάθλημα ποδηλασίας και νίκησε σε άλλους μεγάλους αγώνες</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1995 κέρδισε το </a:t>
            </a:r>
            <a:r>
              <a:rPr lang="el-GR" sz="2000" dirty="0" err="1">
                <a:solidFill>
                  <a:schemeClr val="bg1"/>
                </a:solidFill>
                <a:latin typeface="Calibri" panose="020F0502020204030204" pitchFamily="34" charset="0"/>
                <a:cs typeface="Calibri" panose="020F0502020204030204" pitchFamily="34" charset="0"/>
              </a:rPr>
              <a:t>Classico</a:t>
            </a:r>
            <a:r>
              <a:rPr lang="el-GR" sz="2000" dirty="0">
                <a:solidFill>
                  <a:schemeClr val="bg1"/>
                </a:solidFill>
                <a:latin typeface="Calibri" panose="020F0502020204030204" pitchFamily="34" charset="0"/>
                <a:cs typeface="Calibri" panose="020F0502020204030204" pitchFamily="34" charset="0"/>
              </a:rPr>
              <a:t> </a:t>
            </a:r>
            <a:r>
              <a:rPr lang="el-GR" sz="2000" dirty="0" err="1">
                <a:solidFill>
                  <a:schemeClr val="bg1"/>
                </a:solidFill>
                <a:latin typeface="Calibri" panose="020F0502020204030204" pitchFamily="34" charset="0"/>
                <a:cs typeface="Calibri" panose="020F0502020204030204" pitchFamily="34" charset="0"/>
              </a:rPr>
              <a:t>San</a:t>
            </a:r>
            <a:r>
              <a:rPr lang="el-GR" sz="2000" dirty="0">
                <a:solidFill>
                  <a:schemeClr val="bg1"/>
                </a:solidFill>
                <a:latin typeface="Calibri" panose="020F0502020204030204" pitchFamily="34" charset="0"/>
                <a:cs typeface="Calibri" panose="020F0502020204030204" pitchFamily="34" charset="0"/>
              </a:rPr>
              <a:t> </a:t>
            </a:r>
            <a:r>
              <a:rPr lang="el-GR" sz="2000" dirty="0" err="1">
                <a:solidFill>
                  <a:schemeClr val="bg1"/>
                </a:solidFill>
                <a:latin typeface="Calibri" panose="020F0502020204030204" pitchFamily="34" charset="0"/>
                <a:cs typeface="Calibri" panose="020F0502020204030204" pitchFamily="34" charset="0"/>
              </a:rPr>
              <a:t>Sebastian</a:t>
            </a:r>
            <a:r>
              <a:rPr lang="el-GR" sz="2000" dirty="0">
                <a:solidFill>
                  <a:schemeClr val="bg1"/>
                </a:solidFill>
                <a:latin typeface="Calibri" panose="020F0502020204030204" pitchFamily="34" charset="0"/>
                <a:cs typeface="Calibri" panose="020F0502020204030204" pitchFamily="34" charset="0"/>
              </a:rPr>
              <a:t> καθώς επίσης και το γύρο </a:t>
            </a:r>
            <a:r>
              <a:rPr lang="el-GR" sz="2000" dirty="0" err="1">
                <a:solidFill>
                  <a:schemeClr val="bg1"/>
                </a:solidFill>
                <a:latin typeface="Calibri" panose="020F0502020204030204" pitchFamily="34" charset="0"/>
                <a:cs typeface="Calibri" panose="020F0502020204030204" pitchFamily="34" charset="0"/>
              </a:rPr>
              <a:t>Dupont</a:t>
            </a:r>
            <a:r>
              <a:rPr lang="el-GR" sz="2000" dirty="0">
                <a:solidFill>
                  <a:schemeClr val="bg1"/>
                </a:solidFill>
                <a:latin typeface="Calibri" panose="020F0502020204030204" pitchFamily="34" charset="0"/>
                <a:cs typeface="Calibri" panose="020F0502020204030204" pitchFamily="34" charset="0"/>
              </a:rPr>
              <a:t>, το μεγαλύτερο επαγγελματικό αγώνα στις Ηνωμένες Πολιτείες</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επανέλαβε το 1996, αλλά τον Οκτώβριο εκείνου του έτους εντοπίστηκε με καρκίνο </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Είχε πιθανότητα 50% για επιβίωση και υποβλήθηκε σε άμεση χειρουργική επέμβαση και χημειοθεραπεία </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1997 απαλλάχθηκε εντελώς από τον καρκίνο </a:t>
            </a:r>
          </a:p>
          <a:p>
            <a:pPr marL="285750" indent="0">
              <a:buNone/>
            </a:pPr>
            <a:endParaRPr lang="el-GR" sz="2400" dirty="0">
              <a:solidFill>
                <a:schemeClr val="bg1"/>
              </a:solidFill>
              <a:latin typeface="Calibri" panose="020F0502020204030204" pitchFamily="34" charset="0"/>
              <a:cs typeface="Calibri" panose="020F0502020204030204" pitchFamily="34" charset="0"/>
            </a:endParaRPr>
          </a:p>
          <a:p>
            <a:endParaRPr lang="en-US" b="1" dirty="0">
              <a:solidFill>
                <a:schemeClr val="bg1"/>
              </a:solidFill>
            </a:endParaRPr>
          </a:p>
          <a:p>
            <a:pPr marL="0" indent="285750">
              <a:buNone/>
            </a:pPr>
            <a:endParaRPr lang="el-GR"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987506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83186" y="485467"/>
            <a:ext cx="9611188" cy="5019983"/>
          </a:xfrm>
        </p:spPr>
        <p:txBody>
          <a:bodyPr>
            <a:noAutofit/>
          </a:bodyPr>
          <a:lstStyle/>
          <a:p>
            <a:pPr marL="0" indent="0">
              <a:buNone/>
            </a:pPr>
            <a:r>
              <a:rPr lang="el-GR" sz="3200" dirty="0">
                <a:solidFill>
                  <a:srgbClr val="FDFDF9"/>
                </a:solidFill>
              </a:rPr>
              <a:t>Παραδείγματα παραβάσεων αθλητών</a:t>
            </a:r>
          </a:p>
          <a:p>
            <a:pPr marL="0" indent="0">
              <a:buNone/>
            </a:pPr>
            <a:endParaRPr lang="el-GR" sz="2000" dirty="0">
              <a:solidFill>
                <a:srgbClr val="FDFDF9"/>
              </a:solidFill>
            </a:endParaRPr>
          </a:p>
          <a:p>
            <a:pPr marL="0" indent="285750">
              <a:lnSpc>
                <a:spcPct val="70000"/>
              </a:lnSpc>
              <a:buNone/>
            </a:pPr>
            <a:r>
              <a:rPr lang="el-GR" b="1" i="1" dirty="0">
                <a:solidFill>
                  <a:srgbClr val="FFFF99"/>
                </a:solidFill>
                <a:latin typeface="+mj-lt"/>
              </a:rPr>
              <a:t>Περίπτωση 2</a:t>
            </a:r>
          </a:p>
          <a:p>
            <a:pPr marL="0" indent="285750">
              <a:buNone/>
            </a:pPr>
            <a:endParaRPr lang="el-GR" sz="2000" b="1" i="1" dirty="0">
              <a:solidFill>
                <a:srgbClr val="FFFF99"/>
              </a:solidFill>
            </a:endParaRPr>
          </a:p>
          <a:p>
            <a:pPr marL="0" indent="285750">
              <a:buNone/>
            </a:pPr>
            <a:r>
              <a:rPr lang="en-US" sz="2600" dirty="0">
                <a:solidFill>
                  <a:schemeClr val="bg1"/>
                </a:solidFill>
              </a:rPr>
              <a:t>Lance Edward Armstrong</a:t>
            </a:r>
            <a:endParaRPr lang="el-GR" sz="2600" dirty="0">
              <a:solidFill>
                <a:schemeClr val="bg1"/>
              </a:solidFill>
            </a:endParaRPr>
          </a:p>
          <a:p>
            <a:pPr marL="0" indent="285750">
              <a:buNone/>
            </a:pPr>
            <a:endParaRPr lang="el-GR" sz="2000" dirty="0">
              <a:solidFill>
                <a:schemeClr val="bg1"/>
              </a:solidFill>
            </a:endParaRPr>
          </a:p>
          <a:p>
            <a:pPr marL="569913" marR="0" lvl="0" indent="-284163"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000" b="0" i="0" u="none" strike="noStrike" kern="1200" cap="none" spc="0" normalizeH="0" baseline="0" noProof="0" dirty="0">
                <a:ln>
                  <a:noFill/>
                </a:ln>
                <a:solidFill>
                  <a:prstClr val="white"/>
                </a:solidFill>
                <a:effectLst/>
                <a:uLnTx/>
                <a:uFillTx/>
                <a:ea typeface="+mn-ea"/>
                <a:cs typeface="Calibri" panose="020F0502020204030204" pitchFamily="34" charset="0"/>
              </a:rPr>
              <a:t>Στα μέσα του 1998 επέστρεψε στην επαγγελματική ποδηλασία </a:t>
            </a:r>
          </a:p>
          <a:p>
            <a:pPr marL="569913" indent="-284163">
              <a:lnSpc>
                <a:spcPct val="120000"/>
              </a:lnSpc>
            </a:pPr>
            <a:r>
              <a:rPr lang="el-GR" sz="2000" dirty="0">
                <a:solidFill>
                  <a:schemeClr val="bg1"/>
                </a:solidFill>
                <a:cs typeface="Calibri" panose="020F0502020204030204" pitchFamily="34" charset="0"/>
              </a:rPr>
              <a:t>Ανακηρύχθηκε επτά διαδοχικές φορές (1999-2005) νικητής του γύρου της Γαλλίας (Tour De France), του μεγαλύτερου αγώνα ποδηλασίας στον κόσμο και ενός από τους πιο εξαντλητικούς αγώνες σε όλο τον αθλητισμό. Αυτό αρχικά αναγνωρίστηκε ως ρεκόρ για την ποδηλασία</a:t>
            </a:r>
          </a:p>
          <a:p>
            <a:pPr marL="569913" indent="-284163">
              <a:lnSpc>
                <a:spcPct val="120000"/>
              </a:lnSpc>
            </a:pPr>
            <a:r>
              <a:rPr lang="el-GR" sz="2000" dirty="0">
                <a:solidFill>
                  <a:schemeClr val="bg1"/>
                </a:solidFill>
                <a:cs typeface="Calibri" panose="020F0502020204030204" pitchFamily="34" charset="0"/>
              </a:rPr>
              <a:t>Παραδέχθηκε ότι έπαιρνε αναβολικά και το 2012 του επιβλήθηκε ισόβιος αποκλεισμός από το άθλημα και η αφαίρεση και των 7 τίτλων του</a:t>
            </a:r>
          </a:p>
          <a:p>
            <a:pPr marL="569913" indent="-284163"/>
            <a:endParaRPr lang="el-GR" sz="2000" dirty="0">
              <a:solidFill>
                <a:schemeClr val="bg1"/>
              </a:solidFill>
              <a:cs typeface="Calibri" panose="020F0502020204030204" pitchFamily="34" charset="0"/>
            </a:endParaRPr>
          </a:p>
          <a:p>
            <a:pPr marL="344488" indent="-344488" algn="just">
              <a:lnSpc>
                <a:spcPct val="100000"/>
              </a:lnSpc>
              <a:buNone/>
            </a:pPr>
            <a:endParaRPr lang="el-GR" sz="20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4594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260399" y="581639"/>
            <a:ext cx="10879550" cy="5022750"/>
          </a:xfrm>
        </p:spPr>
        <p:txBody>
          <a:bodyPr>
            <a:normAutofit/>
          </a:bodyPr>
          <a:lstStyle/>
          <a:p>
            <a:pPr marL="0" indent="0">
              <a:buNone/>
            </a:pPr>
            <a:r>
              <a:rPr lang="el-GR" sz="3500" dirty="0">
                <a:solidFill>
                  <a:srgbClr val="FDFDF9"/>
                </a:solidFill>
              </a:rPr>
              <a:t>Παραδείγματα παραβάσεων αθλητών</a:t>
            </a:r>
          </a:p>
          <a:p>
            <a:pPr marL="0" indent="0">
              <a:buNone/>
            </a:pPr>
            <a:endParaRPr lang="el-GR" sz="1200" dirty="0">
              <a:solidFill>
                <a:srgbClr val="FDFDF9"/>
              </a:solidFill>
            </a:endParaRPr>
          </a:p>
          <a:p>
            <a:pPr marL="0" indent="285750">
              <a:lnSpc>
                <a:spcPct val="70000"/>
              </a:lnSpc>
              <a:buNone/>
            </a:pPr>
            <a:r>
              <a:rPr lang="el-GR" b="1" i="1" dirty="0">
                <a:solidFill>
                  <a:srgbClr val="FFFF99"/>
                </a:solidFill>
                <a:latin typeface="+mj-lt"/>
              </a:rPr>
              <a:t>Περίπτωση 2</a:t>
            </a:r>
          </a:p>
          <a:p>
            <a:pPr marL="0" marR="0" lvl="0" indent="28575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white"/>
                </a:solidFill>
                <a:effectLst/>
                <a:uLnTx/>
                <a:uFillTx/>
                <a:latin typeface="Calibri" panose="020F0502020204030204"/>
                <a:ea typeface="+mn-ea"/>
                <a:cs typeface="+mn-cs"/>
              </a:rPr>
              <a:t>Lance Edward Armstrong</a:t>
            </a: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628650" indent="-284163"/>
            <a:r>
              <a:rPr lang="el-GR" sz="2000" dirty="0">
                <a:solidFill>
                  <a:prstClr val="white"/>
                </a:solidFill>
                <a:cs typeface="Calibri" panose="020F0502020204030204" pitchFamily="34" charset="0"/>
              </a:rPr>
              <a:t>Η μέχρι το 2012 ιστορία έμπνευσης του Λανς Άρμστρονγκ χωρούσε όχι μόνο σε διθυραμβικά πρωτοσέλιδα, αλλά και σε ένα κίτρινο βραχιολάκι που έγραφε «Live Strong»</a:t>
            </a:r>
          </a:p>
          <a:p>
            <a:pPr marL="628650" indent="-284163"/>
            <a:r>
              <a:rPr lang="el-GR" sz="2000" dirty="0">
                <a:solidFill>
                  <a:prstClr val="white"/>
                </a:solidFill>
                <a:cs typeface="Calibri" panose="020F0502020204030204" pitchFamily="34" charset="0"/>
              </a:rPr>
              <a:t>Σηματοδοτούσε τη νίκη του επί του καρκίνου και της αποθεωτικής επιστροφής όχι απλώς πάνω στο ποδήλατό του, αλλά και στον «θρόνο» του Tour de France</a:t>
            </a:r>
          </a:p>
          <a:p>
            <a:pPr marL="628650" indent="-284163">
              <a:lnSpc>
                <a:spcPct val="100000"/>
              </a:lnSpc>
            </a:pPr>
            <a:r>
              <a:rPr lang="el-GR" sz="2000" dirty="0">
                <a:solidFill>
                  <a:prstClr val="white"/>
                </a:solidFill>
                <a:cs typeface="Calibri" panose="020F0502020204030204" pitchFamily="34" charset="0"/>
              </a:rPr>
              <a:t>Από τις έκπληκτες (εν)στάσεις κάθε φορά που του έκαναν την ερώτηση ως το 2012, πλέον καθόταν ακίνητος, ήρεμος, και δίχως καμία διάθεση δικαιολογίας έλεγε ότι: </a:t>
            </a:r>
          </a:p>
          <a:p>
            <a:pPr marL="796925" indent="-168275">
              <a:lnSpc>
                <a:spcPct val="100000"/>
              </a:lnSpc>
              <a:buNone/>
            </a:pPr>
            <a:r>
              <a:rPr lang="el-GR" sz="2400" i="1" dirty="0">
                <a:solidFill>
                  <a:prstClr val="white"/>
                </a:solidFill>
                <a:cs typeface="Calibri" panose="020F0502020204030204" pitchFamily="34" charset="0"/>
              </a:rPr>
              <a:t>«όταν λάμβανα τις απαγορευμένες αγωγές, δεν αισθανόμουν πως εξαπατούσα κάποιον…»</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7760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96372" y="355496"/>
            <a:ext cx="10820557" cy="5347213"/>
          </a:xfrm>
        </p:spPr>
        <p:txBody>
          <a:bodyPr>
            <a:normAutofit fontScale="850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lnSpc>
                <a:spcPct val="70000"/>
              </a:lnSpc>
              <a:buNone/>
            </a:pPr>
            <a:r>
              <a:rPr lang="el-GR" b="1" i="1" dirty="0">
                <a:solidFill>
                  <a:srgbClr val="FFFF99"/>
                </a:solidFill>
                <a:latin typeface="+mj-lt"/>
              </a:rPr>
              <a:t>Περίπτωση 2</a:t>
            </a:r>
          </a:p>
          <a:p>
            <a:pPr marL="0" indent="285750">
              <a:lnSpc>
                <a:spcPct val="70000"/>
              </a:lnSpc>
              <a:buNone/>
            </a:pPr>
            <a:endParaRPr lang="el-GR" sz="2400" b="1" i="1" dirty="0">
              <a:solidFill>
                <a:srgbClr val="FFFF99"/>
              </a:solidFill>
              <a:latin typeface="+mj-lt"/>
            </a:endParaRPr>
          </a:p>
          <a:p>
            <a:pPr marL="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white"/>
                </a:solidFill>
                <a:effectLst/>
                <a:uLnTx/>
                <a:uFillTx/>
                <a:latin typeface="Calibri" panose="020F0502020204030204"/>
                <a:ea typeface="+mn-ea"/>
                <a:cs typeface="+mn-cs"/>
              </a:rPr>
              <a:t>Lance Edward Armstrong</a:t>
            </a: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indent="285750">
              <a:lnSpc>
                <a:spcPct val="70000"/>
              </a:lnSpc>
              <a:buNone/>
            </a:pPr>
            <a:endParaRPr lang="el-GR" sz="2400" dirty="0">
              <a:solidFill>
                <a:prstClr val="white"/>
              </a:solidFill>
              <a:cs typeface="Calibri" panose="020F0502020204030204" pitchFamily="34" charset="0"/>
            </a:endParaRPr>
          </a:p>
          <a:p>
            <a:pPr marL="688975" marR="0" lvl="0" indent="-119063"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600" b="0" i="1"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«Ξοδεύεις όλη σου τη ζωή προσπαθώντας να φτάσεις κοντά στην επιτυχία και τότε σου δίνεται μια ευκαιρία. Την αρπάζεις ή τα παρατάς και πηγαίνεις στο σπίτι σου; Εσείς τι θα κάνατε;»</a:t>
            </a:r>
          </a:p>
          <a:p>
            <a:pPr marL="688975" marR="0" lvl="0" indent="-119063"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600" b="0"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a:p>
            <a:pPr marL="688975" indent="-119063">
              <a:lnSpc>
                <a:spcPct val="70000"/>
              </a:lnSpc>
              <a:buNone/>
            </a:pPr>
            <a:r>
              <a:rPr lang="el-GR" i="1" dirty="0">
                <a:solidFill>
                  <a:prstClr val="white"/>
                </a:solidFill>
                <a:cs typeface="Calibri" panose="020F0502020204030204" pitchFamily="34" charset="0"/>
              </a:rPr>
              <a:t>«Το ντόπινγκ είναι μέρος της δουλειάς μας και το ξέρουμε όλοι!»</a:t>
            </a:r>
          </a:p>
          <a:p>
            <a:pPr marL="688975" indent="-119063">
              <a:lnSpc>
                <a:spcPct val="70000"/>
              </a:lnSpc>
              <a:buNone/>
            </a:pPr>
            <a:endParaRPr lang="el-GR" sz="2400" b="1" i="1" dirty="0">
              <a:solidFill>
                <a:srgbClr val="FFFF99"/>
              </a:solidFill>
              <a:latin typeface="+mj-lt"/>
            </a:endParaRPr>
          </a:p>
          <a:p>
            <a:pPr marL="628650" indent="-284163">
              <a:lnSpc>
                <a:spcPct val="100000"/>
              </a:lnSpc>
            </a:pPr>
            <a:r>
              <a:rPr lang="el-GR" sz="2400" dirty="0">
                <a:solidFill>
                  <a:prstClr val="white"/>
                </a:solidFill>
                <a:cs typeface="Calibri" panose="020F0502020204030204" pitchFamily="34" charset="0"/>
              </a:rPr>
              <a:t>Ο διάσημος, αλλά και ντροπιασμένος ποδηλάτης, δεν δείχνει ειλικρινή σημάδια μεταμέλειας, κάτι που η κοινωνία της χώρας του σχεδόν απαιτούσε</a:t>
            </a:r>
          </a:p>
          <a:p>
            <a:pPr marL="628650" indent="-284163">
              <a:lnSpc>
                <a:spcPct val="100000"/>
              </a:lnSpc>
            </a:pPr>
            <a:r>
              <a:rPr lang="el-GR" sz="2400" dirty="0">
                <a:solidFill>
                  <a:prstClr val="white"/>
                </a:solidFill>
                <a:cs typeface="Calibri" panose="020F0502020204030204" pitchFamily="34" charset="0"/>
              </a:rPr>
              <a:t>Ήταν ένας αθλητής που λάτρεψε τη νίκη με κάθε (σωματικό ή ψυχικό) κόστος</a:t>
            </a:r>
          </a:p>
          <a:p>
            <a:pPr marL="0" indent="285750">
              <a:lnSpc>
                <a:spcPct val="70000"/>
              </a:lnSpc>
              <a:buNone/>
            </a:pPr>
            <a:endParaRPr lang="el-GR" sz="2400"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882501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545534" y="397591"/>
            <a:ext cx="10235382" cy="5275622"/>
          </a:xfrm>
        </p:spPr>
        <p:txBody>
          <a:bodyPr>
            <a:normAutofit/>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b="1" i="1" dirty="0">
                <a:solidFill>
                  <a:srgbClr val="FFFF99"/>
                </a:solidFill>
                <a:latin typeface="+mj-lt"/>
              </a:rPr>
              <a:t>Περίπτωση 3</a:t>
            </a:r>
          </a:p>
          <a:p>
            <a:pPr marL="0" indent="285750">
              <a:buNone/>
            </a:pPr>
            <a:r>
              <a:rPr lang="el-GR" dirty="0">
                <a:solidFill>
                  <a:schemeClr val="bg1"/>
                </a:solidFill>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dirty="0">
              <a:solidFill>
                <a:schemeClr val="bg1"/>
              </a:solidFill>
              <a:latin typeface="Calibri" panose="020F0502020204030204" pitchFamily="34" charset="0"/>
              <a:cs typeface="Calibri" panose="020F0502020204030204" pitchFamily="34" charset="0"/>
            </a:endParaRPr>
          </a:p>
          <a:p>
            <a:pPr marL="511175" indent="-225425"/>
            <a:r>
              <a:rPr lang="el-GR" sz="2400" dirty="0">
                <a:solidFill>
                  <a:schemeClr val="bg1"/>
                </a:solidFill>
                <a:latin typeface="Calibri" panose="020F0502020204030204" pitchFamily="34" charset="0"/>
                <a:cs typeface="Calibri" panose="020F0502020204030204" pitchFamily="34" charset="0"/>
              </a:rPr>
              <a:t>2011, Φημολογείται πως Ρώσος επιστήμονας έχει εφεύρει ουσία η οποία δεν ανιχνεύεται στον έλεγχο ντόπινγκ</a:t>
            </a:r>
          </a:p>
          <a:p>
            <a:pPr marL="511175" indent="-225425"/>
            <a:r>
              <a:rPr lang="el-GR" sz="2400" dirty="0">
                <a:solidFill>
                  <a:schemeClr val="bg1"/>
                </a:solidFill>
                <a:latin typeface="Calibri" panose="020F0502020204030204" pitchFamily="34" charset="0"/>
                <a:cs typeface="Calibri" panose="020F0502020204030204" pitchFamily="34" charset="0"/>
              </a:rPr>
              <a:t>Γερμανός δημοσιογράφος ερευνά το θέμα και έρχεται σε επαφή – συμφωνία με τον Ρώσο επιστήμονα για την αγορά της ουσίας</a:t>
            </a:r>
          </a:p>
          <a:p>
            <a:pPr marL="511175" indent="-225425"/>
            <a:r>
              <a:rPr lang="el-GR" sz="2400" dirty="0">
                <a:solidFill>
                  <a:schemeClr val="bg1"/>
                </a:solidFill>
                <a:latin typeface="Calibri" panose="020F0502020204030204" pitchFamily="34" charset="0"/>
                <a:cs typeface="Calibri" panose="020F0502020204030204" pitchFamily="34" charset="0"/>
              </a:rPr>
              <a:t>Η ΔΟΕ αναθέτει τη διεξαγωγή μελέτης στον Καθηγητή Μ</a:t>
            </a:r>
            <a:r>
              <a:rPr lang="en-US" sz="2400" dirty="0">
                <a:solidFill>
                  <a:schemeClr val="bg1"/>
                </a:solidFill>
                <a:latin typeface="Calibri" panose="020F0502020204030204" pitchFamily="34" charset="0"/>
                <a:cs typeface="Calibri" panose="020F0502020204030204" pitchFamily="34" charset="0"/>
              </a:rPr>
              <a:t>cLaren </a:t>
            </a:r>
            <a:r>
              <a:rPr lang="el-GR" sz="2400" dirty="0">
                <a:solidFill>
                  <a:schemeClr val="bg1"/>
                </a:solidFill>
                <a:latin typeface="Calibri" panose="020F0502020204030204" pitchFamily="34" charset="0"/>
                <a:cs typeface="Calibri" panose="020F0502020204030204" pitchFamily="34" charset="0"/>
              </a:rPr>
              <a:t>και πραγματοποιούνται </a:t>
            </a:r>
            <a:r>
              <a:rPr lang="en-US" sz="2400" dirty="0">
                <a:solidFill>
                  <a:schemeClr val="bg1"/>
                </a:solidFill>
                <a:latin typeface="Calibri" panose="020F0502020204030204" pitchFamily="34" charset="0"/>
                <a:cs typeface="Calibri" panose="020F0502020204030204" pitchFamily="34" charset="0"/>
              </a:rPr>
              <a:t>2 </a:t>
            </a:r>
            <a:r>
              <a:rPr lang="el-GR" sz="2400" dirty="0">
                <a:solidFill>
                  <a:schemeClr val="bg1"/>
                </a:solidFill>
                <a:latin typeface="Calibri" panose="020F0502020204030204" pitchFamily="34" charset="0"/>
                <a:cs typeface="Calibri" panose="020F0502020204030204" pitchFamily="34" charset="0"/>
              </a:rPr>
              <a:t>ανεξάρτητες έρευνες</a:t>
            </a:r>
          </a:p>
          <a:p>
            <a:pPr marL="0" indent="0">
              <a:buNone/>
            </a:pPr>
            <a:endParaRPr lang="el-GR" sz="2400" dirty="0">
              <a:solidFill>
                <a:schemeClr val="bg1"/>
              </a:solidFill>
              <a:latin typeface="Calibri" panose="020F0502020204030204" pitchFamily="34" charset="0"/>
              <a:cs typeface="Calibri" panose="020F0502020204030204" pitchFamily="34" charset="0"/>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50885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260397" y="200944"/>
            <a:ext cx="10968041" cy="5698409"/>
          </a:xfrm>
        </p:spPr>
        <p:txBody>
          <a:bodyPr>
            <a:normAutofit fontScale="85000" lnSpcReduction="10000"/>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b="1" i="1" dirty="0">
                <a:solidFill>
                  <a:srgbClr val="FFFF99"/>
                </a:solidFill>
                <a:latin typeface="+mj-lt"/>
              </a:rPr>
              <a:t>Περίπτωση 3</a:t>
            </a:r>
          </a:p>
          <a:p>
            <a:pPr marL="0" indent="285750">
              <a:buNone/>
            </a:pPr>
            <a:r>
              <a:rPr lang="el-GR" dirty="0">
                <a:solidFill>
                  <a:schemeClr val="bg1"/>
                </a:solidFill>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sz="2400" b="1" i="1" dirty="0">
              <a:solidFill>
                <a:srgbClr val="FFFF99"/>
              </a:solidFill>
              <a:latin typeface="+mj-lt"/>
            </a:endParaRPr>
          </a:p>
          <a:p>
            <a:pPr marL="628650" indent="-284163">
              <a:lnSpc>
                <a:spcPct val="110000"/>
              </a:lnSpc>
              <a:buNone/>
            </a:pPr>
            <a:r>
              <a:rPr lang="el-GR" dirty="0">
                <a:solidFill>
                  <a:schemeClr val="bg1"/>
                </a:solidFill>
                <a:latin typeface="Calibri" panose="020F0502020204030204" pitchFamily="34" charset="0"/>
                <a:cs typeface="Calibri" panose="020F0502020204030204" pitchFamily="34" charset="0"/>
              </a:rPr>
              <a:t>Τα συμπεράσματα των ερευνών ήταν:</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Εκτεταμένο ντόπινγκ της ρωσικής ομάδας:  1. στους ΟΑ του 2012, 2. Παγκόσμιο πρωτάθλημα Στίβου 2013, 3. Χειμερινοί ΟΑ στο </a:t>
            </a:r>
            <a:r>
              <a:rPr lang="el-GR" dirty="0" err="1">
                <a:solidFill>
                  <a:schemeClr val="bg1"/>
                </a:solidFill>
                <a:latin typeface="Calibri" panose="020F0502020204030204" pitchFamily="34" charset="0"/>
                <a:cs typeface="Calibri" panose="020F0502020204030204" pitchFamily="34" charset="0"/>
              </a:rPr>
              <a:t>Σότσι</a:t>
            </a:r>
            <a:r>
              <a:rPr lang="el-GR" dirty="0">
                <a:solidFill>
                  <a:schemeClr val="bg1"/>
                </a:solidFill>
                <a:latin typeface="Calibri" panose="020F0502020204030204" pitchFamily="34" charset="0"/>
                <a:cs typeface="Calibri" panose="020F0502020204030204" pitchFamily="34" charset="0"/>
              </a:rPr>
              <a:t> 2014</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Η Ρωσία, διαμέσου του προέδρου Πούτιν, αρνείται την ύπαρξη κρατικού προγράμματος και υποστηρίζει τον «καθαρό» αγωνιστικό αθλητισμό</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Η ΔΟΕ προτείνει τον αποκλεισμό της Ρωσίας από του ΟΑ του 2016 και αναθέτει την απόφαση στις Παγκόσμιες Ομοσπονδίες των αθλημάτων, οι οποίες στην πλειονότητά τους δεν επέτρεψαν τη συμμετοχή της Ρωσίας στους ΟΑ</a:t>
            </a:r>
          </a:p>
          <a:p>
            <a:pPr marL="0" indent="0">
              <a:buNone/>
            </a:pPr>
            <a:endParaRPr lang="el-GR" dirty="0">
              <a:solidFill>
                <a:srgbClr val="FDFDF9"/>
              </a:solidFill>
              <a:latin typeface="Calibri" panose="020F0502020204030204" pitchFamily="34" charset="0"/>
              <a:cs typeface="Calibri" panose="020F0502020204030204" pitchFamily="34" charset="0"/>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86770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845FB5-B5D2-425F-B364-6AED5901ECE4}"/>
              </a:ext>
            </a:extLst>
          </p:cNvPr>
          <p:cNvSpPr>
            <a:spLocks noGrp="1"/>
          </p:cNvSpPr>
          <p:nvPr>
            <p:ph idx="1"/>
          </p:nvPr>
        </p:nvSpPr>
        <p:spPr>
          <a:xfrm>
            <a:off x="1179869" y="1038029"/>
            <a:ext cx="9487824" cy="4919594"/>
          </a:xfrm>
        </p:spPr>
        <p:txBody>
          <a:bodyPr>
            <a:noAutofit/>
          </a:bodyPr>
          <a:lstStyle/>
          <a:p>
            <a:pPr marL="457200" lvl="1" indent="0">
              <a:lnSpc>
                <a:spcPct val="170000"/>
              </a:lnSpc>
              <a:spcBef>
                <a:spcPts val="1000"/>
              </a:spcBef>
              <a:buNone/>
              <a:defRPr/>
            </a:pPr>
            <a:r>
              <a:rPr lang="el-GR" sz="2800" b="1" dirty="0">
                <a:solidFill>
                  <a:schemeClr val="bg1"/>
                </a:solidFill>
                <a:latin typeface="+mj-lt"/>
              </a:rPr>
              <a:t>   Ερωτήσεις</a:t>
            </a:r>
          </a:p>
          <a:p>
            <a:pPr marL="457200" lvl="1" indent="0">
              <a:lnSpc>
                <a:spcPct val="170000"/>
              </a:lnSpc>
              <a:spcBef>
                <a:spcPts val="1000"/>
              </a:spcBef>
              <a:buNone/>
              <a:defRPr/>
            </a:pPr>
            <a:r>
              <a:rPr lang="el-GR" sz="2800" b="1" dirty="0">
                <a:solidFill>
                  <a:schemeClr val="bg1"/>
                </a:solidFill>
                <a:latin typeface="+mj-lt"/>
              </a:rPr>
              <a:t>                        Απορίες </a:t>
            </a:r>
          </a:p>
          <a:p>
            <a:pPr marL="457200" lvl="1" indent="0">
              <a:lnSpc>
                <a:spcPct val="170000"/>
              </a:lnSpc>
              <a:spcBef>
                <a:spcPts val="1000"/>
              </a:spcBef>
              <a:buNone/>
              <a:defRPr/>
            </a:pPr>
            <a:r>
              <a:rPr lang="el-GR" sz="2800" b="1" dirty="0">
                <a:solidFill>
                  <a:schemeClr val="bg1"/>
                </a:solidFill>
                <a:latin typeface="+mj-lt"/>
              </a:rPr>
              <a:t>                                           Συζήτηση</a:t>
            </a:r>
          </a:p>
          <a:p>
            <a:pPr marL="457200" lvl="1" indent="0">
              <a:lnSpc>
                <a:spcPct val="170000"/>
              </a:lnSpc>
              <a:spcBef>
                <a:spcPts val="1000"/>
              </a:spcBef>
              <a:buNone/>
              <a:defRPr/>
            </a:pPr>
            <a:endParaRPr lang="el-GR" sz="2800" b="1" dirty="0">
              <a:solidFill>
                <a:schemeClr val="bg1"/>
              </a:solidFill>
              <a:latin typeface="+mj-lt"/>
            </a:endParaRPr>
          </a:p>
          <a:p>
            <a:pPr marL="457200" lvl="1" indent="0">
              <a:lnSpc>
                <a:spcPct val="170000"/>
              </a:lnSpc>
              <a:spcBef>
                <a:spcPts val="1000"/>
              </a:spcBef>
              <a:buNone/>
              <a:defRPr/>
            </a:pPr>
            <a:r>
              <a:rPr lang="el-GR" sz="2800" b="1" dirty="0">
                <a:solidFill>
                  <a:schemeClr val="bg1"/>
                </a:solidFill>
                <a:latin typeface="+mj-lt"/>
              </a:rPr>
              <a:t>                                                                           </a:t>
            </a:r>
            <a:r>
              <a:rPr lang="el-GR" sz="3000" b="1" dirty="0">
                <a:solidFill>
                  <a:srgbClr val="FDFDF9"/>
                </a:solidFill>
                <a:latin typeface="Calibri Light" panose="020F0302020204030204" pitchFamily="34" charset="0"/>
                <a:cs typeface="Calibri Light" panose="020F0302020204030204" pitchFamily="34" charset="0"/>
              </a:rPr>
              <a:t>Σας ευχαριστώ!</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9" name="TextBox 8">
            <a:extLst>
              <a:ext uri="{FF2B5EF4-FFF2-40B4-BE49-F238E27FC236}">
                <a16:creationId xmlns:a16="http://schemas.microsoft.com/office/drawing/2014/main" id="{F30AD460-C83D-4F12-9457-C02AA2BB1BC6}"/>
              </a:ext>
            </a:extLst>
          </p:cNvPr>
          <p:cNvSpPr txBox="1"/>
          <p:nvPr/>
        </p:nvSpPr>
        <p:spPr>
          <a:xfrm>
            <a:off x="275301" y="439953"/>
            <a:ext cx="10245214" cy="5078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3000" b="1" i="0" u="none" strike="noStrike" kern="1200" cap="none" spc="0" normalizeH="0" baseline="0" noProof="0" dirty="0">
                <a:ln>
                  <a:noFill/>
                </a:ln>
                <a:solidFill>
                  <a:srgbClr val="FDFDF9"/>
                </a:solidFill>
                <a:effectLst/>
                <a:uLnTx/>
                <a:uFillTx/>
                <a:latin typeface="Calibri Light" panose="020F0302020204030204" pitchFamily="34" charset="0"/>
                <a:cs typeface="Calibri Light" panose="020F0302020204030204" pitchFamily="34" charset="0"/>
              </a:rPr>
              <a:t>Κλείνοντας</a:t>
            </a:r>
            <a:r>
              <a:rPr kumimoji="0" lang="el-GR" sz="3000" b="1" i="0" u="none" strike="noStrike" kern="1200" cap="none" spc="0" normalizeH="0" baseline="0" noProof="0" dirty="0">
                <a:ln>
                  <a:noFill/>
                </a:ln>
                <a:solidFill>
                  <a:srgbClr val="FDFDF9"/>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3300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D5F2FE-529D-4280-8E74-36BE844F6AE4}"/>
              </a:ext>
            </a:extLst>
          </p:cNvPr>
          <p:cNvSpPr>
            <a:spLocks noGrp="1"/>
          </p:cNvSpPr>
          <p:nvPr>
            <p:ph idx="1"/>
          </p:nvPr>
        </p:nvSpPr>
        <p:spPr>
          <a:xfrm>
            <a:off x="838200" y="788267"/>
            <a:ext cx="10515600" cy="5281465"/>
          </a:xfrm>
        </p:spPr>
        <p:txBody>
          <a:bodyPr>
            <a:normAutofit/>
          </a:bodyPr>
          <a:lstStyle/>
          <a:p>
            <a:pPr marL="0" indent="0">
              <a:buNone/>
            </a:pPr>
            <a:r>
              <a:rPr lang="el-GR" sz="4000" b="1" i="0" u="none" strike="noStrike" dirty="0">
                <a:solidFill>
                  <a:srgbClr val="FDFDF9"/>
                </a:solidFill>
                <a:effectLst/>
              </a:rPr>
              <a:t>Περιεχόμενα </a:t>
            </a:r>
            <a:endParaRPr lang="en-US" sz="4000" b="1" i="0" u="none" strike="noStrike" dirty="0">
              <a:solidFill>
                <a:srgbClr val="FDFDF9"/>
              </a:solidFill>
              <a:effectLst/>
            </a:endParaRPr>
          </a:p>
          <a:p>
            <a:pPr marL="0" indent="0">
              <a:buNone/>
            </a:pPr>
            <a:endParaRPr lang="el-GR" sz="4000" dirty="0">
              <a:solidFill>
                <a:srgbClr val="FDFDF9"/>
              </a:solidFill>
              <a:effectLst/>
            </a:endParaRPr>
          </a:p>
          <a:p>
            <a:pPr>
              <a:buFont typeface="Wingdings" panose="05000000000000000000" pitchFamily="2" charset="2"/>
              <a:buChar char="q"/>
            </a:pPr>
            <a:r>
              <a:rPr lang="en-US" dirty="0">
                <a:solidFill>
                  <a:srgbClr val="FDFDF9"/>
                </a:solidFill>
              </a:rPr>
              <a:t> </a:t>
            </a:r>
            <a:r>
              <a:rPr lang="el-GR" dirty="0">
                <a:solidFill>
                  <a:srgbClr val="FDFDF9"/>
                </a:solidFill>
              </a:rPr>
              <a:t>Ντόπινγκ </a:t>
            </a:r>
            <a:r>
              <a:rPr lang="el-GR" sz="2600" dirty="0">
                <a:solidFill>
                  <a:srgbClr val="FDFDF9"/>
                </a:solidFill>
              </a:rPr>
              <a:t>(σύντομη υπενθύμιση προηγούμενων εννοιών)</a:t>
            </a: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Είδη παραβάσεων </a:t>
            </a:r>
            <a:r>
              <a:rPr lang="en-US" dirty="0">
                <a:solidFill>
                  <a:srgbClr val="FDFDF9"/>
                </a:solidFill>
              </a:rPr>
              <a:t>anti-doping</a:t>
            </a:r>
            <a:endParaRPr lang="el-GR" dirty="0">
              <a:solidFill>
                <a:srgbClr val="FDFDF9"/>
              </a:solidFill>
            </a:endParaRP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Παραδείγματα παραβάσεων Αθλητών</a:t>
            </a: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Σύνοψη μαθημάτων, ερωτήσεις, συζήτηση</a:t>
            </a:r>
            <a:endParaRPr lang="el-GR" dirty="0">
              <a:solidFill>
                <a:srgbClr val="FDFDF9"/>
              </a:solidFill>
              <a:latin typeface="YADK31-VBBc 1"/>
            </a:endParaRPr>
          </a:p>
          <a:p>
            <a:pPr marL="0" indent="0">
              <a:buNone/>
            </a:pPr>
            <a:endParaRPr lang="el-GR" dirty="0">
              <a:solidFill>
                <a:srgbClr val="FDFDF9"/>
              </a:solidFill>
              <a:latin typeface="YADK31-VBBc 1"/>
            </a:endParaRPr>
          </a:p>
        </p:txBody>
      </p:sp>
      <p:pic>
        <p:nvPicPr>
          <p:cNvPr id="4" name="Εικόνα 3">
            <a:extLst>
              <a:ext uri="{FF2B5EF4-FFF2-40B4-BE49-F238E27FC236}">
                <a16:creationId xmlns:a16="http://schemas.microsoft.com/office/drawing/2014/main" id="{B0186D3D-FD93-4817-BE5E-79363D5B49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21071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78426" y="894734"/>
            <a:ext cx="9232490" cy="4610715"/>
          </a:xfrm>
        </p:spPr>
        <p:txBody>
          <a:bodyPr>
            <a:normAutofit fontScale="77500" lnSpcReduction="20000"/>
          </a:bodyPr>
          <a:lstStyle/>
          <a:p>
            <a:pPr marL="0" indent="0">
              <a:buNone/>
            </a:pPr>
            <a:r>
              <a:rPr lang="el-GR" sz="3500" i="1" dirty="0">
                <a:solidFill>
                  <a:srgbClr val="FDFDF9"/>
                </a:solidFill>
              </a:rPr>
              <a:t>Ας θυμηθούμε τι είναι το Ντόπινγκ…</a:t>
            </a:r>
          </a:p>
          <a:p>
            <a:pPr marL="0" indent="0">
              <a:buNone/>
            </a:pPr>
            <a:endParaRPr lang="el-GR"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όρος </a:t>
            </a:r>
            <a:r>
              <a:rPr lang="el-GR" sz="3100" i="1" dirty="0">
                <a:solidFill>
                  <a:srgbClr val="FFFF99"/>
                </a:solidFill>
              </a:rPr>
              <a:t>Ντόπινγκ</a:t>
            </a:r>
            <a:r>
              <a:rPr lang="el-GR" sz="3100" dirty="0">
                <a:solidFill>
                  <a:srgbClr val="FDFDF9"/>
                </a:solidFill>
              </a:rPr>
              <a:t> αναφέρεται στη χρήση ή χορήγηση απαγορευμένων φαρμακευτικών ουσιών και απαγορευμένων μεθόδων με στόχο τη βελτίωση της απόδοσης</a:t>
            </a:r>
          </a:p>
          <a:p>
            <a:pPr marL="117475" indent="0" algn="just">
              <a:lnSpc>
                <a:spcPct val="120000"/>
              </a:lnSpc>
              <a:buNone/>
            </a:pPr>
            <a:endParaRPr lang="el-GR" sz="3100"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αθλητής δεν χρησιμοποιεί μόνο τα θεμιτά μέσα: </a:t>
            </a:r>
            <a:r>
              <a:rPr lang="el-GR" sz="3100" i="1" dirty="0">
                <a:solidFill>
                  <a:srgbClr val="FFFF99"/>
                </a:solidFill>
              </a:rPr>
              <a:t>κατάλληλη προπόνηση</a:t>
            </a:r>
            <a:r>
              <a:rPr lang="el-GR" sz="3100" dirty="0">
                <a:solidFill>
                  <a:srgbClr val="FDFDF9"/>
                </a:solidFill>
              </a:rPr>
              <a:t>, </a:t>
            </a:r>
            <a:r>
              <a:rPr lang="el-GR" sz="3100" i="1" dirty="0">
                <a:solidFill>
                  <a:srgbClr val="FFFF99"/>
                </a:solidFill>
              </a:rPr>
              <a:t>διατροφή</a:t>
            </a:r>
            <a:r>
              <a:rPr lang="el-GR" sz="3100" i="1" dirty="0">
                <a:solidFill>
                  <a:schemeClr val="bg1"/>
                </a:solidFill>
              </a:rPr>
              <a:t>,</a:t>
            </a:r>
            <a:r>
              <a:rPr lang="el-GR" sz="3100" dirty="0">
                <a:solidFill>
                  <a:srgbClr val="FDFDF9"/>
                </a:solidFill>
              </a:rPr>
              <a:t> </a:t>
            </a:r>
            <a:r>
              <a:rPr lang="el-GR" sz="3100" dirty="0">
                <a:solidFill>
                  <a:srgbClr val="FFFF99"/>
                </a:solidFill>
              </a:rPr>
              <a:t>πνευματική και</a:t>
            </a:r>
            <a:r>
              <a:rPr lang="el-GR" sz="3100" dirty="0">
                <a:solidFill>
                  <a:srgbClr val="FDFDF9"/>
                </a:solidFill>
              </a:rPr>
              <a:t> </a:t>
            </a:r>
            <a:r>
              <a:rPr lang="el-GR" sz="3100" i="1" dirty="0">
                <a:solidFill>
                  <a:srgbClr val="FFFF99"/>
                </a:solidFill>
              </a:rPr>
              <a:t>ψυχολογική προετοιμασία </a:t>
            </a:r>
            <a:r>
              <a:rPr lang="el-GR" sz="3100" dirty="0">
                <a:solidFill>
                  <a:srgbClr val="FDFDF9"/>
                </a:solidFill>
              </a:rPr>
              <a:t>για τη βελτίωση της απόδοσης, αλλά μέσα που αντιτίθενται στους κανόνες και τις ηθικές αρχές του αθλητικού ιδεώδους και του </a:t>
            </a:r>
            <a:r>
              <a:rPr lang="el-GR" sz="3100" i="1" dirty="0">
                <a:solidFill>
                  <a:srgbClr val="FFFF99"/>
                </a:solidFill>
              </a:rPr>
              <a:t>«ευ αγωνίζεσθαι»</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1733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88256" y="511276"/>
            <a:ext cx="9724103" cy="4680156"/>
          </a:xfrm>
        </p:spPr>
        <p:txBody>
          <a:bodyPr>
            <a:normAutofit fontScale="77500" lnSpcReduction="20000"/>
          </a:bodyPr>
          <a:lstStyle/>
          <a:p>
            <a:pPr marL="0" indent="0">
              <a:buNone/>
            </a:pPr>
            <a:r>
              <a:rPr lang="el-GR" sz="3500" i="1" dirty="0">
                <a:solidFill>
                  <a:srgbClr val="FDFDF9"/>
                </a:solidFill>
              </a:rPr>
              <a:t>Ας θυμηθούμε τι είναι το Ντόπινγκ…</a:t>
            </a:r>
          </a:p>
          <a:p>
            <a:pPr marL="0" indent="0">
              <a:buNone/>
            </a:pPr>
            <a:endParaRPr lang="el-GR" sz="3600" dirty="0">
              <a:solidFill>
                <a:srgbClr val="FDFDF9"/>
              </a:solidFill>
            </a:endParaRPr>
          </a:p>
          <a:p>
            <a:pPr algn="just">
              <a:lnSpc>
                <a:spcPct val="145000"/>
              </a:lnSpc>
              <a:buFont typeface="Wingdings" panose="05000000000000000000" pitchFamily="2" charset="2"/>
              <a:buChar char="§"/>
            </a:pPr>
            <a:r>
              <a:rPr lang="el-GR" dirty="0">
                <a:solidFill>
                  <a:srgbClr val="FDFDF9"/>
                </a:solidFill>
              </a:rPr>
              <a:t>Ο </a:t>
            </a:r>
            <a:r>
              <a:rPr lang="en-US">
                <a:solidFill>
                  <a:srgbClr val="FFFF99"/>
                </a:solidFill>
              </a:rPr>
              <a:t>WADA </a:t>
            </a:r>
            <a:r>
              <a:rPr lang="el-GR">
                <a:solidFill>
                  <a:srgbClr val="FDFDF9"/>
                </a:solidFill>
              </a:rPr>
              <a:t>είναι </a:t>
            </a:r>
            <a:r>
              <a:rPr lang="el-GR" dirty="0">
                <a:solidFill>
                  <a:srgbClr val="FDFDF9"/>
                </a:solidFill>
              </a:rPr>
              <a:t>ο οργανισμός που κρίνει εάν ένα φάρμακο ανήκει σε κάποια από τις κατηγορίες των απαγορευμένων ουσιών. Τα κριτήρια που θέτουν οι ειδικοί για να αξιολογήσουν εάν μία φαρμακευτική ουσία αποτελεί στοιχείο ντοπαρίσματος είναι η </a:t>
            </a:r>
            <a:r>
              <a:rPr lang="el-GR" dirty="0">
                <a:solidFill>
                  <a:srgbClr val="FFFF99"/>
                </a:solidFill>
              </a:rPr>
              <a:t>δράση</a:t>
            </a:r>
            <a:r>
              <a:rPr lang="el-GR" dirty="0">
                <a:solidFill>
                  <a:srgbClr val="FDFDF9"/>
                </a:solidFill>
              </a:rPr>
              <a:t> και η </a:t>
            </a:r>
            <a:r>
              <a:rPr lang="el-GR" dirty="0">
                <a:solidFill>
                  <a:srgbClr val="FFFF99"/>
                </a:solidFill>
              </a:rPr>
              <a:t>χημική της δομή</a:t>
            </a:r>
          </a:p>
          <a:p>
            <a:pPr marL="0" indent="0" algn="just">
              <a:lnSpc>
                <a:spcPct val="145000"/>
              </a:lnSpc>
              <a:buNone/>
            </a:pPr>
            <a:endParaRPr lang="el-GR" dirty="0">
              <a:solidFill>
                <a:srgbClr val="FDFDF9"/>
              </a:solidFill>
            </a:endParaRPr>
          </a:p>
          <a:p>
            <a:pPr algn="just">
              <a:lnSpc>
                <a:spcPct val="145000"/>
              </a:lnSpc>
              <a:buFont typeface="Wingdings" panose="05000000000000000000" pitchFamily="2" charset="2"/>
              <a:buChar char="§"/>
            </a:pPr>
            <a:r>
              <a:rPr lang="el-GR" sz="3100" dirty="0">
                <a:solidFill>
                  <a:srgbClr val="FDFDF9"/>
                </a:solidFill>
              </a:rPr>
              <a:t>Σε παγκόσμιο και εθνικό επίπεδο οι διεθνείς οργανισμοί – ρυθμιστές αντιντόπινγκ, </a:t>
            </a:r>
            <a:r>
              <a:rPr lang="en-US" sz="3100" dirty="0">
                <a:solidFill>
                  <a:srgbClr val="FFFF99"/>
                </a:solidFill>
              </a:rPr>
              <a:t>WADA </a:t>
            </a:r>
            <a:r>
              <a:rPr lang="el-GR" sz="3100" dirty="0">
                <a:solidFill>
                  <a:schemeClr val="bg1"/>
                </a:solidFill>
              </a:rPr>
              <a:t>και </a:t>
            </a:r>
            <a:r>
              <a:rPr lang="el-GR" sz="3100" dirty="0">
                <a:solidFill>
                  <a:srgbClr val="FFFF99"/>
                </a:solidFill>
              </a:rPr>
              <a:t>Ε.Ο.Κ.Α.Ν</a:t>
            </a:r>
            <a:r>
              <a:rPr lang="el-GR" sz="3100" dirty="0">
                <a:solidFill>
                  <a:srgbClr val="FDFDF9"/>
                </a:solidFill>
              </a:rPr>
              <a:t> εργάζονται με σκοπό την αποτροπή της χρήσης απαγορευμένων ουσιών και μεθόδων από τους αθλητές</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32759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27586" y="737418"/>
            <a:ext cx="9458633" cy="4630995"/>
          </a:xfrm>
        </p:spPr>
        <p:txBody>
          <a:bodyPr>
            <a:normAutofit fontScale="92500" lnSpcReduction="20000"/>
          </a:bodyPr>
          <a:lstStyle/>
          <a:p>
            <a:pPr marL="0" indent="0">
              <a:buNone/>
            </a:pPr>
            <a:r>
              <a:rPr lang="el-GR" sz="3500" dirty="0">
                <a:solidFill>
                  <a:srgbClr val="FDFDF9"/>
                </a:solidFill>
              </a:rPr>
              <a:t>Είδη παραβάσεων </a:t>
            </a:r>
            <a:r>
              <a:rPr lang="en-US" sz="3500" dirty="0">
                <a:solidFill>
                  <a:srgbClr val="FDFDF9"/>
                </a:solidFill>
              </a:rPr>
              <a:t>Anti-Doping</a:t>
            </a:r>
            <a:endParaRPr lang="el-GR" sz="3500" dirty="0">
              <a:solidFill>
                <a:srgbClr val="FDFDF9"/>
              </a:solidFill>
            </a:endParaRPr>
          </a:p>
          <a:p>
            <a:pPr>
              <a:buFont typeface="Wingdings" panose="05000000000000000000" pitchFamily="2" charset="2"/>
              <a:buChar char="q"/>
            </a:pPr>
            <a:endParaRPr lang="el-GR" dirty="0">
              <a:solidFill>
                <a:srgbClr val="FDFDF9"/>
              </a:solidFill>
            </a:endParaRPr>
          </a:p>
          <a:p>
            <a:pPr algn="just">
              <a:lnSpc>
                <a:spcPct val="150000"/>
              </a:lnSpc>
              <a:buFont typeface="Wingdings" panose="05000000000000000000" pitchFamily="2" charset="2"/>
              <a:buChar char="§"/>
            </a:pPr>
            <a:r>
              <a:rPr lang="el-GR" sz="2600" dirty="0">
                <a:solidFill>
                  <a:srgbClr val="FDFDF9"/>
                </a:solidFill>
              </a:rPr>
              <a:t>Η διάπραξη </a:t>
            </a:r>
            <a:r>
              <a:rPr lang="el-GR" sz="2600" dirty="0">
                <a:solidFill>
                  <a:srgbClr val="FFFF99"/>
                </a:solidFill>
              </a:rPr>
              <a:t>μίας ή περισσοτέρων παραβάσεων</a:t>
            </a:r>
            <a:r>
              <a:rPr lang="el-GR" sz="2600" dirty="0">
                <a:solidFill>
                  <a:srgbClr val="FDFDF9"/>
                </a:solidFill>
              </a:rPr>
              <a:t> των κανόνων αντιντόπινγκ (σύμφωνα με το Άρθρο 2 του Κώδικα της WADA) ορίζεται ως </a:t>
            </a:r>
            <a:r>
              <a:rPr lang="el-GR" sz="2600" dirty="0">
                <a:solidFill>
                  <a:srgbClr val="FFFF99"/>
                </a:solidFill>
              </a:rPr>
              <a:t>ντόπινγκ </a:t>
            </a:r>
          </a:p>
          <a:p>
            <a:pPr algn="just">
              <a:lnSpc>
                <a:spcPct val="150000"/>
              </a:lnSpc>
              <a:buFont typeface="Wingdings" panose="05000000000000000000" pitchFamily="2" charset="2"/>
              <a:buChar char="§"/>
            </a:pPr>
            <a:r>
              <a:rPr lang="el-GR" sz="2600" dirty="0">
                <a:solidFill>
                  <a:srgbClr val="FDFDF9"/>
                </a:solidFill>
              </a:rPr>
              <a:t>Οι </a:t>
            </a:r>
            <a:r>
              <a:rPr lang="el-GR" sz="2600" dirty="0">
                <a:solidFill>
                  <a:srgbClr val="FFFF99"/>
                </a:solidFill>
              </a:rPr>
              <a:t>αθλητές</a:t>
            </a:r>
            <a:r>
              <a:rPr lang="el-GR" sz="2600" dirty="0">
                <a:solidFill>
                  <a:srgbClr val="FDFDF9"/>
                </a:solidFill>
              </a:rPr>
              <a:t> ή άλλα πρόσωπα υποχρεούνται να </a:t>
            </a:r>
            <a:r>
              <a:rPr lang="el-GR" sz="2600" dirty="0">
                <a:solidFill>
                  <a:srgbClr val="FFFF99"/>
                </a:solidFill>
              </a:rPr>
              <a:t>γνωρίζουν</a:t>
            </a:r>
            <a:r>
              <a:rPr lang="el-GR" sz="2600" dirty="0">
                <a:solidFill>
                  <a:srgbClr val="FDFDF9"/>
                </a:solidFill>
              </a:rPr>
              <a:t> τι συνιστά παράβαση ενός κανόνα αντιντόπινγκ και </a:t>
            </a:r>
            <a:r>
              <a:rPr lang="el-GR" sz="2600" dirty="0">
                <a:solidFill>
                  <a:srgbClr val="FFFF99"/>
                </a:solidFill>
              </a:rPr>
              <a:t>τις ουσίες</a:t>
            </a:r>
            <a:r>
              <a:rPr lang="el-GR" sz="2600" dirty="0">
                <a:solidFill>
                  <a:srgbClr val="FDFDF9"/>
                </a:solidFill>
              </a:rPr>
              <a:t>, καθώς και τις </a:t>
            </a:r>
            <a:r>
              <a:rPr lang="el-GR" sz="2600" dirty="0">
                <a:solidFill>
                  <a:srgbClr val="FFFF99"/>
                </a:solidFill>
              </a:rPr>
              <a:t>μεθόδους</a:t>
            </a:r>
            <a:r>
              <a:rPr lang="el-GR" sz="2600" dirty="0">
                <a:solidFill>
                  <a:srgbClr val="FDFDF9"/>
                </a:solidFill>
              </a:rPr>
              <a:t> που έχουν συμπεριληφθεί στον κατάλογο απαγορευμένων. Τα παρακάτω αποτελούν παραβάσεις κανόνων αντιντόπινγκ:</a:t>
            </a:r>
          </a:p>
          <a:p>
            <a:pPr algn="just">
              <a:buFont typeface="Wingdings" panose="05000000000000000000" pitchFamily="2" charset="2"/>
              <a:buChar char="§"/>
            </a:pP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16159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47251" y="825293"/>
            <a:ext cx="10012985" cy="4680157"/>
          </a:xfrm>
        </p:spPr>
        <p:txBody>
          <a:bodyPr>
            <a:normAutofit/>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403225" indent="-403225" algn="just">
              <a:lnSpc>
                <a:spcPct val="100000"/>
              </a:lnSpc>
              <a:buNone/>
            </a:pPr>
            <a:r>
              <a:rPr lang="el-GR" sz="2600" dirty="0">
                <a:solidFill>
                  <a:srgbClr val="FDFDF9"/>
                </a:solidFill>
              </a:rPr>
              <a:t>1. Παρουσία </a:t>
            </a:r>
            <a:r>
              <a:rPr lang="el-GR" sz="2600" dirty="0">
                <a:solidFill>
                  <a:srgbClr val="FFFF99"/>
                </a:solidFill>
              </a:rPr>
              <a:t>απαγορευμένης ουσίας</a:t>
            </a:r>
            <a:r>
              <a:rPr lang="el-GR" sz="2600" dirty="0">
                <a:solidFill>
                  <a:srgbClr val="FDFDF9"/>
                </a:solidFill>
              </a:rPr>
              <a:t> ή μεταβολιτών ή δεικτών της σε δείγμα αθλητή</a:t>
            </a:r>
          </a:p>
          <a:p>
            <a:pPr marL="344488" indent="-344488" algn="just">
              <a:lnSpc>
                <a:spcPct val="100000"/>
              </a:lnSpc>
              <a:buNone/>
            </a:pPr>
            <a:r>
              <a:rPr lang="el-GR" sz="2600" dirty="0">
                <a:solidFill>
                  <a:schemeClr val="bg1"/>
                </a:solidFill>
              </a:rPr>
              <a:t>2.</a:t>
            </a:r>
            <a:r>
              <a:rPr lang="el-GR" sz="2600" dirty="0">
                <a:solidFill>
                  <a:srgbClr val="FFFF99"/>
                </a:solidFill>
              </a:rPr>
              <a:t> Χρήση</a:t>
            </a:r>
            <a:r>
              <a:rPr lang="el-GR" sz="2600" dirty="0">
                <a:solidFill>
                  <a:srgbClr val="FDFDF9"/>
                </a:solidFill>
              </a:rPr>
              <a:t> ή απόπειρα χρήσης απαγορευμένης </a:t>
            </a:r>
            <a:r>
              <a:rPr lang="el-GR" sz="2600" dirty="0">
                <a:solidFill>
                  <a:srgbClr val="FFFF99"/>
                </a:solidFill>
              </a:rPr>
              <a:t>ουσίας</a:t>
            </a:r>
            <a:r>
              <a:rPr lang="el-GR" sz="2600" dirty="0">
                <a:solidFill>
                  <a:srgbClr val="FDFDF9"/>
                </a:solidFill>
              </a:rPr>
              <a:t> ή απαγορευμένης </a:t>
            </a:r>
            <a:r>
              <a:rPr lang="el-GR" sz="2600" dirty="0">
                <a:solidFill>
                  <a:srgbClr val="FFFF99"/>
                </a:solidFill>
              </a:rPr>
              <a:t>μεθόδου</a:t>
            </a:r>
            <a:r>
              <a:rPr lang="el-GR" sz="2600" dirty="0">
                <a:solidFill>
                  <a:srgbClr val="FDFDF9"/>
                </a:solidFill>
              </a:rPr>
              <a:t> από αθλητή</a:t>
            </a:r>
          </a:p>
          <a:p>
            <a:pPr marL="0" indent="0" algn="just">
              <a:lnSpc>
                <a:spcPct val="100000"/>
              </a:lnSpc>
              <a:buNone/>
            </a:pPr>
            <a:r>
              <a:rPr lang="el-GR" sz="2600" dirty="0">
                <a:solidFill>
                  <a:schemeClr val="bg1"/>
                </a:solidFill>
              </a:rPr>
              <a:t>3. </a:t>
            </a:r>
            <a:r>
              <a:rPr lang="el-GR" sz="2600" dirty="0">
                <a:solidFill>
                  <a:srgbClr val="FFFF99"/>
                </a:solidFill>
              </a:rPr>
              <a:t>Αποφυγή</a:t>
            </a:r>
            <a:r>
              <a:rPr lang="el-GR" sz="2600" dirty="0">
                <a:solidFill>
                  <a:srgbClr val="FDFDF9"/>
                </a:solidFill>
              </a:rPr>
              <a:t>, άρνηση ή μη υποβολή σε δειγματοληψία από αθλητή</a:t>
            </a:r>
          </a:p>
          <a:p>
            <a:pPr marL="0" indent="0" algn="just">
              <a:lnSpc>
                <a:spcPct val="100000"/>
              </a:lnSpc>
              <a:buNone/>
            </a:pPr>
            <a:r>
              <a:rPr lang="el-GR" sz="2600" dirty="0">
                <a:solidFill>
                  <a:srgbClr val="FDFDF9"/>
                </a:solidFill>
              </a:rPr>
              <a:t>4. Μη παροχή </a:t>
            </a:r>
            <a:r>
              <a:rPr lang="el-GR" sz="2600" dirty="0">
                <a:solidFill>
                  <a:srgbClr val="FFFF99"/>
                </a:solidFill>
              </a:rPr>
              <a:t>πληροφοριών εντοπισμού</a:t>
            </a: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86042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37418" y="412953"/>
            <a:ext cx="10012985" cy="5329553"/>
          </a:xfrm>
        </p:spPr>
        <p:txBody>
          <a:bodyPr>
            <a:normAutofit fontScale="92500" lnSpcReduction="10000"/>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511175" indent="-511175" algn="just">
              <a:lnSpc>
                <a:spcPct val="100000"/>
              </a:lnSpc>
              <a:buNone/>
            </a:pPr>
            <a:r>
              <a:rPr lang="el-GR" sz="2600" dirty="0">
                <a:solidFill>
                  <a:schemeClr val="bg1"/>
                </a:solidFill>
              </a:rPr>
              <a:t>5. </a:t>
            </a:r>
            <a:r>
              <a:rPr lang="el-GR" sz="2600" dirty="0">
                <a:solidFill>
                  <a:srgbClr val="FFFF99"/>
                </a:solidFill>
              </a:rPr>
              <a:t>Παραποίηση</a:t>
            </a:r>
            <a:r>
              <a:rPr lang="el-GR" sz="2600" dirty="0">
                <a:solidFill>
                  <a:srgbClr val="FDFDF9"/>
                </a:solidFill>
              </a:rPr>
              <a:t> ή απόπειρα παραποίησης οποιουδήποτε μέρους της  διαδικασίας του ελέγχου ντόπινγκ από αθλητή ή άλλο πρόσωπο</a:t>
            </a:r>
          </a:p>
          <a:p>
            <a:pPr marL="461963" indent="-461963" algn="just">
              <a:lnSpc>
                <a:spcPct val="100000"/>
              </a:lnSpc>
              <a:buNone/>
            </a:pPr>
            <a:r>
              <a:rPr lang="el-GR" sz="2600" dirty="0">
                <a:solidFill>
                  <a:schemeClr val="bg1"/>
                </a:solidFill>
              </a:rPr>
              <a:t>6.   </a:t>
            </a:r>
            <a:r>
              <a:rPr lang="el-GR" sz="2600" dirty="0">
                <a:solidFill>
                  <a:srgbClr val="FFFF99"/>
                </a:solidFill>
              </a:rPr>
              <a:t>Κατοχή</a:t>
            </a:r>
            <a:r>
              <a:rPr lang="el-GR" sz="2600" dirty="0">
                <a:solidFill>
                  <a:srgbClr val="FDFDF9"/>
                </a:solidFill>
              </a:rPr>
              <a:t> απαγορευμένης </a:t>
            </a:r>
            <a:r>
              <a:rPr lang="el-GR" sz="2600" dirty="0">
                <a:solidFill>
                  <a:srgbClr val="FFFF99"/>
                </a:solidFill>
              </a:rPr>
              <a:t>ουσίας</a:t>
            </a:r>
            <a:r>
              <a:rPr lang="el-GR" sz="2600" dirty="0">
                <a:solidFill>
                  <a:srgbClr val="FDFDF9"/>
                </a:solidFill>
              </a:rPr>
              <a:t> ή απαγορευμένης μεθόδου από αθλητή ή  από προσωπικό υποστήριξης αθλητή</a:t>
            </a:r>
          </a:p>
          <a:p>
            <a:pPr marL="461963" indent="-461963" algn="just">
              <a:lnSpc>
                <a:spcPct val="100000"/>
              </a:lnSpc>
              <a:buNone/>
            </a:pPr>
            <a:r>
              <a:rPr lang="el-GR" sz="2600" dirty="0">
                <a:solidFill>
                  <a:srgbClr val="FDFDF9"/>
                </a:solidFill>
              </a:rPr>
              <a:t>7.   </a:t>
            </a:r>
            <a:r>
              <a:rPr lang="el-GR" sz="2600" dirty="0">
                <a:solidFill>
                  <a:srgbClr val="FFFF99"/>
                </a:solidFill>
              </a:rPr>
              <a:t>Διακίνηση</a:t>
            </a:r>
            <a:r>
              <a:rPr lang="el-GR" sz="2600" dirty="0">
                <a:solidFill>
                  <a:srgbClr val="FDFDF9"/>
                </a:solidFill>
              </a:rPr>
              <a:t> ή απόπειρα διακίνησης οποιασδήποτε απαγορευμένης </a:t>
            </a:r>
            <a:r>
              <a:rPr lang="el-GR" sz="2600" dirty="0">
                <a:solidFill>
                  <a:srgbClr val="FFFF99"/>
                </a:solidFill>
              </a:rPr>
              <a:t>ουσίας</a:t>
            </a:r>
            <a:r>
              <a:rPr lang="el-GR" sz="2600" dirty="0">
                <a:solidFill>
                  <a:srgbClr val="FDFDF9"/>
                </a:solidFill>
              </a:rPr>
              <a:t> ή απαγορευμένης μεθόδου από έναν αθλητή ή άλλο πρόσωπο</a:t>
            </a:r>
          </a:p>
          <a:p>
            <a:pPr marL="461963" indent="-461963" algn="just">
              <a:lnSpc>
                <a:spcPct val="100000"/>
              </a:lnSpc>
              <a:buNone/>
            </a:pPr>
            <a:r>
              <a:rPr lang="el-GR" sz="2600" dirty="0">
                <a:solidFill>
                  <a:srgbClr val="FDFDF9"/>
                </a:solidFill>
              </a:rPr>
              <a:t>8.  Η </a:t>
            </a:r>
            <a:r>
              <a:rPr lang="el-GR" sz="2600" dirty="0">
                <a:solidFill>
                  <a:srgbClr val="FFFF99"/>
                </a:solidFill>
              </a:rPr>
              <a:t>εντός αγώνα χορήγηση </a:t>
            </a:r>
            <a:r>
              <a:rPr lang="el-GR" sz="2600" dirty="0">
                <a:solidFill>
                  <a:srgbClr val="FDFDF9"/>
                </a:solidFill>
              </a:rPr>
              <a:t>ή η </a:t>
            </a:r>
            <a:r>
              <a:rPr lang="el-GR" sz="2600" dirty="0">
                <a:solidFill>
                  <a:srgbClr val="FFFF99"/>
                </a:solidFill>
              </a:rPr>
              <a:t>απόπειρα</a:t>
            </a:r>
            <a:r>
              <a:rPr lang="el-GR" sz="2600" dirty="0">
                <a:solidFill>
                  <a:srgbClr val="FDFDF9"/>
                </a:solidFill>
              </a:rPr>
              <a:t> χορήγησης από αθλητή ή άλλο πρόσωπο προς αθλητή οποιασδήποτε απαγορευμένης ουσίας ή απαγορευμένης μεθόδου ή η </a:t>
            </a:r>
            <a:r>
              <a:rPr lang="el-GR" sz="2600" dirty="0">
                <a:solidFill>
                  <a:srgbClr val="FFFF99"/>
                </a:solidFill>
              </a:rPr>
              <a:t>εκτός αγώνα </a:t>
            </a:r>
            <a:r>
              <a:rPr lang="el-GR" sz="2600" dirty="0">
                <a:solidFill>
                  <a:srgbClr val="FDFDF9"/>
                </a:solidFill>
              </a:rPr>
              <a:t>χορήγηση ή η απόπειρα χορήγησης προς αθλητή οποιασδήποτε απαγορευμένης εκτός αγώνα ουσίας ή απαγορευμένης εκτός αγώνα μεθόδου</a:t>
            </a:r>
          </a:p>
          <a:p>
            <a:pPr marL="461963" indent="-461963" algn="just">
              <a:lnSpc>
                <a:spcPct val="100000"/>
              </a:lnSpc>
              <a:buNone/>
            </a:pPr>
            <a:endParaRPr lang="el-GR" sz="2600" dirty="0">
              <a:solidFill>
                <a:srgbClr val="FDFDF9"/>
              </a:solidFill>
            </a:endParaRPr>
          </a:p>
          <a:p>
            <a:pPr marL="0" indent="0" algn="just">
              <a:lnSpc>
                <a:spcPct val="150000"/>
              </a:lnSpc>
              <a:buNone/>
            </a:pPr>
            <a:endParaRPr lang="el-GR" sz="1600" b="1" dirty="0"/>
          </a:p>
          <a:p>
            <a:pPr marL="514350" indent="-514350" algn="just">
              <a:lnSpc>
                <a:spcPct val="150000"/>
              </a:lnSpc>
              <a:buFont typeface="+mj-lt"/>
              <a:buAutoNum type="arabicPeriod"/>
            </a:pP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38314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42180" y="672894"/>
            <a:ext cx="10235382" cy="3854246"/>
          </a:xfrm>
        </p:spPr>
        <p:txBody>
          <a:bodyPr>
            <a:normAutofit/>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0" indent="0">
              <a:buNone/>
            </a:pPr>
            <a:endParaRPr lang="el-GR" dirty="0">
              <a:solidFill>
                <a:srgbClr val="FDFDF9"/>
              </a:solidFill>
            </a:endParaRPr>
          </a:p>
          <a:p>
            <a:pPr marL="344488" indent="-344488" algn="just">
              <a:lnSpc>
                <a:spcPct val="100000"/>
              </a:lnSpc>
              <a:buNone/>
            </a:pPr>
            <a:r>
              <a:rPr lang="el-GR" sz="2600" dirty="0">
                <a:solidFill>
                  <a:srgbClr val="FDFDF9"/>
                </a:solidFill>
              </a:rPr>
              <a:t>9.    Συνέργεια ή απόπειρα συνέργειας από έναν αθλητή ή άλλο πρόσωπο </a:t>
            </a:r>
          </a:p>
          <a:p>
            <a:pPr marL="344488" indent="-344488" algn="just">
              <a:lnSpc>
                <a:spcPct val="100000"/>
              </a:lnSpc>
              <a:buNone/>
            </a:pPr>
            <a:r>
              <a:rPr lang="el-GR" sz="2600" dirty="0">
                <a:solidFill>
                  <a:srgbClr val="FDFDF9"/>
                </a:solidFill>
              </a:rPr>
              <a:t>10.  Απαγορευμένη </a:t>
            </a:r>
            <a:r>
              <a:rPr lang="el-GR" sz="2600" dirty="0">
                <a:solidFill>
                  <a:srgbClr val="FFFF99"/>
                </a:solidFill>
              </a:rPr>
              <a:t>σύμπραξη</a:t>
            </a:r>
            <a:r>
              <a:rPr lang="el-GR" sz="2600" dirty="0">
                <a:solidFill>
                  <a:srgbClr val="FDFDF9"/>
                </a:solidFill>
              </a:rPr>
              <a:t> από αθλητή ή άλλο πρόσωπο</a:t>
            </a:r>
          </a:p>
          <a:p>
            <a:pPr marL="511175" indent="-511175" algn="just">
              <a:lnSpc>
                <a:spcPct val="100000"/>
              </a:lnSpc>
              <a:buNone/>
            </a:pPr>
            <a:r>
              <a:rPr lang="el-GR" sz="2600" dirty="0">
                <a:solidFill>
                  <a:srgbClr val="FDFDF9"/>
                </a:solidFill>
              </a:rPr>
              <a:t>11. </a:t>
            </a:r>
            <a:r>
              <a:rPr lang="el-GR" sz="2600" dirty="0">
                <a:solidFill>
                  <a:srgbClr val="FFFF99"/>
                </a:solidFill>
              </a:rPr>
              <a:t>Πράξεις</a:t>
            </a:r>
            <a:r>
              <a:rPr lang="el-GR" sz="2600" dirty="0">
                <a:solidFill>
                  <a:srgbClr val="FDFDF9"/>
                </a:solidFill>
              </a:rPr>
              <a:t> αθλητή ή άλλου προσώπου που αποθαρρύνουν αναφορά στις αρχές ή αποτελούν αντίποινα κατά τέτοιας αναφοράς</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65755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76710" y="309099"/>
            <a:ext cx="10604246" cy="5305119"/>
          </a:xfrm>
        </p:spPr>
        <p:txBody>
          <a:bodyPr>
            <a:normAutofit lnSpcReduction="10000"/>
          </a:bodyPr>
          <a:lstStyle/>
          <a:p>
            <a:pPr marL="0" indent="0">
              <a:buNone/>
            </a:pPr>
            <a:r>
              <a:rPr lang="el-GR" sz="3500" dirty="0">
                <a:solidFill>
                  <a:srgbClr val="FDFDF9"/>
                </a:solidFill>
              </a:rPr>
              <a:t>Παραδείγματα παραβάσεων αθλητών</a:t>
            </a:r>
          </a:p>
          <a:p>
            <a:pPr marL="0" indent="0">
              <a:buNone/>
            </a:pPr>
            <a:endParaRPr lang="el-GR" sz="1050" dirty="0">
              <a:solidFill>
                <a:srgbClr val="FDFDF9"/>
              </a:solidFill>
            </a:endParaRPr>
          </a:p>
          <a:p>
            <a:pPr marL="0" indent="285750">
              <a:buNone/>
            </a:pPr>
            <a:r>
              <a:rPr lang="el-GR" b="1" i="1" dirty="0">
                <a:solidFill>
                  <a:srgbClr val="FFFF99"/>
                </a:solidFill>
                <a:latin typeface="+mj-lt"/>
              </a:rPr>
              <a:t>Περίπτωση 1 </a:t>
            </a:r>
          </a:p>
          <a:p>
            <a:pPr marL="0" indent="285750">
              <a:buNone/>
            </a:pPr>
            <a:endParaRPr lang="en-US" dirty="0">
              <a:solidFill>
                <a:schemeClr val="bg1"/>
              </a:solidFill>
            </a:endParaRPr>
          </a:p>
          <a:p>
            <a:pPr marL="0" indent="285750">
              <a:buNone/>
            </a:pPr>
            <a:r>
              <a:rPr lang="el-GR" dirty="0">
                <a:solidFill>
                  <a:schemeClr val="bg1"/>
                </a:solidFill>
              </a:rPr>
              <a:t>Κεντέρης (200μ.</a:t>
            </a:r>
            <a:r>
              <a:rPr lang="en-US" dirty="0">
                <a:solidFill>
                  <a:schemeClr val="bg1"/>
                </a:solidFill>
              </a:rPr>
              <a:t>) – </a:t>
            </a:r>
            <a:r>
              <a:rPr lang="el-GR" dirty="0">
                <a:solidFill>
                  <a:schemeClr val="bg1"/>
                </a:solidFill>
              </a:rPr>
              <a:t>Θάνου (100μ.)</a:t>
            </a:r>
          </a:p>
          <a:p>
            <a:pPr marL="0" indent="285750">
              <a:buNone/>
            </a:pPr>
            <a:endParaRPr lang="el-GR" dirty="0">
              <a:solidFill>
                <a:schemeClr val="bg1"/>
              </a:solidFill>
            </a:endParaRPr>
          </a:p>
          <a:p>
            <a:pPr marL="511175" indent="-285750">
              <a:lnSpc>
                <a:spcPct val="160000"/>
              </a:lnSpc>
            </a:pPr>
            <a:r>
              <a:rPr lang="el-GR" sz="2400" dirty="0">
                <a:solidFill>
                  <a:schemeClr val="bg1"/>
                </a:solidFill>
                <a:latin typeface="Calibri" panose="020F0502020204030204" pitchFamily="34" charset="0"/>
                <a:cs typeface="Calibri" panose="020F0502020204030204" pitchFamily="34" charset="0"/>
              </a:rPr>
              <a:t>12 Αυγούστου 2004, η Κατερίνα Θάνου και ο Κώστας Κεντέρης δεν εμφανίστηκαν σε αιφνιδιαστική κλήση για έλεγχο αντί-ντόπινγκ </a:t>
            </a:r>
            <a:endParaRPr lang="en-US" sz="2400" dirty="0">
              <a:solidFill>
                <a:schemeClr val="bg1"/>
              </a:solidFill>
              <a:latin typeface="Calibri" panose="020F0502020204030204" pitchFamily="34" charset="0"/>
              <a:cs typeface="Calibri" panose="020F0502020204030204" pitchFamily="34" charset="0"/>
            </a:endParaRPr>
          </a:p>
          <a:p>
            <a:pPr marL="511175" indent="-285750">
              <a:lnSpc>
                <a:spcPct val="160000"/>
              </a:lnSpc>
            </a:pPr>
            <a:r>
              <a:rPr lang="el-GR" sz="2400" dirty="0">
                <a:solidFill>
                  <a:schemeClr val="bg1"/>
                </a:solidFill>
                <a:latin typeface="Calibri" panose="020F0502020204030204" pitchFamily="34" charset="0"/>
                <a:cs typeface="Calibri" panose="020F0502020204030204" pitchFamily="34" charset="0"/>
              </a:rPr>
              <a:t>αργότερα την ίδια νύχτα νοσηλεύθηκαν και οι δύο, ισχυριζόμενοι ότι είχαν τραυματιστεί σε τροχαίο ατύχημα με μοτοσικλέτα</a:t>
            </a:r>
          </a:p>
          <a:p>
            <a:pPr marL="0" indent="285750">
              <a:buNone/>
            </a:pPr>
            <a:endParaRPr lang="el-GR" sz="2400"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42892351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2737</TotalTime>
  <Words>1213</Words>
  <Application>Microsoft Office PowerPoint</Application>
  <PresentationFormat>Ευρεία οθόνη</PresentationFormat>
  <Paragraphs>146</Paragraphs>
  <Slides>18</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Wingdings</vt:lpstr>
      <vt:lpstr>YADK31-VBBc 1</vt:lpstr>
      <vt:lpstr>Θέμα του Office</vt:lpstr>
      <vt:lpstr>«Παραβάσεις Αντι-ντόπινγκ»   Αληθινά παραδείγματα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 αγωνιζεσθαι»</dc:title>
  <dc:creator>AVLONITI</dc:creator>
  <cp:lastModifiedBy>user</cp:lastModifiedBy>
  <cp:revision>193</cp:revision>
  <dcterms:created xsi:type="dcterms:W3CDTF">2021-08-29T08:13:52Z</dcterms:created>
  <dcterms:modified xsi:type="dcterms:W3CDTF">2022-01-03T13:32:12Z</dcterms:modified>
</cp:coreProperties>
</file>